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9" r:id="rId2"/>
    <p:sldId id="409" r:id="rId3"/>
    <p:sldId id="411" r:id="rId4"/>
    <p:sldId id="412" r:id="rId5"/>
    <p:sldId id="413" r:id="rId6"/>
    <p:sldId id="414" r:id="rId7"/>
    <p:sldId id="415" r:id="rId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8" userDrawn="1">
          <p15:clr>
            <a:srgbClr val="A4A3A4"/>
          </p15:clr>
        </p15:guide>
        <p15:guide id="2" pos="151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800000"/>
    <a:srgbClr val="003399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 autoAdjust="0"/>
    <p:restoredTop sz="94969" autoAdjust="0"/>
  </p:normalViewPr>
  <p:slideViewPr>
    <p:cSldViewPr>
      <p:cViewPr varScale="1">
        <p:scale>
          <a:sx n="83" d="100"/>
          <a:sy n="83" d="100"/>
        </p:scale>
        <p:origin x="1454" y="77"/>
      </p:cViewPr>
      <p:guideLst>
        <p:guide orient="horz" pos="2568"/>
        <p:guide pos="15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2698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862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8" tIns="46039" rIns="92078" bIns="46039" numCol="1" anchor="t" anchorCtr="0" compatLnSpc="1">
            <a:prstTxWarp prst="textNoShape">
              <a:avLst/>
            </a:prstTxWarp>
          </a:bodyPr>
          <a:lstStyle>
            <a:lvl1pPr defTabSz="920429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95" y="2"/>
            <a:ext cx="2945862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8" tIns="46039" rIns="92078" bIns="46039" numCol="1" anchor="t" anchorCtr="0" compatLnSpc="1">
            <a:prstTxWarp prst="textNoShape">
              <a:avLst/>
            </a:prstTxWarp>
          </a:bodyPr>
          <a:lstStyle>
            <a:lvl1pPr algn="r" defTabSz="920429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766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8" tIns="46039" rIns="92078" bIns="46039" numCol="1" anchor="b" anchorCtr="0" compatLnSpc="1">
            <a:prstTxWarp prst="textNoShape">
              <a:avLst/>
            </a:prstTxWarp>
          </a:bodyPr>
          <a:lstStyle>
            <a:lvl1pPr defTabSz="920429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95" y="9427766"/>
            <a:ext cx="2945862" cy="497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8" tIns="46039" rIns="92078" bIns="46039" numCol="1" anchor="b" anchorCtr="0" compatLnSpc="1">
            <a:prstTxWarp prst="textNoShape">
              <a:avLst/>
            </a:prstTxWarp>
          </a:bodyPr>
          <a:lstStyle>
            <a:lvl1pPr algn="r" defTabSz="920429">
              <a:defRPr sz="1300"/>
            </a:lvl1pPr>
          </a:lstStyle>
          <a:p>
            <a:pPr>
              <a:defRPr/>
            </a:pPr>
            <a:fld id="{ABF1A770-D974-417A-B075-43C6016333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65389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342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6" tIns="45733" rIns="91466" bIns="45733" numCol="1" anchor="t" anchorCtr="0" compatLnSpc="1">
            <a:prstTxWarp prst="textNoShape">
              <a:avLst/>
            </a:prstTxWarp>
          </a:bodyPr>
          <a:lstStyle>
            <a:lvl1pPr defTabSz="914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3335" y="2"/>
            <a:ext cx="2944341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6" tIns="45733" rIns="91466" bIns="45733" numCol="1" anchor="t" anchorCtr="0" compatLnSpc="1">
            <a:prstTxWarp prst="textNoShape">
              <a:avLst/>
            </a:prstTxWarp>
          </a:bodyPr>
          <a:lstStyle>
            <a:lvl1pPr algn="r" defTabSz="914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72" y="4714654"/>
            <a:ext cx="4982732" cy="446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6" tIns="45733" rIns="91466" bIns="457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6"/>
            <a:ext cx="2944342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6" tIns="45733" rIns="91466" bIns="45733" numCol="1" anchor="b" anchorCtr="0" compatLnSpc="1">
            <a:prstTxWarp prst="textNoShape">
              <a:avLst/>
            </a:prstTxWarp>
          </a:bodyPr>
          <a:lstStyle>
            <a:lvl1pPr defTabSz="914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3335" y="9429306"/>
            <a:ext cx="2944341" cy="497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66" tIns="45733" rIns="91466" bIns="45733" numCol="1" anchor="b" anchorCtr="0" compatLnSpc="1">
            <a:prstTxWarp prst="textNoShape">
              <a:avLst/>
            </a:prstTxWarp>
          </a:bodyPr>
          <a:lstStyle>
            <a:lvl1pPr algn="r" defTabSz="914303">
              <a:defRPr sz="1300"/>
            </a:lvl1pPr>
          </a:lstStyle>
          <a:p>
            <a:pPr>
              <a:defRPr/>
            </a:pPr>
            <a:fld id="{643E5AAC-67B5-43FF-A8B7-2E68E051416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5384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23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691654" indent="-266021" defTabSz="8823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064083" indent="-212817" defTabSz="8823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489717" indent="-212817" defTabSz="8823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15350" indent="-212817" defTabSz="88230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340983" indent="-212817" defTabSz="8823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766616" indent="-212817" defTabSz="8823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192249" indent="-212817" defTabSz="8823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617882" indent="-212817" defTabSz="88230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B4AE29-22F4-4A15-958C-C63494BB5E62}" type="slidenum">
              <a:rPr lang="it-IT" altLang="it-IT" sz="1300"/>
              <a:pPr eaLnBrk="1" hangingPunct="1">
                <a:spcBef>
                  <a:spcPct val="0"/>
                </a:spcBef>
              </a:pPr>
              <a:t>1</a:t>
            </a:fld>
            <a:endParaRPr lang="it-IT" altLang="it-IT" sz="1300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39788" y="741363"/>
            <a:ext cx="4832350" cy="362585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105" y="4590704"/>
            <a:ext cx="4752112" cy="4290530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50211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100386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14906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2601691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154055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419212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889" indent="-285727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2907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070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233" indent="-228581" defTabSz="94766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396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559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8721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5884" indent="-228581" defTabSz="94766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63AE7FF-0BD8-4424-B4AD-507D5C77BB71}" type="slidenum">
              <a:rPr lang="it-IT" altLang="it-IT" sz="130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7150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9975"/>
            <a:ext cx="5183188" cy="4560888"/>
          </a:xfrm>
          <a:noFill/>
        </p:spPr>
        <p:txBody>
          <a:bodyPr/>
          <a:lstStyle/>
          <a:p>
            <a:pPr eaLnBrk="1" hangingPunct="1"/>
            <a:endParaRPr lang="it-IT" altLang="it-IT" dirty="0" smtClean="0"/>
          </a:p>
        </p:txBody>
      </p:sp>
    </p:spTree>
    <p:extLst>
      <p:ext uri="{BB962C8B-B14F-4D97-AF65-F5344CB8AC3E}">
        <p14:creationId xmlns:p14="http://schemas.microsoft.com/office/powerpoint/2010/main" val="395294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33CD-D64F-4983-86A0-2C64345555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9068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3B802-EF0F-4ABE-B955-D4183E385B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175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A7743-1114-474F-927A-F4DAAC6F57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8446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1AF7A-012F-448B-8F31-C2DA076069AF}" type="slidenum">
              <a:rPr lang="it-IT" altLang="it-IT"/>
              <a:pPr>
                <a:defRPr/>
              </a:pPr>
              <a:t>‹N›</a:t>
            </a:fld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838345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E6A48-8937-449F-82AE-31FB5ADD97E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74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9E99-FB4A-4961-A9BD-40C8215834B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7381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A1E8-DB16-4989-8FF9-3BB58B1974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79634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458FF-62AF-4E2D-933F-864E0C0F0AB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1600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F0F4A-28B9-4E73-8346-96A8B583FF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03993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25E52-5B21-4D4D-B86C-F2A043395E5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6711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7FCC-5FE3-43C8-9C9A-6583232C6C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046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0F4D6B-DDBD-456A-B90F-9C53334BBF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322138" y="2580000"/>
            <a:ext cx="864235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altLang="it-IT" sz="44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Il passaggio generazionale delle imprese nell'area metropolitana </a:t>
            </a:r>
            <a:r>
              <a:rPr lang="it-IT" altLang="it-IT" sz="4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fiorentina</a:t>
            </a:r>
            <a:endParaRPr lang="it-IT" altLang="it-IT" sz="4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056" name="AutoShape 14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 smtClean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42925"/>
            <a:ext cx="3818384" cy="1239139"/>
          </a:xfrm>
          <a:prstGeom prst="rect">
            <a:avLst/>
          </a:prstGeom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686226" y="6092825"/>
            <a:ext cx="32782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altLang="it-IT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Dicembre 2024</a:t>
            </a:r>
            <a:endParaRPr lang="it-IT" altLang="it-IT" sz="4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79512" y="5621266"/>
            <a:ext cx="31683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it-IT" altLang="it-IT" sz="2000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Ufficio Studi e Statistica</a:t>
            </a:r>
            <a:endParaRPr lang="it-IT" altLang="it-IT" sz="4000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2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0" y="6206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948" y="44624"/>
            <a:ext cx="8064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Il passaggio generazionale: quadro di sintesi</a:t>
            </a:r>
          </a:p>
        </p:txBody>
      </p:sp>
      <p:sp>
        <p:nvSpPr>
          <p:cNvPr id="4103" name="Text Box 12"/>
          <p:cNvSpPr txBox="1">
            <a:spLocks noChangeArrowheads="1"/>
          </p:cNvSpPr>
          <p:nvPr/>
        </p:nvSpPr>
        <p:spPr bwMode="auto">
          <a:xfrm>
            <a:off x="34924" y="6597352"/>
            <a:ext cx="504113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900" b="1" dirty="0">
                <a:solidFill>
                  <a:srgbClr val="10253F"/>
                </a:solidFill>
                <a:latin typeface="Calibri" pitchFamily="34" charset="0"/>
              </a:rPr>
              <a:t>Fonte: elaborazioni su dati </a:t>
            </a:r>
            <a:r>
              <a:rPr lang="it-IT" altLang="it-IT" sz="900" b="1" dirty="0" smtClean="0">
                <a:solidFill>
                  <a:srgbClr val="10253F"/>
                </a:solidFill>
                <a:latin typeface="Calibri" pitchFamily="34" charset="0"/>
              </a:rPr>
              <a:t>Registro Imprese</a:t>
            </a:r>
            <a:endParaRPr lang="it-IT" altLang="it-IT" sz="900" b="1" dirty="0">
              <a:solidFill>
                <a:srgbClr val="10253F"/>
              </a:solidFill>
              <a:latin typeface="Calibri" pitchFamily="34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755174" y="744959"/>
            <a:ext cx="763365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Sintesi generale</a:t>
            </a:r>
            <a:endParaRPr lang="it-IT" altLang="it-IT" sz="1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32" y="1177006"/>
            <a:ext cx="8843041" cy="3711869"/>
          </a:xfrm>
          <a:prstGeom prst="rect">
            <a:avLst/>
          </a:prstGeom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12832" y="5029185"/>
            <a:ext cx="8729944" cy="1292662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Considerando quale elemento di confronto la titolarità delle cariche societarie iscritte al Registro Imprese, l’area metropolitana fiorentina si trova in una situazione peggiore della media nazionale.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it-IT" sz="1600" b="1" u="sng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Nel proseguo dell’analisi sarà considerata esclusivamente l’assetto proprietario</a:t>
            </a:r>
            <a:endParaRPr lang="it-IT" altLang="it-IT" sz="1600" b="1" u="sng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0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-7392" y="4628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749" y="-21940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società di capitali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34934" y="5699041"/>
            <a:ext cx="8729944" cy="1138773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Più di una impresa attiva su cinque è di </a:t>
            </a:r>
            <a:r>
              <a:rPr lang="it-IT" altLang="it-IT" sz="17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proprietà (&gt;50%) 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di soci ultrasessantenni. La situazione è trasversale a tutti i settori; in particolare 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“L” Attività immobiliari (circa il 25%), “K” Attività finanziarie e assicurative (quasi il 24%) ed “A” Agricoltura, silvicoltura pesca (oltre il 23%).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392" y="518289"/>
            <a:ext cx="8611641" cy="514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20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-7392" y="4628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749" y="-21940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società di capitali: la competitività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933008" y="1278088"/>
            <a:ext cx="3973511" cy="1796646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L’analisi </a:t>
            </a:r>
            <a:r>
              <a:rPr lang="it-IT" altLang="it-IT" sz="1700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economomico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– patrimoniale dei bilanci depositati presso il Registro Imprese mostra come le società di capitali «mature» siano meno performanti rispetto alla media di mercato.</a:t>
            </a:r>
            <a:endParaRPr lang="it-IT" altLang="it-IT" sz="1700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416" y="765176"/>
            <a:ext cx="4529112" cy="281431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416" y="4085953"/>
            <a:ext cx="4282031" cy="258340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5528" y="4093110"/>
            <a:ext cx="4282031" cy="25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4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-7392" y="4628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749" y="-21940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società di capitali: la competitività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860032" y="1385513"/>
            <a:ext cx="4114701" cy="1531188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ct val="50000"/>
              </a:spcBef>
            </a:pP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Le società di capitali «mature» risultano inoltre più piccole </a:t>
            </a:r>
            <a:r>
              <a:rPr lang="it-IT" altLang="it-IT" sz="1700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dimensionalmente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(addetti per impresa) e con una minore propensione agli investimenti rispetto alla media di mercato.</a:t>
            </a:r>
            <a:endParaRPr lang="it-IT" altLang="it-IT" sz="1700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358" y="694622"/>
            <a:ext cx="4540109" cy="273455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863" y="3941300"/>
            <a:ext cx="8383266" cy="251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9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-7392" y="4628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749" y="-21940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società di persone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103" y="476672"/>
            <a:ext cx="8145376" cy="5142959"/>
          </a:xfrm>
          <a:prstGeom prst="rect">
            <a:avLst/>
          </a:prstGeom>
        </p:spPr>
      </p:pic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2504" y="5699041"/>
            <a:ext cx="8729944" cy="1138773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Situazione difficile per le società di persone, dove </a:t>
            </a:r>
            <a:r>
              <a:rPr lang="it-IT" altLang="it-IT" sz="17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un’impresa su due è di proprietà di ultrasessantenni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. Situazione trasversale 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a tutti i settori. “L” Attività immobiliari (72,9%), “K” Attività finanziarie e </a:t>
            </a:r>
            <a:r>
              <a:rPr lang="it-IT" altLang="it-IT" sz="1700" dirty="0" err="1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ass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. 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(60,7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%), “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A” Agricoltura, silvicoltura 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(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57,4%), 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“</a:t>
            </a: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J” Servizi di informazione e comunicazione con il 61,5%.</a:t>
            </a:r>
          </a:p>
        </p:txBody>
      </p:sp>
    </p:spTree>
    <p:extLst>
      <p:ext uri="{BB962C8B-B14F-4D97-AF65-F5344CB8AC3E}">
        <p14:creationId xmlns:p14="http://schemas.microsoft.com/office/powerpoint/2010/main" val="100605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479" y="6628194"/>
            <a:ext cx="645939" cy="209620"/>
          </a:xfrm>
          <a:prstGeom prst="rect">
            <a:avLst/>
          </a:prstGeom>
        </p:spPr>
      </p:pic>
      <p:sp>
        <p:nvSpPr>
          <p:cNvPr id="512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512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accent5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00" name="Line 10"/>
          <p:cNvSpPr>
            <a:spLocks noChangeShapeType="1"/>
          </p:cNvSpPr>
          <p:nvPr/>
        </p:nvSpPr>
        <p:spPr bwMode="auto">
          <a:xfrm>
            <a:off x="-7392" y="462888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539749" y="-21940"/>
            <a:ext cx="8064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it-IT" altLang="it-IT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 ditte individuali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1804" y="5674603"/>
            <a:ext cx="8729944" cy="1138773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it-IT" altLang="it-IT" sz="1700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Segmentando infatti le ditte individuali secondo il luogo di nascita del proprietario si trova 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che </a:t>
            </a:r>
            <a:r>
              <a:rPr lang="it-IT" altLang="it-IT" sz="1700" b="1" dirty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la presenza di ultrasessantenni riguarda il 30,2% degli imprenditori italiani e appena il 10,8% degli imprenditori nati all’estero</a:t>
            </a:r>
            <a:r>
              <a:rPr lang="it-IT" altLang="it-IT" sz="1700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.</a:t>
            </a:r>
            <a:r>
              <a:rPr lang="it-IT" altLang="it-IT" sz="1700" dirty="0" smtClean="0">
                <a:solidFill>
                  <a:schemeClr val="tx2">
                    <a:lumMod val="50000"/>
                  </a:schemeClr>
                </a:solidFill>
                <a:latin typeface="Arial" charset="0"/>
              </a:rPr>
              <a:t> La Toscana è la quinta regione per accoglienza di soggetti stranieri</a:t>
            </a:r>
            <a:endParaRPr lang="it-IT" altLang="it-IT" sz="1700" b="1" dirty="0">
              <a:solidFill>
                <a:schemeClr val="tx2">
                  <a:lumMod val="50000"/>
                </a:schemeClr>
              </a:solidFill>
              <a:latin typeface="Arial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11" y="511994"/>
            <a:ext cx="8487938" cy="51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66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FF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99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28036</TotalTime>
  <Words>332</Words>
  <Application>Microsoft Office PowerPoint</Application>
  <PresentationFormat>Presentazione su schermo (4:3)</PresentationFormat>
  <Paragraphs>25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Cesare Peruzzi</cp:lastModifiedBy>
  <cp:revision>2324</cp:revision>
  <cp:lastPrinted>2022-03-24T09:58:43Z</cp:lastPrinted>
  <dcterms:created xsi:type="dcterms:W3CDTF">2007-06-04T13:36:10Z</dcterms:created>
  <dcterms:modified xsi:type="dcterms:W3CDTF">2024-11-26T08:59:53Z</dcterms:modified>
</cp:coreProperties>
</file>