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8288000" cy="39052500"/>
  <p:notesSz cx="7104063" cy="10234613"/>
  <p:embeddedFontLst>
    <p:embeddedFont>
      <p:font typeface="Montserrat SemiBold" charset="0"/>
      <p:regular r:id="rId4"/>
      <p:bold r:id="rId5"/>
      <p:italic r:id="rId6"/>
      <p:boldItalic r:id="rId7"/>
    </p:embeddedFont>
    <p:embeddedFont>
      <p:font typeface="Montserrat" charset="0"/>
      <p:regular r:id="rId8"/>
      <p:bold r:id="rId9"/>
      <p:italic r:id="rId10"/>
      <p:boldItalic r:id="rId11"/>
    </p:embeddedFont>
    <p:embeddedFont>
      <p:font typeface="Montserrat Medium" charset="0"/>
      <p:regular r:id="rId12"/>
      <p: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255" userDrawn="1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iKOXq2vKyYGU6t6X7DQx8gYAKf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04A"/>
    <a:srgbClr val="61A33E"/>
    <a:srgbClr val="0053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694"/>
  </p:normalViewPr>
  <p:slideViewPr>
    <p:cSldViewPr snapToGrid="0">
      <p:cViewPr>
        <p:scale>
          <a:sx n="30" d="100"/>
          <a:sy n="30" d="100"/>
        </p:scale>
        <p:origin x="-3054" y="-72"/>
      </p:cViewPr>
      <p:guideLst>
        <p:guide orient="horz" pos="12255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ableStyles" Target="tableStyles.xml"/><Relationship Id="rId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55888" y="768350"/>
            <a:ext cx="179387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99059" rIns="99059" bIns="99059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49897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54300" y="768350"/>
            <a:ext cx="179546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ctrTitle"/>
          </p:nvPr>
        </p:nvSpPr>
        <p:spPr>
          <a:xfrm>
            <a:off x="623417" y="5653255"/>
            <a:ext cx="17041200" cy="15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200"/>
              <a:buNone/>
              <a:defRPr sz="18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200"/>
              <a:buNone/>
              <a:defRPr sz="18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200"/>
              <a:buNone/>
              <a:defRPr sz="18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200"/>
              <a:buNone/>
              <a:defRPr sz="18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200"/>
              <a:buNone/>
              <a:defRPr sz="18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200"/>
              <a:buNone/>
              <a:defRPr sz="18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200"/>
              <a:buNone/>
              <a:defRPr sz="18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200"/>
              <a:buNone/>
              <a:defRPr sz="18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200"/>
              <a:buNone/>
              <a:defRPr sz="182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subTitle" idx="1"/>
          </p:nvPr>
        </p:nvSpPr>
        <p:spPr>
          <a:xfrm>
            <a:off x="623400" y="21518356"/>
            <a:ext cx="17041200" cy="60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ldNum" idx="12"/>
          </p:nvPr>
        </p:nvSpPr>
        <p:spPr>
          <a:xfrm>
            <a:off x="16944916" y="35405905"/>
            <a:ext cx="1097400" cy="29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title" hasCustomPrompt="1"/>
          </p:nvPr>
        </p:nvSpPr>
        <p:spPr>
          <a:xfrm>
            <a:off x="623400" y="8398356"/>
            <a:ext cx="17041200" cy="149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900"/>
              <a:buNone/>
              <a:defRPr sz="4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900"/>
              <a:buNone/>
              <a:defRPr sz="41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900"/>
              <a:buNone/>
              <a:defRPr sz="41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900"/>
              <a:buNone/>
              <a:defRPr sz="41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900"/>
              <a:buNone/>
              <a:defRPr sz="41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900"/>
              <a:buNone/>
              <a:defRPr sz="41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900"/>
              <a:buNone/>
              <a:defRPr sz="41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900"/>
              <a:buNone/>
              <a:defRPr sz="41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900"/>
              <a:buNone/>
              <a:defRPr sz="41900"/>
            </a:lvl9pPr>
          </a:lstStyle>
          <a:p>
            <a:r>
              <a:t>xx%</a:t>
            </a:r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1"/>
          </p:nvPr>
        </p:nvSpPr>
        <p:spPr>
          <a:xfrm>
            <a:off x="623400" y="23933560"/>
            <a:ext cx="17041200" cy="9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t" anchorCtr="0">
            <a:normAutofit/>
          </a:bodyPr>
          <a:lstStyle>
            <a:lvl1pPr marL="457200" lvl="0" indent="-6286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300"/>
              <a:buChar char="●"/>
              <a:defRPr/>
            </a:lvl1pPr>
            <a:lvl2pPr marL="914400" lvl="1" indent="-539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○"/>
              <a:defRPr/>
            </a:lvl2pPr>
            <a:lvl3pPr marL="1371600" lvl="2" indent="-539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■"/>
              <a:defRPr/>
            </a:lvl3pPr>
            <a:lvl4pPr marL="1828800" lvl="3" indent="-539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●"/>
              <a:defRPr/>
            </a:lvl4pPr>
            <a:lvl5pPr marL="2286000" lvl="4" indent="-539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○"/>
              <a:defRPr/>
            </a:lvl5pPr>
            <a:lvl6pPr marL="2743200" lvl="5" indent="-539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■"/>
              <a:defRPr/>
            </a:lvl6pPr>
            <a:lvl7pPr marL="3200400" lvl="6" indent="-539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●"/>
              <a:defRPr/>
            </a:lvl7pPr>
            <a:lvl8pPr marL="3657600" lvl="7" indent="-539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○"/>
              <a:defRPr/>
            </a:lvl8pPr>
            <a:lvl9pPr marL="4114800" lvl="8" indent="-539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16944916" y="35405905"/>
            <a:ext cx="1097400" cy="29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16944916" y="35405905"/>
            <a:ext cx="1097400" cy="29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623400" y="16330528"/>
            <a:ext cx="17041200" cy="6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sldNum" idx="12"/>
          </p:nvPr>
        </p:nvSpPr>
        <p:spPr>
          <a:xfrm>
            <a:off x="16944916" y="35405905"/>
            <a:ext cx="1097400" cy="29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623400" y="3378894"/>
            <a:ext cx="17041200" cy="43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623400" y="8750273"/>
            <a:ext cx="17041200" cy="259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t" anchorCtr="0">
            <a:normAutofit/>
          </a:bodyPr>
          <a:lstStyle>
            <a:lvl1pPr marL="457200" lvl="0" indent="-628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300"/>
              <a:buChar char="●"/>
              <a:defRPr/>
            </a:lvl1pPr>
            <a:lvl2pPr marL="914400" lvl="1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○"/>
              <a:defRPr/>
            </a:lvl2pPr>
            <a:lvl3pPr marL="1371600" lvl="2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■"/>
              <a:defRPr/>
            </a:lvl3pPr>
            <a:lvl4pPr marL="1828800" lvl="3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●"/>
              <a:defRPr/>
            </a:lvl4pPr>
            <a:lvl5pPr marL="2286000" lvl="4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○"/>
              <a:defRPr/>
            </a:lvl5pPr>
            <a:lvl6pPr marL="2743200" lvl="5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■"/>
              <a:defRPr/>
            </a:lvl6pPr>
            <a:lvl7pPr marL="3200400" lvl="6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●"/>
              <a:defRPr/>
            </a:lvl7pPr>
            <a:lvl8pPr marL="3657600" lvl="7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○"/>
              <a:defRPr/>
            </a:lvl8pPr>
            <a:lvl9pPr marL="4114800" lvl="8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ldNum" idx="12"/>
          </p:nvPr>
        </p:nvSpPr>
        <p:spPr>
          <a:xfrm>
            <a:off x="16944916" y="35405905"/>
            <a:ext cx="1097400" cy="29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623400" y="3378894"/>
            <a:ext cx="17041200" cy="43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1"/>
          </p:nvPr>
        </p:nvSpPr>
        <p:spPr>
          <a:xfrm>
            <a:off x="623400" y="8750273"/>
            <a:ext cx="7999800" cy="259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t" anchorCtr="0">
            <a:normAutofit/>
          </a:bodyPr>
          <a:lstStyle>
            <a:lvl1pPr marL="457200" lvl="0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●"/>
              <a:defRPr sz="4900"/>
            </a:lvl1pPr>
            <a:lvl2pPr marL="914400" lvl="1" indent="-495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marL="1371600" lvl="2" indent="-495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marL="1828800" lvl="3" indent="-495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marL="2286000" lvl="4" indent="-495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marL="2743200" lvl="5" indent="-495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marL="3200400" lvl="6" indent="-495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marL="3657600" lvl="7" indent="-495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marL="4114800" lvl="8" indent="-495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2"/>
          </p:nvPr>
        </p:nvSpPr>
        <p:spPr>
          <a:xfrm>
            <a:off x="9664800" y="8750273"/>
            <a:ext cx="7999800" cy="259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t" anchorCtr="0">
            <a:normAutofit/>
          </a:bodyPr>
          <a:lstStyle>
            <a:lvl1pPr marL="457200" lvl="0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●"/>
              <a:defRPr sz="4900"/>
            </a:lvl1pPr>
            <a:lvl2pPr marL="914400" lvl="1" indent="-495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marL="1371600" lvl="2" indent="-495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marL="1828800" lvl="3" indent="-495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marL="2286000" lvl="4" indent="-495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marL="2743200" lvl="5" indent="-495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marL="3200400" lvl="6" indent="-495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marL="3657600" lvl="7" indent="-495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marL="4114800" lvl="8" indent="-495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16944916" y="35405905"/>
            <a:ext cx="1097400" cy="29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623400" y="3378894"/>
            <a:ext cx="17041200" cy="43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ldNum" idx="12"/>
          </p:nvPr>
        </p:nvSpPr>
        <p:spPr>
          <a:xfrm>
            <a:off x="16944916" y="35405905"/>
            <a:ext cx="1097400" cy="29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623400" y="4218444"/>
            <a:ext cx="5616000" cy="5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1"/>
          </p:nvPr>
        </p:nvSpPr>
        <p:spPr>
          <a:xfrm>
            <a:off x="623400" y="10550667"/>
            <a:ext cx="5616000" cy="24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t" anchorCtr="0">
            <a:normAutofit/>
          </a:bodyPr>
          <a:lstStyle>
            <a:lvl1pPr marL="457200" lvl="0" indent="-495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marL="914400" lvl="1" indent="-495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marL="1371600" lvl="2" indent="-495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marL="1828800" lvl="3" indent="-495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marL="2286000" lvl="4" indent="-495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marL="2743200" lvl="5" indent="-495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marL="3200400" lvl="6" indent="-495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marL="3657600" lvl="7" indent="-495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marL="4114800" lvl="8" indent="-495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16944916" y="35405905"/>
            <a:ext cx="1097400" cy="29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980500" y="3417806"/>
            <a:ext cx="12735600" cy="310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0"/>
              <a:buNone/>
              <a:defRPr sz="16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0"/>
              <a:buNone/>
              <a:defRPr sz="16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0"/>
              <a:buNone/>
              <a:defRPr sz="16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0"/>
              <a:buNone/>
              <a:defRPr sz="16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0"/>
              <a:buNone/>
              <a:defRPr sz="16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0"/>
              <a:buNone/>
              <a:defRPr sz="16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0"/>
              <a:buNone/>
              <a:defRPr sz="16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0"/>
              <a:buNone/>
              <a:defRPr sz="16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0"/>
              <a:buNone/>
              <a:defRPr sz="168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ldNum" idx="12"/>
          </p:nvPr>
        </p:nvSpPr>
        <p:spPr>
          <a:xfrm>
            <a:off x="16944916" y="35405905"/>
            <a:ext cx="1097400" cy="29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/>
          <p:nvPr/>
        </p:nvSpPr>
        <p:spPr>
          <a:xfrm>
            <a:off x="9144000" y="-949"/>
            <a:ext cx="9144000" cy="3905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19425" tIns="319425" rIns="319425" bIns="319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531000" y="9362995"/>
            <a:ext cx="8090400" cy="112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subTitle" idx="1"/>
          </p:nvPr>
        </p:nvSpPr>
        <p:spPr>
          <a:xfrm>
            <a:off x="531000" y="21282606"/>
            <a:ext cx="8090400" cy="9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9879000" y="5497606"/>
            <a:ext cx="7674000" cy="280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ctr" anchorCtr="0">
            <a:normAutofit/>
          </a:bodyPr>
          <a:lstStyle>
            <a:lvl1pPr marL="457200" lvl="0" indent="-628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300"/>
              <a:buChar char="●"/>
              <a:defRPr/>
            </a:lvl1pPr>
            <a:lvl2pPr marL="914400" lvl="1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○"/>
              <a:defRPr/>
            </a:lvl2pPr>
            <a:lvl3pPr marL="1371600" lvl="2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■"/>
              <a:defRPr/>
            </a:lvl3pPr>
            <a:lvl4pPr marL="1828800" lvl="3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●"/>
              <a:defRPr/>
            </a:lvl4pPr>
            <a:lvl5pPr marL="2286000" lvl="4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○"/>
              <a:defRPr/>
            </a:lvl5pPr>
            <a:lvl6pPr marL="2743200" lvl="5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■"/>
              <a:defRPr/>
            </a:lvl6pPr>
            <a:lvl7pPr marL="3200400" lvl="6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●"/>
              <a:defRPr/>
            </a:lvl7pPr>
            <a:lvl8pPr marL="3657600" lvl="7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○"/>
              <a:defRPr/>
            </a:lvl8pPr>
            <a:lvl9pPr marL="4114800" lvl="8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16944916" y="35405905"/>
            <a:ext cx="1097400" cy="29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3400" y="32121032"/>
            <a:ext cx="11997600" cy="45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16944916" y="35405905"/>
            <a:ext cx="1097400" cy="29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623400" y="3378894"/>
            <a:ext cx="17041200" cy="43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800"/>
              <a:buFont typeface="Arial"/>
              <a:buNone/>
              <a:defRPr sz="9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800"/>
              <a:buFont typeface="Arial"/>
              <a:buNone/>
              <a:defRPr sz="9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800"/>
              <a:buFont typeface="Arial"/>
              <a:buNone/>
              <a:defRPr sz="9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800"/>
              <a:buFont typeface="Arial"/>
              <a:buNone/>
              <a:defRPr sz="9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800"/>
              <a:buFont typeface="Arial"/>
              <a:buNone/>
              <a:defRPr sz="9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800"/>
              <a:buFont typeface="Arial"/>
              <a:buNone/>
              <a:defRPr sz="9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800"/>
              <a:buFont typeface="Arial"/>
              <a:buNone/>
              <a:defRPr sz="9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800"/>
              <a:buFont typeface="Arial"/>
              <a:buNone/>
              <a:defRPr sz="9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800"/>
              <a:buFont typeface="Arial"/>
              <a:buNone/>
              <a:defRPr sz="9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623400" y="8750273"/>
            <a:ext cx="17041200" cy="259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t" anchorCtr="0">
            <a:normAutofit/>
          </a:bodyPr>
          <a:lstStyle>
            <a:lvl1pPr marL="457200" marR="0" lvl="0" indent="-628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300"/>
              <a:buFont typeface="Arial"/>
              <a:buChar char="●"/>
              <a:defRPr sz="6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9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900"/>
              <a:buFont typeface="Arial"/>
              <a:buChar char="○"/>
              <a:defRPr sz="4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9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900"/>
              <a:buFont typeface="Arial"/>
              <a:buChar char="■"/>
              <a:defRPr sz="4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39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900"/>
              <a:buFont typeface="Arial"/>
              <a:buChar char="●"/>
              <a:defRPr sz="4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39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900"/>
              <a:buFont typeface="Arial"/>
              <a:buChar char="○"/>
              <a:defRPr sz="4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39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900"/>
              <a:buFont typeface="Arial"/>
              <a:buChar char="■"/>
              <a:defRPr sz="4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39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900"/>
              <a:buFont typeface="Arial"/>
              <a:buChar char="●"/>
              <a:defRPr sz="4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39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900"/>
              <a:buFont typeface="Arial"/>
              <a:buChar char="○"/>
              <a:defRPr sz="4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39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900"/>
              <a:buFont typeface="Arial"/>
              <a:buChar char="■"/>
              <a:defRPr sz="4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16944916" y="35405905"/>
            <a:ext cx="1097400" cy="29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9425" tIns="319425" rIns="319425" bIns="319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us02web.zoom.us/meeting/register/tZArdO6sqD8vHtYGlk9m3Cj4xik9zSOQtykI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32FB1CFF-9E15-9B00-A2A7-94A9F14399FA}"/>
              </a:ext>
            </a:extLst>
          </p:cNvPr>
          <p:cNvSpPr/>
          <p:nvPr/>
        </p:nvSpPr>
        <p:spPr>
          <a:xfrm>
            <a:off x="12239636" y="3886890"/>
            <a:ext cx="6090627" cy="6417111"/>
          </a:xfrm>
          <a:prstGeom prst="rect">
            <a:avLst/>
          </a:prstGeom>
          <a:solidFill>
            <a:srgbClr val="0320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 descr="Immagine che contiene testo, schermata, grafica, logo&#10;&#10;Descrizione generata automaticamente">
            <a:extLst>
              <a:ext uri="{FF2B5EF4-FFF2-40B4-BE49-F238E27FC236}">
                <a16:creationId xmlns:a16="http://schemas.microsoft.com/office/drawing/2014/main" xmlns="" id="{53911193-5101-9F02-01F0-BE77CE9CD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3" y="15477"/>
            <a:ext cx="18288000" cy="10296525"/>
          </a:xfrm>
          <a:prstGeom prst="rect">
            <a:avLst/>
          </a:prstGeom>
        </p:spPr>
      </p:pic>
      <p:sp>
        <p:nvSpPr>
          <p:cNvPr id="5" name="Google Shape;58;p1">
            <a:extLst>
              <a:ext uri="{FF2B5EF4-FFF2-40B4-BE49-F238E27FC236}">
                <a16:creationId xmlns:a16="http://schemas.microsoft.com/office/drawing/2014/main" xmlns="" id="{79D28696-A99D-C392-5AF2-0EA57AD5361F}"/>
              </a:ext>
            </a:extLst>
          </p:cNvPr>
          <p:cNvSpPr/>
          <p:nvPr/>
        </p:nvSpPr>
        <p:spPr>
          <a:xfrm>
            <a:off x="2161856" y="25833790"/>
            <a:ext cx="14609322" cy="1917288"/>
          </a:xfrm>
          <a:prstGeom prst="roundRect">
            <a:avLst>
              <a:gd name="adj" fmla="val 16667"/>
            </a:avLst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3531021" y="20056986"/>
            <a:ext cx="10785300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it" sz="25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Breve descrizione dell’evento</a:t>
            </a:r>
            <a:endParaRPr sz="25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1"/>
          <p:cNvSpPr/>
          <p:nvPr/>
        </p:nvSpPr>
        <p:spPr>
          <a:xfrm>
            <a:off x="42263" y="32964915"/>
            <a:ext cx="18288000" cy="6231600"/>
          </a:xfrm>
          <a:prstGeom prst="rect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7918100" y="34189285"/>
            <a:ext cx="3943200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it" sz="2200" b="0" i="0" u="none" strike="noStrike" cap="non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In collaborazione con</a:t>
            </a:r>
            <a:endParaRPr sz="2200" b="0" i="0" u="none" strike="noStrike" cap="none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1" name="Google Shape;7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713561" y="35632916"/>
            <a:ext cx="17013600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"/>
          <p:cNvSpPr/>
          <p:nvPr/>
        </p:nvSpPr>
        <p:spPr>
          <a:xfrm>
            <a:off x="962036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"/>
          <p:cNvSpPr/>
          <p:nvPr/>
        </p:nvSpPr>
        <p:spPr>
          <a:xfrm>
            <a:off x="1314461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"/>
          <p:cNvSpPr/>
          <p:nvPr/>
        </p:nvSpPr>
        <p:spPr>
          <a:xfrm>
            <a:off x="1666886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"/>
          <p:cNvSpPr/>
          <p:nvPr/>
        </p:nvSpPr>
        <p:spPr>
          <a:xfrm>
            <a:off x="2019311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"/>
          <p:cNvSpPr/>
          <p:nvPr/>
        </p:nvSpPr>
        <p:spPr>
          <a:xfrm>
            <a:off x="2371736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"/>
          <p:cNvSpPr/>
          <p:nvPr/>
        </p:nvSpPr>
        <p:spPr>
          <a:xfrm>
            <a:off x="2724161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"/>
          <p:cNvSpPr/>
          <p:nvPr/>
        </p:nvSpPr>
        <p:spPr>
          <a:xfrm>
            <a:off x="3076586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"/>
          <p:cNvSpPr/>
          <p:nvPr/>
        </p:nvSpPr>
        <p:spPr>
          <a:xfrm>
            <a:off x="3429011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"/>
          <p:cNvSpPr/>
          <p:nvPr/>
        </p:nvSpPr>
        <p:spPr>
          <a:xfrm>
            <a:off x="3781436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"/>
          <p:cNvSpPr/>
          <p:nvPr/>
        </p:nvSpPr>
        <p:spPr>
          <a:xfrm>
            <a:off x="4133861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"/>
          <p:cNvSpPr/>
          <p:nvPr/>
        </p:nvSpPr>
        <p:spPr>
          <a:xfrm>
            <a:off x="4486286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"/>
          <p:cNvSpPr/>
          <p:nvPr/>
        </p:nvSpPr>
        <p:spPr>
          <a:xfrm>
            <a:off x="4838711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"/>
          <p:cNvSpPr/>
          <p:nvPr/>
        </p:nvSpPr>
        <p:spPr>
          <a:xfrm>
            <a:off x="5191136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5543561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5895986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6248411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6600836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6953261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7305686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7658111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8010536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8362961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8715386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9067811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9420236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9772661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10125086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10477511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10829936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11182361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11534786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11887211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12239636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12592061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12944486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13296911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"/>
          <p:cNvSpPr/>
          <p:nvPr/>
        </p:nvSpPr>
        <p:spPr>
          <a:xfrm>
            <a:off x="13649336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"/>
          <p:cNvSpPr/>
          <p:nvPr/>
        </p:nvSpPr>
        <p:spPr>
          <a:xfrm>
            <a:off x="14001761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"/>
          <p:cNvSpPr/>
          <p:nvPr/>
        </p:nvSpPr>
        <p:spPr>
          <a:xfrm>
            <a:off x="14354186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14706611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15059036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"/>
          <p:cNvSpPr/>
          <p:nvPr/>
        </p:nvSpPr>
        <p:spPr>
          <a:xfrm>
            <a:off x="15411461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"/>
          <p:cNvSpPr/>
          <p:nvPr/>
        </p:nvSpPr>
        <p:spPr>
          <a:xfrm>
            <a:off x="15763886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"/>
          <p:cNvSpPr/>
          <p:nvPr/>
        </p:nvSpPr>
        <p:spPr>
          <a:xfrm>
            <a:off x="16116311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"/>
          <p:cNvSpPr/>
          <p:nvPr/>
        </p:nvSpPr>
        <p:spPr>
          <a:xfrm>
            <a:off x="16468736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"/>
          <p:cNvSpPr/>
          <p:nvPr/>
        </p:nvSpPr>
        <p:spPr>
          <a:xfrm>
            <a:off x="16821161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"/>
          <p:cNvSpPr/>
          <p:nvPr/>
        </p:nvSpPr>
        <p:spPr>
          <a:xfrm>
            <a:off x="17173586" y="28286378"/>
            <a:ext cx="152400" cy="1524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"/>
          <p:cNvSpPr/>
          <p:nvPr/>
        </p:nvSpPr>
        <p:spPr>
          <a:xfrm>
            <a:off x="767548" y="30889700"/>
            <a:ext cx="16540051" cy="1521122"/>
          </a:xfrm>
          <a:prstGeom prst="rect">
            <a:avLst/>
          </a:prstGeom>
          <a:noFill/>
          <a:ln w="25400" cap="flat" cmpd="sng">
            <a:solidFill>
              <a:srgbClr val="0320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3786" y="33998835"/>
            <a:ext cx="5565410" cy="11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5F353A0E-A6A3-45D5-89A6-760BDB4DC7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43955" y="33174804"/>
            <a:ext cx="2167182" cy="2438079"/>
          </a:xfrm>
          <a:prstGeom prst="rect">
            <a:avLst/>
          </a:prstGeom>
        </p:spPr>
      </p:pic>
      <p:sp>
        <p:nvSpPr>
          <p:cNvPr id="3" name="Google Shape;61;p1">
            <a:extLst>
              <a:ext uri="{FF2B5EF4-FFF2-40B4-BE49-F238E27FC236}">
                <a16:creationId xmlns:a16="http://schemas.microsoft.com/office/drawing/2014/main" xmlns="" id="{E629ADEC-16C2-B0EB-4B6F-687DB4FFD474}"/>
              </a:ext>
            </a:extLst>
          </p:cNvPr>
          <p:cNvSpPr txBox="1"/>
          <p:nvPr/>
        </p:nvSpPr>
        <p:spPr>
          <a:xfrm>
            <a:off x="816879" y="12294462"/>
            <a:ext cx="7705800" cy="3051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it-IT" sz="5400" b="1" i="0" u="none" strike="noStrike" cap="none" dirty="0">
                <a:solidFill>
                  <a:srgbClr val="03204A"/>
                </a:solidFill>
                <a:latin typeface="Montserrat"/>
                <a:ea typeface="Montserrat"/>
                <a:cs typeface="Montserrat"/>
                <a:sym typeface="Montserrat"/>
              </a:rPr>
              <a:t>29 novembre 2023</a:t>
            </a:r>
            <a:endParaRPr sz="5400" b="1" i="0" u="none" strike="noStrike" cap="none" dirty="0">
              <a:solidFill>
                <a:srgbClr val="03204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it" sz="5400" b="1" i="0" u="none" strike="noStrike" cap="none" dirty="0">
                <a:solidFill>
                  <a:srgbClr val="03204A"/>
                </a:solidFill>
                <a:latin typeface="Montserrat"/>
                <a:ea typeface="Montserrat"/>
                <a:cs typeface="Montserrat"/>
                <a:sym typeface="Montserrat"/>
              </a:rPr>
              <a:t>Orario evento 10.00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it" sz="5400" b="1" dirty="0">
                <a:solidFill>
                  <a:srgbClr val="03204A"/>
                </a:solidFill>
                <a:latin typeface="Montserrat"/>
                <a:ea typeface="Montserrat"/>
                <a:cs typeface="Montserrat"/>
                <a:sym typeface="Montserrat"/>
              </a:rPr>
              <a:t>Modalità web</a:t>
            </a:r>
            <a:endParaRPr sz="5400" b="1" i="0" u="none" strike="noStrike" cap="none" dirty="0">
              <a:solidFill>
                <a:srgbClr val="03204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62;p1">
            <a:extLst>
              <a:ext uri="{FF2B5EF4-FFF2-40B4-BE49-F238E27FC236}">
                <a16:creationId xmlns:a16="http://schemas.microsoft.com/office/drawing/2014/main" xmlns="" id="{F8B46BD5-494F-0261-0A6F-C59884EA4460}"/>
              </a:ext>
            </a:extLst>
          </p:cNvPr>
          <p:cNvSpPr txBox="1"/>
          <p:nvPr/>
        </p:nvSpPr>
        <p:spPr>
          <a:xfrm>
            <a:off x="1291422" y="16861683"/>
            <a:ext cx="15130500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it-IT" sz="3600" b="1" i="1" dirty="0">
                <a:solidFill>
                  <a:srgbClr val="03204A"/>
                </a:solidFill>
                <a:latin typeface="Montserrat"/>
              </a:rPr>
              <a:t>Focus Group per la lettura condivisa dei dati sul turismo per la pianificazione, lo sviluppo e il monitoraggio del territorio  TOSCANA</a:t>
            </a:r>
          </a:p>
        </p:txBody>
      </p:sp>
      <p:cxnSp>
        <p:nvCxnSpPr>
          <p:cNvPr id="6" name="Google Shape;56;p1">
            <a:extLst>
              <a:ext uri="{FF2B5EF4-FFF2-40B4-BE49-F238E27FC236}">
                <a16:creationId xmlns:a16="http://schemas.microsoft.com/office/drawing/2014/main" xmlns="" id="{851200AF-7B18-7371-CE9D-FB8E78D6458A}"/>
              </a:ext>
            </a:extLst>
          </p:cNvPr>
          <p:cNvCxnSpPr>
            <a:cxnSpLocks/>
          </p:cNvCxnSpPr>
          <p:nvPr/>
        </p:nvCxnSpPr>
        <p:spPr>
          <a:xfrm>
            <a:off x="1260236" y="19984276"/>
            <a:ext cx="16208" cy="6496146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Google Shape;58;p1">
            <a:extLst>
              <a:ext uri="{FF2B5EF4-FFF2-40B4-BE49-F238E27FC236}">
                <a16:creationId xmlns:a16="http://schemas.microsoft.com/office/drawing/2014/main" xmlns="" id="{0B48D766-7F7F-52B2-2C25-FBFC0E1CF819}"/>
              </a:ext>
            </a:extLst>
          </p:cNvPr>
          <p:cNvSpPr/>
          <p:nvPr/>
        </p:nvSpPr>
        <p:spPr>
          <a:xfrm>
            <a:off x="1974250" y="21188749"/>
            <a:ext cx="14764512" cy="1968217"/>
          </a:xfrm>
          <a:prstGeom prst="roundRect">
            <a:avLst>
              <a:gd name="adj" fmla="val 16667"/>
            </a:avLst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59;p1">
            <a:extLst>
              <a:ext uri="{FF2B5EF4-FFF2-40B4-BE49-F238E27FC236}">
                <a16:creationId xmlns:a16="http://schemas.microsoft.com/office/drawing/2014/main" xmlns="" id="{3762FC9A-CED2-8552-2932-DC1549F51BC6}"/>
              </a:ext>
            </a:extLst>
          </p:cNvPr>
          <p:cNvSpPr/>
          <p:nvPr/>
        </p:nvSpPr>
        <p:spPr>
          <a:xfrm>
            <a:off x="2037187" y="19238514"/>
            <a:ext cx="14733991" cy="1601700"/>
          </a:xfrm>
          <a:prstGeom prst="roundRect">
            <a:avLst>
              <a:gd name="adj" fmla="val 16667"/>
            </a:avLst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63;p1">
            <a:extLst>
              <a:ext uri="{FF2B5EF4-FFF2-40B4-BE49-F238E27FC236}">
                <a16:creationId xmlns:a16="http://schemas.microsoft.com/office/drawing/2014/main" xmlns="" id="{6A708E11-5C10-EDA7-69F3-CDF0CD70E079}"/>
              </a:ext>
            </a:extLst>
          </p:cNvPr>
          <p:cNvSpPr txBox="1"/>
          <p:nvPr/>
        </p:nvSpPr>
        <p:spPr>
          <a:xfrm>
            <a:off x="2471138" y="19153795"/>
            <a:ext cx="10712198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it" sz="3200" b="0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ORE </a:t>
            </a:r>
            <a:r>
              <a:rPr lang="it-IT" sz="3200" b="0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10:00</a:t>
            </a:r>
            <a:endParaRPr sz="3200" b="0" i="0" u="none" strike="noStrike" cap="none" dirty="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it" sz="3200" b="0" i="0" u="none" strike="noStrike" cap="none" dirty="0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Apertura dei lavori</a:t>
            </a:r>
            <a:r>
              <a:rPr lang="it" sz="3200" dirty="0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 cura di Unioncamere Toscana </a:t>
            </a:r>
            <a:endParaRPr lang="it" sz="3200" b="0" i="0" u="none" strike="noStrike" cap="none" dirty="0">
              <a:solidFill>
                <a:schemeClr val="bg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" name="Google Shape;121;p1">
            <a:extLst>
              <a:ext uri="{FF2B5EF4-FFF2-40B4-BE49-F238E27FC236}">
                <a16:creationId xmlns:a16="http://schemas.microsoft.com/office/drawing/2014/main" xmlns="" id="{6C8E3CF2-870C-E3FF-AA6C-BEB9D000148A}"/>
              </a:ext>
            </a:extLst>
          </p:cNvPr>
          <p:cNvSpPr/>
          <p:nvPr/>
        </p:nvSpPr>
        <p:spPr>
          <a:xfrm>
            <a:off x="853586" y="19620104"/>
            <a:ext cx="813300" cy="8133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25;p1">
            <a:extLst>
              <a:ext uri="{FF2B5EF4-FFF2-40B4-BE49-F238E27FC236}">
                <a16:creationId xmlns:a16="http://schemas.microsoft.com/office/drawing/2014/main" xmlns="" id="{76717717-574C-CAC6-9074-0A6964C244D0}"/>
              </a:ext>
            </a:extLst>
          </p:cNvPr>
          <p:cNvSpPr/>
          <p:nvPr/>
        </p:nvSpPr>
        <p:spPr>
          <a:xfrm>
            <a:off x="853586" y="21732229"/>
            <a:ext cx="813300" cy="8133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27;p1">
            <a:extLst>
              <a:ext uri="{FF2B5EF4-FFF2-40B4-BE49-F238E27FC236}">
                <a16:creationId xmlns:a16="http://schemas.microsoft.com/office/drawing/2014/main" xmlns="" id="{0AC08555-8D56-DDC4-88D2-0FA3FF8AD430}"/>
              </a:ext>
            </a:extLst>
          </p:cNvPr>
          <p:cNvSpPr txBox="1"/>
          <p:nvPr/>
        </p:nvSpPr>
        <p:spPr>
          <a:xfrm>
            <a:off x="2404164" y="25934711"/>
            <a:ext cx="11139791" cy="173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it-IT" sz="3500" b="0" i="0" u="none" strike="noStrike" cap="none" dirty="0">
                <a:solidFill>
                  <a:schemeClr val="bg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ORE </a:t>
            </a:r>
            <a:r>
              <a:rPr lang="it-IT" sz="3500" dirty="0">
                <a:solidFill>
                  <a:schemeClr val="bg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12:00</a:t>
            </a:r>
            <a:endParaRPr lang="it-IT" sz="3500" b="0" i="0" u="none" strike="noStrike" cap="none" dirty="0">
              <a:solidFill>
                <a:schemeClr val="bg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3200" b="0" i="0" u="none" strike="noStrike" cap="none" dirty="0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Conclusioni e </a:t>
            </a:r>
            <a:r>
              <a:rPr lang="it-IT" sz="3200" b="0" i="0" u="none" strike="noStrike" cap="none" dirty="0" err="1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question</a:t>
            </a:r>
            <a:r>
              <a:rPr lang="it-IT" sz="3200" b="0" i="0" u="none" strike="noStrike" cap="none" dirty="0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time </a:t>
            </a:r>
          </a:p>
        </p:txBody>
      </p:sp>
      <p:sp>
        <p:nvSpPr>
          <p:cNvPr id="20" name="Google Shape;124;p1">
            <a:extLst>
              <a:ext uri="{FF2B5EF4-FFF2-40B4-BE49-F238E27FC236}">
                <a16:creationId xmlns:a16="http://schemas.microsoft.com/office/drawing/2014/main" xmlns="" id="{7CC61E60-5391-5F30-291A-20174BAA75A3}"/>
              </a:ext>
            </a:extLst>
          </p:cNvPr>
          <p:cNvSpPr txBox="1"/>
          <p:nvPr/>
        </p:nvSpPr>
        <p:spPr>
          <a:xfrm>
            <a:off x="2190966" y="21329949"/>
            <a:ext cx="14884183" cy="156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it" sz="3500" b="0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ORE 10:15</a:t>
            </a:r>
            <a:endParaRPr sz="2800" b="1" i="0" u="none" strike="noStrike" cap="none" dirty="0">
              <a:solidFill>
                <a:srgbClr val="0F97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spcAft>
                <a:spcPts val="600"/>
              </a:spcAft>
              <a:buSzPts val="2500"/>
            </a:pPr>
            <a:r>
              <a:rPr lang="it-IT" sz="3200" i="1" dirty="0">
                <a:solidFill>
                  <a:schemeClr val="bg1"/>
                </a:solidFill>
                <a:latin typeface="Montserrat Medium"/>
                <a:sym typeface="Montserrat ExtraBold"/>
              </a:rPr>
              <a:t>Presentazione dei dati sull’Osservazione economica a cura di ISNART</a:t>
            </a:r>
            <a:endParaRPr lang="it-IT" sz="3200" b="0" i="1" u="none" strike="noStrike" cap="none" dirty="0">
              <a:solidFill>
                <a:schemeClr val="bg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1" name="Google Shape;121;p1">
            <a:extLst>
              <a:ext uri="{FF2B5EF4-FFF2-40B4-BE49-F238E27FC236}">
                <a16:creationId xmlns:a16="http://schemas.microsoft.com/office/drawing/2014/main" xmlns="" id="{275CEF04-8D55-BB3E-9607-C452172DDD2F}"/>
              </a:ext>
            </a:extLst>
          </p:cNvPr>
          <p:cNvSpPr/>
          <p:nvPr/>
        </p:nvSpPr>
        <p:spPr>
          <a:xfrm>
            <a:off x="894088" y="24008100"/>
            <a:ext cx="813300" cy="8133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"/>
          <p:cNvSpPr/>
          <p:nvPr/>
        </p:nvSpPr>
        <p:spPr>
          <a:xfrm>
            <a:off x="8725718" y="6486798"/>
            <a:ext cx="9508500" cy="9508500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rgbClr val="0B29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"/>
          <p:cNvSpPr/>
          <p:nvPr/>
        </p:nvSpPr>
        <p:spPr>
          <a:xfrm>
            <a:off x="8976543" y="7017573"/>
            <a:ext cx="8803800" cy="88038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0000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"/>
          <p:cNvSpPr txBox="1"/>
          <p:nvPr/>
        </p:nvSpPr>
        <p:spPr>
          <a:xfrm>
            <a:off x="9605127" y="8024714"/>
            <a:ext cx="7600650" cy="600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3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L’incontro è rivolto agli  stakeholder  e ai rappresentanti delle imprese  del territorio, </a:t>
            </a:r>
            <a:r>
              <a:rPr lang="it-IT" sz="3600" dirty="0">
                <a:solidFill>
                  <a:schemeClr val="lt1"/>
                </a:solidFill>
                <a:latin typeface="Montserrat"/>
              </a:rPr>
              <a:t>per una lettura condivisa e strategica dei dati economici sul turismo, attraverso l’utilizzo della piattaforma STENDHAL</a:t>
            </a:r>
            <a:endParaRPr lang="it-IT" sz="3600" dirty="0"/>
          </a:p>
        </p:txBody>
      </p:sp>
      <p:sp>
        <p:nvSpPr>
          <p:cNvPr id="119" name="Google Shape;59;p1">
            <a:extLst>
              <a:ext uri="{FF2B5EF4-FFF2-40B4-BE49-F238E27FC236}">
                <a16:creationId xmlns:a16="http://schemas.microsoft.com/office/drawing/2014/main" xmlns="" id="{2C1EA84E-D098-5176-04FD-D672DEEA0446}"/>
              </a:ext>
            </a:extLst>
          </p:cNvPr>
          <p:cNvSpPr/>
          <p:nvPr/>
        </p:nvSpPr>
        <p:spPr>
          <a:xfrm>
            <a:off x="2036877" y="23452426"/>
            <a:ext cx="14701885" cy="2189079"/>
          </a:xfrm>
          <a:prstGeom prst="roundRect">
            <a:avLst>
              <a:gd name="adj" fmla="val 16667"/>
            </a:avLst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5;p1">
            <a:extLst>
              <a:ext uri="{FF2B5EF4-FFF2-40B4-BE49-F238E27FC236}">
                <a16:creationId xmlns:a16="http://schemas.microsoft.com/office/drawing/2014/main" xmlns="" id="{341BB897-3940-BFCF-D96E-E6AEE36AB299}"/>
              </a:ext>
            </a:extLst>
          </p:cNvPr>
          <p:cNvSpPr/>
          <p:nvPr/>
        </p:nvSpPr>
        <p:spPr>
          <a:xfrm>
            <a:off x="885984" y="26381482"/>
            <a:ext cx="813300" cy="813300"/>
          </a:xfrm>
          <a:prstGeom prst="ellipse">
            <a:avLst/>
          </a:prstGeom>
          <a:solidFill>
            <a:srgbClr val="032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xmlns="" id="{C73D5BE4-3182-6A77-73D4-B81E184ACD5A}"/>
              </a:ext>
            </a:extLst>
          </p:cNvPr>
          <p:cNvSpPr/>
          <p:nvPr/>
        </p:nvSpPr>
        <p:spPr>
          <a:xfrm>
            <a:off x="12392036" y="4211289"/>
            <a:ext cx="5083507" cy="2178616"/>
          </a:xfrm>
          <a:prstGeom prst="rect">
            <a:avLst/>
          </a:prstGeom>
          <a:solidFill>
            <a:srgbClr val="0320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3204A"/>
              </a:solidFill>
            </a:endParaRPr>
          </a:p>
        </p:txBody>
      </p:sp>
      <p:sp>
        <p:nvSpPr>
          <p:cNvPr id="25" name="Google Shape;124;p1">
            <a:extLst>
              <a:ext uri="{FF2B5EF4-FFF2-40B4-BE49-F238E27FC236}">
                <a16:creationId xmlns:a16="http://schemas.microsoft.com/office/drawing/2014/main" xmlns="" id="{2FA7485B-5CE6-0F2B-F097-B20B9C7B115B}"/>
              </a:ext>
            </a:extLst>
          </p:cNvPr>
          <p:cNvSpPr txBox="1"/>
          <p:nvPr/>
        </p:nvSpPr>
        <p:spPr>
          <a:xfrm>
            <a:off x="2355695" y="23479894"/>
            <a:ext cx="13855387" cy="2054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it" sz="3500" b="0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ORE 10:</a:t>
            </a:r>
            <a:r>
              <a:rPr lang="it" sz="35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30</a:t>
            </a:r>
            <a:endParaRPr lang="it-IT" sz="2800" b="1" i="0" u="none" strike="noStrike" cap="none" dirty="0">
              <a:solidFill>
                <a:srgbClr val="0F97D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spcAft>
                <a:spcPts val="600"/>
              </a:spcAft>
              <a:buSzPts val="2500"/>
            </a:pPr>
            <a:r>
              <a:rPr lang="it-IT" sz="3200" i="1" dirty="0">
                <a:solidFill>
                  <a:schemeClr val="bg1"/>
                </a:solidFill>
                <a:latin typeface="Montserrat Medium"/>
                <a:sym typeface="Montserrat ExtraBold"/>
              </a:rPr>
              <a:t>Inizio Focus group per far emergere le reali esigenze e le percezioni che provengono dagli stakeholder del territorio</a:t>
            </a:r>
            <a:endParaRPr lang="it-IT" sz="3200" b="0" i="1" u="none" strike="noStrike" cap="none" dirty="0">
              <a:solidFill>
                <a:schemeClr val="bg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xmlns="" id="{6AA7E27A-CEF6-6E8F-F1D5-BB155341A8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0717" y="31104833"/>
            <a:ext cx="4385342" cy="1233377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36B80E75-01CF-B71A-BEA8-29E96345A660}"/>
              </a:ext>
            </a:extLst>
          </p:cNvPr>
          <p:cNvSpPr txBox="1"/>
          <p:nvPr/>
        </p:nvSpPr>
        <p:spPr>
          <a:xfrm>
            <a:off x="7625694" y="28796509"/>
            <a:ext cx="3524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accent1"/>
                </a:solidFill>
                <a:latin typeface="Montserrat Medium"/>
                <a:hlinkClick r:id="rId8"/>
              </a:rPr>
              <a:t>Registrati qui per partecipare</a:t>
            </a:r>
            <a:endParaRPr lang="it-IT" sz="3600" dirty="0">
              <a:solidFill>
                <a:schemeClr val="accent1"/>
              </a:solidFill>
              <a:latin typeface="Montserrat Medium"/>
            </a:endParaRPr>
          </a:p>
          <a:p>
            <a:pPr algn="ctr"/>
            <a:endParaRPr lang="it-IT" sz="3600" dirty="0"/>
          </a:p>
        </p:txBody>
      </p:sp>
      <p:sp>
        <p:nvSpPr>
          <p:cNvPr id="12" name="Titolo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4" name="Sottotitolo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165</Words>
  <Application>Microsoft Office PowerPoint</Application>
  <PresentationFormat>Personalizzato</PresentationFormat>
  <Paragraphs>64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Montserrat SemiBold</vt:lpstr>
      <vt:lpstr>Montserrat ExtraBold</vt:lpstr>
      <vt:lpstr>Montserrat</vt:lpstr>
      <vt:lpstr>Montserrat Medium</vt:lpstr>
      <vt:lpstr>Simple Light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Elisa Gemini</dc:creator>
  <cp:lastModifiedBy>Elena Brettoni</cp:lastModifiedBy>
  <cp:revision>23</cp:revision>
  <cp:lastPrinted>2023-11-13T11:45:36Z</cp:lastPrinted>
  <dcterms:modified xsi:type="dcterms:W3CDTF">2023-11-13T11:49:10Z</dcterms:modified>
</cp:coreProperties>
</file>