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8" r:id="rId2"/>
    <p:sldId id="306" r:id="rId3"/>
    <p:sldId id="321" r:id="rId4"/>
    <p:sldId id="310" r:id="rId5"/>
    <p:sldId id="316" r:id="rId6"/>
    <p:sldId id="319" r:id="rId7"/>
    <p:sldId id="308" r:id="rId8"/>
    <p:sldId id="317" r:id="rId9"/>
    <p:sldId id="320" r:id="rId10"/>
    <p:sldId id="315" r:id="rId11"/>
    <p:sldId id="318" r:id="rId12"/>
    <p:sldId id="322" r:id="rId13"/>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EFF7FF"/>
    <a:srgbClr val="000099"/>
    <a:srgbClr val="003399"/>
    <a:srgbClr val="A50021"/>
    <a:srgbClr val="800000"/>
    <a:srgbClr val="0000CC"/>
    <a:srgbClr val="99CC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86415" autoAdjust="0"/>
  </p:normalViewPr>
  <p:slideViewPr>
    <p:cSldViewPr>
      <p:cViewPr varScale="1">
        <p:scale>
          <a:sx n="112" d="100"/>
          <a:sy n="112" d="100"/>
        </p:scale>
        <p:origin x="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46" y="-8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smtClean="0"/>
            </a:lvl1pPr>
          </a:lstStyle>
          <a:p>
            <a:pPr>
              <a:defRPr/>
            </a:pPr>
            <a:endParaRPr lang="it-IT"/>
          </a:p>
        </p:txBody>
      </p:sp>
      <p:sp>
        <p:nvSpPr>
          <p:cNvPr id="3" name="Segnaposto data 2"/>
          <p:cNvSpPr>
            <a:spLocks noGrp="1"/>
          </p:cNvSpPr>
          <p:nvPr>
            <p:ph type="dt" sz="quarter" idx="1"/>
          </p:nvPr>
        </p:nvSpPr>
        <p:spPr>
          <a:xfrm>
            <a:off x="3850294" y="0"/>
            <a:ext cx="2945862" cy="495793"/>
          </a:xfrm>
          <a:prstGeom prst="rect">
            <a:avLst/>
          </a:prstGeom>
        </p:spPr>
        <p:txBody>
          <a:bodyPr vert="horz" lIns="88221" tIns="44111" rIns="88221" bIns="44111" rtlCol="0"/>
          <a:lstStyle>
            <a:lvl1pPr algn="r">
              <a:defRPr sz="1200" smtClean="0"/>
            </a:lvl1pPr>
          </a:lstStyle>
          <a:p>
            <a:pPr>
              <a:defRPr/>
            </a:pPr>
            <a:fld id="{9BF6A714-0CEA-43CD-9619-066686320844}" type="datetimeFigureOut">
              <a:rPr lang="it-IT"/>
              <a:pPr>
                <a:defRPr/>
              </a:pPr>
              <a:t>19/04/2022</a:t>
            </a:fld>
            <a:endParaRPr lang="it-IT"/>
          </a:p>
        </p:txBody>
      </p:sp>
      <p:sp>
        <p:nvSpPr>
          <p:cNvPr id="4" name="Segnaposto piè di pagina 3"/>
          <p:cNvSpPr>
            <a:spLocks noGrp="1"/>
          </p:cNvSpPr>
          <p:nvPr>
            <p:ph type="ftr" sz="quarter" idx="2"/>
          </p:nvPr>
        </p:nvSpPr>
        <p:spPr>
          <a:xfrm>
            <a:off x="0" y="9429305"/>
            <a:ext cx="2945862" cy="495793"/>
          </a:xfrm>
          <a:prstGeom prst="rect">
            <a:avLst/>
          </a:prstGeom>
        </p:spPr>
        <p:txBody>
          <a:bodyPr vert="horz" lIns="88221" tIns="44111" rIns="88221" bIns="44111" rtlCol="0" anchor="b"/>
          <a:lstStyle>
            <a:lvl1pPr algn="l">
              <a:defRPr sz="1200" smtClean="0"/>
            </a:lvl1pPr>
          </a:lstStyle>
          <a:p>
            <a:pPr>
              <a:defRPr/>
            </a:pPr>
            <a:endParaRPr lang="it-IT"/>
          </a:p>
        </p:txBody>
      </p:sp>
    </p:spTree>
    <p:extLst>
      <p:ext uri="{BB962C8B-B14F-4D97-AF65-F5344CB8AC3E}">
        <p14:creationId xmlns:p14="http://schemas.microsoft.com/office/powerpoint/2010/main" val="2461648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34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t" anchorCtr="0" compatLnSpc="1">
            <a:prstTxWarp prst="textNoShape">
              <a:avLst/>
            </a:prstTxWarp>
          </a:bodyPr>
          <a:lstStyle>
            <a:lvl1pPr defTabSz="914923">
              <a:defRPr sz="1300"/>
            </a:lvl1pPr>
          </a:lstStyle>
          <a:p>
            <a:pPr>
              <a:defRPr/>
            </a:pPr>
            <a:endParaRPr lang="it-IT" altLang="it-IT"/>
          </a:p>
        </p:txBody>
      </p:sp>
      <p:sp>
        <p:nvSpPr>
          <p:cNvPr id="5123" name="Rectangle 3"/>
          <p:cNvSpPr>
            <a:spLocks noGrp="1" noChangeArrowheads="1"/>
          </p:cNvSpPr>
          <p:nvPr>
            <p:ph type="dt" idx="1"/>
          </p:nvPr>
        </p:nvSpPr>
        <p:spPr bwMode="auto">
          <a:xfrm>
            <a:off x="3853334" y="0"/>
            <a:ext cx="2944341"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t" anchorCtr="0" compatLnSpc="1">
            <a:prstTxWarp prst="textNoShape">
              <a:avLst/>
            </a:prstTxWarp>
          </a:bodyPr>
          <a:lstStyle>
            <a:lvl1pPr algn="r" defTabSz="914923">
              <a:defRPr sz="1300"/>
            </a:lvl1pPr>
          </a:lstStyle>
          <a:p>
            <a:pPr>
              <a:defRPr/>
            </a:pPr>
            <a:endParaRPr lang="it-IT" altLang="it-IT"/>
          </a:p>
        </p:txBody>
      </p:sp>
      <p:sp>
        <p:nvSpPr>
          <p:cNvPr id="14340"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5952" y="4714653"/>
            <a:ext cx="4985772" cy="4466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5126" name="Rectangle 6"/>
          <p:cNvSpPr>
            <a:spLocks noGrp="1" noChangeArrowheads="1"/>
          </p:cNvSpPr>
          <p:nvPr>
            <p:ph type="ftr" sz="quarter" idx="4"/>
          </p:nvPr>
        </p:nvSpPr>
        <p:spPr bwMode="auto">
          <a:xfrm>
            <a:off x="0" y="9430845"/>
            <a:ext cx="294434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b" anchorCtr="0" compatLnSpc="1">
            <a:prstTxWarp prst="textNoShape">
              <a:avLst/>
            </a:prstTxWarp>
          </a:bodyPr>
          <a:lstStyle>
            <a:lvl1pPr defTabSz="914923">
              <a:defRPr sz="1300"/>
            </a:lvl1pPr>
          </a:lstStyle>
          <a:p>
            <a:pPr>
              <a:defRPr/>
            </a:pPr>
            <a:endParaRPr lang="it-IT" altLang="it-IT"/>
          </a:p>
        </p:txBody>
      </p:sp>
      <p:sp>
        <p:nvSpPr>
          <p:cNvPr id="5127" name="Rectangle 7"/>
          <p:cNvSpPr>
            <a:spLocks noGrp="1" noChangeArrowheads="1"/>
          </p:cNvSpPr>
          <p:nvPr>
            <p:ph type="sldNum" sz="quarter" idx="5"/>
          </p:nvPr>
        </p:nvSpPr>
        <p:spPr bwMode="auto">
          <a:xfrm>
            <a:off x="3853334" y="9430845"/>
            <a:ext cx="2944341"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b" anchorCtr="0" compatLnSpc="1">
            <a:prstTxWarp prst="textNoShape">
              <a:avLst/>
            </a:prstTxWarp>
          </a:bodyPr>
          <a:lstStyle>
            <a:lvl1pPr algn="r" defTabSz="914923">
              <a:defRPr sz="1300"/>
            </a:lvl1pPr>
          </a:lstStyle>
          <a:p>
            <a:pPr>
              <a:defRPr/>
            </a:pPr>
            <a:fld id="{A477D610-05B6-450C-BDA4-4707EB8FCD1D}" type="slidenum">
              <a:rPr lang="it-IT" altLang="it-IT"/>
              <a:pPr>
                <a:defRPr/>
              </a:pPr>
              <a:t>‹N›</a:t>
            </a:fld>
            <a:endParaRPr lang="it-IT" altLang="it-IT"/>
          </a:p>
        </p:txBody>
      </p:sp>
    </p:spTree>
    <p:extLst>
      <p:ext uri="{BB962C8B-B14F-4D97-AF65-F5344CB8AC3E}">
        <p14:creationId xmlns:p14="http://schemas.microsoft.com/office/powerpoint/2010/main" val="3838532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12846" eaLnBrk="0" hangingPunct="0">
              <a:spcBef>
                <a:spcPct val="30000"/>
              </a:spcBef>
              <a:defRPr sz="1200">
                <a:solidFill>
                  <a:schemeClr val="tx1"/>
                </a:solidFill>
                <a:latin typeface="Times New Roman" pitchFamily="18" charset="0"/>
              </a:defRPr>
            </a:lvl1pPr>
            <a:lvl2pPr marL="753557" indent="-287945" defTabSz="912846" eaLnBrk="0" hangingPunct="0">
              <a:spcBef>
                <a:spcPct val="30000"/>
              </a:spcBef>
              <a:defRPr sz="1200">
                <a:solidFill>
                  <a:schemeClr val="tx1"/>
                </a:solidFill>
                <a:latin typeface="Times New Roman" pitchFamily="18" charset="0"/>
              </a:defRPr>
            </a:lvl2pPr>
            <a:lvl3pPr marL="1159437" indent="-229743" defTabSz="912846" eaLnBrk="0" hangingPunct="0">
              <a:spcBef>
                <a:spcPct val="30000"/>
              </a:spcBef>
              <a:defRPr sz="1200">
                <a:solidFill>
                  <a:schemeClr val="tx1"/>
                </a:solidFill>
                <a:latin typeface="Times New Roman" pitchFamily="18" charset="0"/>
              </a:defRPr>
            </a:lvl3pPr>
            <a:lvl4pPr marL="1625049" indent="-229743" defTabSz="912846" eaLnBrk="0" hangingPunct="0">
              <a:spcBef>
                <a:spcPct val="30000"/>
              </a:spcBef>
              <a:defRPr sz="1200">
                <a:solidFill>
                  <a:schemeClr val="tx1"/>
                </a:solidFill>
                <a:latin typeface="Times New Roman" pitchFamily="18" charset="0"/>
              </a:defRPr>
            </a:lvl4pPr>
            <a:lvl5pPr marL="2090662" indent="-229743" defTabSz="912846" eaLnBrk="0" hangingPunct="0">
              <a:spcBef>
                <a:spcPct val="30000"/>
              </a:spcBef>
              <a:defRPr sz="1200">
                <a:solidFill>
                  <a:schemeClr val="tx1"/>
                </a:solidFill>
                <a:latin typeface="Times New Roman" pitchFamily="18" charset="0"/>
              </a:defRPr>
            </a:lvl5pPr>
            <a:lvl6pPr marL="2531768" indent="-229743" defTabSz="912846" eaLnBrk="0" fontAlgn="base" hangingPunct="0">
              <a:spcBef>
                <a:spcPct val="30000"/>
              </a:spcBef>
              <a:spcAft>
                <a:spcPct val="0"/>
              </a:spcAft>
              <a:defRPr sz="1200">
                <a:solidFill>
                  <a:schemeClr val="tx1"/>
                </a:solidFill>
                <a:latin typeface="Times New Roman" pitchFamily="18" charset="0"/>
              </a:defRPr>
            </a:lvl6pPr>
            <a:lvl7pPr marL="2972875" indent="-229743" defTabSz="912846" eaLnBrk="0" fontAlgn="base" hangingPunct="0">
              <a:spcBef>
                <a:spcPct val="30000"/>
              </a:spcBef>
              <a:spcAft>
                <a:spcPct val="0"/>
              </a:spcAft>
              <a:defRPr sz="1200">
                <a:solidFill>
                  <a:schemeClr val="tx1"/>
                </a:solidFill>
                <a:latin typeface="Times New Roman" pitchFamily="18" charset="0"/>
              </a:defRPr>
            </a:lvl7pPr>
            <a:lvl8pPr marL="3413981" indent="-229743" defTabSz="912846" eaLnBrk="0" fontAlgn="base" hangingPunct="0">
              <a:spcBef>
                <a:spcPct val="30000"/>
              </a:spcBef>
              <a:spcAft>
                <a:spcPct val="0"/>
              </a:spcAft>
              <a:defRPr sz="1200">
                <a:solidFill>
                  <a:schemeClr val="tx1"/>
                </a:solidFill>
                <a:latin typeface="Times New Roman" pitchFamily="18" charset="0"/>
              </a:defRPr>
            </a:lvl8pPr>
            <a:lvl9pPr marL="3855088" indent="-229743" defTabSz="91284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a:pPr eaLnBrk="1" hangingPunct="1">
                <a:spcBef>
                  <a:spcPct val="0"/>
                </a:spcBef>
              </a:pPr>
              <a:t>2</a:t>
            </a:fld>
            <a:endParaRPr lang="it-IT" altLang="it-IT" sz="1300"/>
          </a:p>
        </p:txBody>
      </p:sp>
      <p:sp>
        <p:nvSpPr>
          <p:cNvPr id="15363" name="Rectangle 2"/>
          <p:cNvSpPr>
            <a:spLocks noGrp="1" noRot="1" noChangeAspect="1" noChangeArrowheads="1" noTextEdit="1"/>
          </p:cNvSpPr>
          <p:nvPr>
            <p:ph type="sldImg"/>
          </p:nvPr>
        </p:nvSpPr>
        <p:spPr>
          <a:xfrm>
            <a:off x="909638" y="765175"/>
            <a:ext cx="4979987" cy="3736975"/>
          </a:xfrm>
          <a:ln/>
        </p:spPr>
      </p:sp>
      <p:sp>
        <p:nvSpPr>
          <p:cNvPr id="14340" name="Rectangle 3"/>
          <p:cNvSpPr>
            <a:spLocks noGrp="1" noChangeArrowheads="1"/>
          </p:cNvSpPr>
          <p:nvPr>
            <p:ph type="body" idx="1"/>
          </p:nvPr>
        </p:nvSpPr>
        <p:spPr>
          <a:xfrm>
            <a:off x="918112" y="4731590"/>
            <a:ext cx="4962972" cy="4426722"/>
          </a:xfrm>
        </p:spPr>
        <p:txBody>
          <a:bodyPr/>
          <a:lstStyle/>
          <a:p>
            <a:pPr eaLnBrk="1" hangingPunct="1">
              <a:defRPr/>
            </a:pPr>
            <a:endParaRPr lang="it-IT" altLang="it-IT" dirty="0" smtClean="0">
              <a:latin typeface="+mn-lt"/>
            </a:endParaRPr>
          </a:p>
        </p:txBody>
      </p:sp>
    </p:spTree>
    <p:extLst>
      <p:ext uri="{BB962C8B-B14F-4D97-AF65-F5344CB8AC3E}">
        <p14:creationId xmlns:p14="http://schemas.microsoft.com/office/powerpoint/2010/main" val="625915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58C29-BB83-4F83-B632-A855F3C5764E}" type="slidenum">
              <a:rPr lang="it-IT" altLang="it-IT"/>
              <a:pPr/>
              <a:t>11</a:t>
            </a:fld>
            <a:endParaRPr lang="it-IT" altLang="it-IT"/>
          </a:p>
        </p:txBody>
      </p:sp>
      <p:sp>
        <p:nvSpPr>
          <p:cNvPr id="224258" name="Rectangle 2"/>
          <p:cNvSpPr>
            <a:spLocks noGrp="1" noRot="1" noChangeAspect="1" noChangeArrowheads="1" noTextEdit="1"/>
          </p:cNvSpPr>
          <p:nvPr>
            <p:ph type="sldImg"/>
          </p:nvPr>
        </p:nvSpPr>
        <p:spPr>
          <a:xfrm>
            <a:off x="908050" y="763588"/>
            <a:ext cx="4983163" cy="3738562"/>
          </a:xfrm>
          <a:ln/>
        </p:spPr>
      </p:sp>
      <p:sp>
        <p:nvSpPr>
          <p:cNvPr id="224259" name="Rectangle 3"/>
          <p:cNvSpPr>
            <a:spLocks noGrp="1" noChangeArrowheads="1"/>
          </p:cNvSpPr>
          <p:nvPr>
            <p:ph type="body" idx="1"/>
          </p:nvPr>
        </p:nvSpPr>
        <p:spPr>
          <a:xfrm>
            <a:off x="917469" y="4732279"/>
            <a:ext cx="4964358" cy="4425303"/>
          </a:xfrm>
          <a:ln/>
        </p:spPr>
        <p:txBody>
          <a:bodyPr/>
          <a:lstStyle/>
          <a:p>
            <a:endParaRPr lang="it-IT" altLang="it-IT"/>
          </a:p>
        </p:txBody>
      </p:sp>
    </p:spTree>
    <p:extLst>
      <p:ext uri="{BB962C8B-B14F-4D97-AF65-F5344CB8AC3E}">
        <p14:creationId xmlns:p14="http://schemas.microsoft.com/office/powerpoint/2010/main" val="781971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58C29-BB83-4F83-B632-A855F3C5764E}" type="slidenum">
              <a:rPr lang="it-IT" altLang="it-IT"/>
              <a:pPr/>
              <a:t>12</a:t>
            </a:fld>
            <a:endParaRPr lang="it-IT" altLang="it-IT"/>
          </a:p>
        </p:txBody>
      </p:sp>
      <p:sp>
        <p:nvSpPr>
          <p:cNvPr id="224258" name="Rectangle 2"/>
          <p:cNvSpPr>
            <a:spLocks noGrp="1" noRot="1" noChangeAspect="1" noChangeArrowheads="1" noTextEdit="1"/>
          </p:cNvSpPr>
          <p:nvPr>
            <p:ph type="sldImg"/>
          </p:nvPr>
        </p:nvSpPr>
        <p:spPr>
          <a:xfrm>
            <a:off x="908050" y="763588"/>
            <a:ext cx="4983163" cy="3738562"/>
          </a:xfrm>
          <a:ln/>
        </p:spPr>
      </p:sp>
      <p:sp>
        <p:nvSpPr>
          <p:cNvPr id="224259" name="Rectangle 3"/>
          <p:cNvSpPr>
            <a:spLocks noGrp="1" noChangeArrowheads="1"/>
          </p:cNvSpPr>
          <p:nvPr>
            <p:ph type="body" idx="1"/>
          </p:nvPr>
        </p:nvSpPr>
        <p:spPr>
          <a:xfrm>
            <a:off x="917469" y="4732279"/>
            <a:ext cx="4964358" cy="4425303"/>
          </a:xfrm>
          <a:ln/>
        </p:spPr>
        <p:txBody>
          <a:bodyPr/>
          <a:lstStyle/>
          <a:p>
            <a:endParaRPr lang="it-IT" altLang="it-IT"/>
          </a:p>
        </p:txBody>
      </p:sp>
    </p:spTree>
    <p:extLst>
      <p:ext uri="{BB962C8B-B14F-4D97-AF65-F5344CB8AC3E}">
        <p14:creationId xmlns:p14="http://schemas.microsoft.com/office/powerpoint/2010/main" val="47750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12846" eaLnBrk="0" hangingPunct="0">
              <a:spcBef>
                <a:spcPct val="30000"/>
              </a:spcBef>
              <a:defRPr sz="1200">
                <a:solidFill>
                  <a:schemeClr val="tx1"/>
                </a:solidFill>
                <a:latin typeface="Times New Roman" pitchFamily="18" charset="0"/>
              </a:defRPr>
            </a:lvl1pPr>
            <a:lvl2pPr marL="753557" indent="-287945" defTabSz="912846" eaLnBrk="0" hangingPunct="0">
              <a:spcBef>
                <a:spcPct val="30000"/>
              </a:spcBef>
              <a:defRPr sz="1200">
                <a:solidFill>
                  <a:schemeClr val="tx1"/>
                </a:solidFill>
                <a:latin typeface="Times New Roman" pitchFamily="18" charset="0"/>
              </a:defRPr>
            </a:lvl2pPr>
            <a:lvl3pPr marL="1159437" indent="-229743" defTabSz="912846" eaLnBrk="0" hangingPunct="0">
              <a:spcBef>
                <a:spcPct val="30000"/>
              </a:spcBef>
              <a:defRPr sz="1200">
                <a:solidFill>
                  <a:schemeClr val="tx1"/>
                </a:solidFill>
                <a:latin typeface="Times New Roman" pitchFamily="18" charset="0"/>
              </a:defRPr>
            </a:lvl3pPr>
            <a:lvl4pPr marL="1625049" indent="-229743" defTabSz="912846" eaLnBrk="0" hangingPunct="0">
              <a:spcBef>
                <a:spcPct val="30000"/>
              </a:spcBef>
              <a:defRPr sz="1200">
                <a:solidFill>
                  <a:schemeClr val="tx1"/>
                </a:solidFill>
                <a:latin typeface="Times New Roman" pitchFamily="18" charset="0"/>
              </a:defRPr>
            </a:lvl4pPr>
            <a:lvl5pPr marL="2090662" indent="-229743" defTabSz="912846" eaLnBrk="0" hangingPunct="0">
              <a:spcBef>
                <a:spcPct val="30000"/>
              </a:spcBef>
              <a:defRPr sz="1200">
                <a:solidFill>
                  <a:schemeClr val="tx1"/>
                </a:solidFill>
                <a:latin typeface="Times New Roman" pitchFamily="18" charset="0"/>
              </a:defRPr>
            </a:lvl5pPr>
            <a:lvl6pPr marL="2531768" indent="-229743" defTabSz="912846" eaLnBrk="0" fontAlgn="base" hangingPunct="0">
              <a:spcBef>
                <a:spcPct val="30000"/>
              </a:spcBef>
              <a:spcAft>
                <a:spcPct val="0"/>
              </a:spcAft>
              <a:defRPr sz="1200">
                <a:solidFill>
                  <a:schemeClr val="tx1"/>
                </a:solidFill>
                <a:latin typeface="Times New Roman" pitchFamily="18" charset="0"/>
              </a:defRPr>
            </a:lvl6pPr>
            <a:lvl7pPr marL="2972875" indent="-229743" defTabSz="912846" eaLnBrk="0" fontAlgn="base" hangingPunct="0">
              <a:spcBef>
                <a:spcPct val="30000"/>
              </a:spcBef>
              <a:spcAft>
                <a:spcPct val="0"/>
              </a:spcAft>
              <a:defRPr sz="1200">
                <a:solidFill>
                  <a:schemeClr val="tx1"/>
                </a:solidFill>
                <a:latin typeface="Times New Roman" pitchFamily="18" charset="0"/>
              </a:defRPr>
            </a:lvl7pPr>
            <a:lvl8pPr marL="3413981" indent="-229743" defTabSz="912846" eaLnBrk="0" fontAlgn="base" hangingPunct="0">
              <a:spcBef>
                <a:spcPct val="30000"/>
              </a:spcBef>
              <a:spcAft>
                <a:spcPct val="0"/>
              </a:spcAft>
              <a:defRPr sz="1200">
                <a:solidFill>
                  <a:schemeClr val="tx1"/>
                </a:solidFill>
                <a:latin typeface="Times New Roman" pitchFamily="18" charset="0"/>
              </a:defRPr>
            </a:lvl8pPr>
            <a:lvl9pPr marL="3855088" indent="-229743" defTabSz="91284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a:pPr eaLnBrk="1" hangingPunct="1">
                <a:spcBef>
                  <a:spcPct val="0"/>
                </a:spcBef>
              </a:pPr>
              <a:t>3</a:t>
            </a:fld>
            <a:endParaRPr lang="it-IT" altLang="it-IT" sz="1300"/>
          </a:p>
        </p:txBody>
      </p:sp>
      <p:sp>
        <p:nvSpPr>
          <p:cNvPr id="15363" name="Rectangle 2"/>
          <p:cNvSpPr>
            <a:spLocks noGrp="1" noRot="1" noChangeAspect="1" noChangeArrowheads="1" noTextEdit="1"/>
          </p:cNvSpPr>
          <p:nvPr>
            <p:ph type="sldImg"/>
          </p:nvPr>
        </p:nvSpPr>
        <p:spPr>
          <a:xfrm>
            <a:off x="909638" y="765175"/>
            <a:ext cx="4979987" cy="3736975"/>
          </a:xfrm>
          <a:ln/>
        </p:spPr>
      </p:sp>
      <p:sp>
        <p:nvSpPr>
          <p:cNvPr id="14340" name="Rectangle 3"/>
          <p:cNvSpPr>
            <a:spLocks noGrp="1" noChangeArrowheads="1"/>
          </p:cNvSpPr>
          <p:nvPr>
            <p:ph type="body" idx="1"/>
          </p:nvPr>
        </p:nvSpPr>
        <p:spPr>
          <a:xfrm>
            <a:off x="918112" y="4731590"/>
            <a:ext cx="4962972" cy="4426722"/>
          </a:xfrm>
        </p:spPr>
        <p:txBody>
          <a:bodyPr/>
          <a:lstStyle/>
          <a:p>
            <a:pPr eaLnBrk="1" hangingPunct="1">
              <a:defRPr/>
            </a:pPr>
            <a:endParaRPr lang="it-IT" altLang="it-IT" dirty="0" smtClean="0">
              <a:latin typeface="+mn-lt"/>
            </a:endParaRPr>
          </a:p>
        </p:txBody>
      </p:sp>
    </p:spTree>
    <p:extLst>
      <p:ext uri="{BB962C8B-B14F-4D97-AF65-F5344CB8AC3E}">
        <p14:creationId xmlns:p14="http://schemas.microsoft.com/office/powerpoint/2010/main" val="55930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a:pPr eaLnBrk="1" hangingPunct="1">
                <a:spcBef>
                  <a:spcPct val="0"/>
                </a:spcBef>
              </a:pPr>
              <a:t>4</a:t>
            </a:fld>
            <a:endParaRPr lang="it-IT" altLang="it-IT" sz="1300"/>
          </a:p>
        </p:txBody>
      </p:sp>
      <p:sp>
        <p:nvSpPr>
          <p:cNvPr id="16387" name="Rectangle 2"/>
          <p:cNvSpPr>
            <a:spLocks noGrp="1" noRot="1" noChangeAspect="1" noChangeArrowheads="1" noTextEdit="1"/>
          </p:cNvSpPr>
          <p:nvPr>
            <p:ph type="sldImg"/>
          </p:nvPr>
        </p:nvSpPr>
        <p:spPr>
          <a:xfrm>
            <a:off x="908050" y="763588"/>
            <a:ext cx="4983163" cy="3738562"/>
          </a:xfrm>
          <a:ln/>
        </p:spPr>
      </p:sp>
      <p:sp>
        <p:nvSpPr>
          <p:cNvPr id="16388" name="Rectangle 3"/>
          <p:cNvSpPr>
            <a:spLocks noGrp="1" noChangeArrowheads="1"/>
          </p:cNvSpPr>
          <p:nvPr>
            <p:ph type="body" idx="1"/>
          </p:nvPr>
        </p:nvSpPr>
        <p:spPr>
          <a:xfrm>
            <a:off x="918112" y="4731590"/>
            <a:ext cx="4962972" cy="4426722"/>
          </a:xfrm>
          <a:noFill/>
        </p:spPr>
        <p:txBody>
          <a:bodyPr/>
          <a:lstStyle/>
          <a:p>
            <a:pPr eaLnBrk="1" hangingPunct="1"/>
            <a:endParaRPr lang="it-IT" altLang="it-IT" smtClean="0"/>
          </a:p>
        </p:txBody>
      </p:sp>
    </p:spTree>
    <p:extLst>
      <p:ext uri="{BB962C8B-B14F-4D97-AF65-F5344CB8AC3E}">
        <p14:creationId xmlns:p14="http://schemas.microsoft.com/office/powerpoint/2010/main" val="3648411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a:pPr eaLnBrk="1" hangingPunct="1">
                <a:spcBef>
                  <a:spcPct val="0"/>
                </a:spcBef>
              </a:pPr>
              <a:t>5</a:t>
            </a:fld>
            <a:endParaRPr lang="it-IT" altLang="it-IT" sz="1300"/>
          </a:p>
        </p:txBody>
      </p:sp>
      <p:sp>
        <p:nvSpPr>
          <p:cNvPr id="16387" name="Rectangle 2"/>
          <p:cNvSpPr>
            <a:spLocks noGrp="1" noRot="1" noChangeAspect="1" noChangeArrowheads="1" noTextEdit="1"/>
          </p:cNvSpPr>
          <p:nvPr>
            <p:ph type="sldImg"/>
          </p:nvPr>
        </p:nvSpPr>
        <p:spPr>
          <a:xfrm>
            <a:off x="908050" y="763588"/>
            <a:ext cx="4983163" cy="3738562"/>
          </a:xfrm>
          <a:ln/>
        </p:spPr>
      </p:sp>
      <p:sp>
        <p:nvSpPr>
          <p:cNvPr id="16388" name="Rectangle 3"/>
          <p:cNvSpPr>
            <a:spLocks noGrp="1" noChangeArrowheads="1"/>
          </p:cNvSpPr>
          <p:nvPr>
            <p:ph type="body" idx="1"/>
          </p:nvPr>
        </p:nvSpPr>
        <p:spPr>
          <a:xfrm>
            <a:off x="918112" y="4731590"/>
            <a:ext cx="4962972" cy="4426722"/>
          </a:xfrm>
          <a:noFill/>
        </p:spPr>
        <p:txBody>
          <a:bodyPr/>
          <a:lstStyle/>
          <a:p>
            <a:pPr eaLnBrk="1" hangingPunct="1"/>
            <a:endParaRPr lang="it-IT" altLang="it-IT" smtClean="0"/>
          </a:p>
        </p:txBody>
      </p:sp>
    </p:spTree>
    <p:extLst>
      <p:ext uri="{BB962C8B-B14F-4D97-AF65-F5344CB8AC3E}">
        <p14:creationId xmlns:p14="http://schemas.microsoft.com/office/powerpoint/2010/main" val="3611704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a:pPr eaLnBrk="1" hangingPunct="1">
                <a:spcBef>
                  <a:spcPct val="0"/>
                </a:spcBef>
              </a:pPr>
              <a:t>6</a:t>
            </a:fld>
            <a:endParaRPr lang="it-IT" altLang="it-IT" sz="1300"/>
          </a:p>
        </p:txBody>
      </p:sp>
      <p:sp>
        <p:nvSpPr>
          <p:cNvPr id="16387" name="Rectangle 2"/>
          <p:cNvSpPr>
            <a:spLocks noGrp="1" noRot="1" noChangeAspect="1" noChangeArrowheads="1" noTextEdit="1"/>
          </p:cNvSpPr>
          <p:nvPr>
            <p:ph type="sldImg"/>
          </p:nvPr>
        </p:nvSpPr>
        <p:spPr>
          <a:xfrm>
            <a:off x="908050" y="763588"/>
            <a:ext cx="4983163" cy="3738562"/>
          </a:xfrm>
          <a:ln/>
        </p:spPr>
      </p:sp>
      <p:sp>
        <p:nvSpPr>
          <p:cNvPr id="16388" name="Rectangle 3"/>
          <p:cNvSpPr>
            <a:spLocks noGrp="1" noChangeArrowheads="1"/>
          </p:cNvSpPr>
          <p:nvPr>
            <p:ph type="body" idx="1"/>
          </p:nvPr>
        </p:nvSpPr>
        <p:spPr>
          <a:xfrm>
            <a:off x="918112" y="4731590"/>
            <a:ext cx="4962972" cy="4426722"/>
          </a:xfrm>
          <a:noFill/>
        </p:spPr>
        <p:txBody>
          <a:bodyPr/>
          <a:lstStyle/>
          <a:p>
            <a:pPr eaLnBrk="1" hangingPunct="1"/>
            <a:endParaRPr lang="it-IT" altLang="it-IT" smtClean="0"/>
          </a:p>
        </p:txBody>
      </p:sp>
    </p:spTree>
    <p:extLst>
      <p:ext uri="{BB962C8B-B14F-4D97-AF65-F5344CB8AC3E}">
        <p14:creationId xmlns:p14="http://schemas.microsoft.com/office/powerpoint/2010/main" val="2505226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a:pPr eaLnBrk="1" hangingPunct="1">
                <a:spcBef>
                  <a:spcPct val="0"/>
                </a:spcBef>
              </a:pPr>
              <a:t>7</a:t>
            </a:fld>
            <a:endParaRPr lang="it-IT" altLang="it-IT" sz="1300"/>
          </a:p>
        </p:txBody>
      </p:sp>
      <p:sp>
        <p:nvSpPr>
          <p:cNvPr id="16387" name="Rectangle 2"/>
          <p:cNvSpPr>
            <a:spLocks noGrp="1" noRot="1" noChangeAspect="1" noChangeArrowheads="1" noTextEdit="1"/>
          </p:cNvSpPr>
          <p:nvPr>
            <p:ph type="sldImg"/>
          </p:nvPr>
        </p:nvSpPr>
        <p:spPr>
          <a:xfrm>
            <a:off x="908050" y="763588"/>
            <a:ext cx="4983163" cy="3738562"/>
          </a:xfrm>
          <a:ln/>
        </p:spPr>
      </p:sp>
      <p:sp>
        <p:nvSpPr>
          <p:cNvPr id="16388" name="Rectangle 3"/>
          <p:cNvSpPr>
            <a:spLocks noGrp="1" noChangeArrowheads="1"/>
          </p:cNvSpPr>
          <p:nvPr>
            <p:ph type="body" idx="1"/>
          </p:nvPr>
        </p:nvSpPr>
        <p:spPr>
          <a:xfrm>
            <a:off x="918112" y="4731590"/>
            <a:ext cx="4962972" cy="4426722"/>
          </a:xfrm>
          <a:noFill/>
        </p:spPr>
        <p:txBody>
          <a:bodyPr/>
          <a:lstStyle/>
          <a:p>
            <a:pPr eaLnBrk="1" hangingPunct="1"/>
            <a:endParaRPr lang="it-IT" altLang="it-IT" smtClean="0"/>
          </a:p>
        </p:txBody>
      </p:sp>
    </p:spTree>
    <p:extLst>
      <p:ext uri="{BB962C8B-B14F-4D97-AF65-F5344CB8AC3E}">
        <p14:creationId xmlns:p14="http://schemas.microsoft.com/office/powerpoint/2010/main" val="3641872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a:pPr eaLnBrk="1" hangingPunct="1">
                <a:spcBef>
                  <a:spcPct val="0"/>
                </a:spcBef>
              </a:pPr>
              <a:t>8</a:t>
            </a:fld>
            <a:endParaRPr lang="it-IT" altLang="it-IT" sz="1300"/>
          </a:p>
        </p:txBody>
      </p:sp>
      <p:sp>
        <p:nvSpPr>
          <p:cNvPr id="16387" name="Rectangle 2"/>
          <p:cNvSpPr>
            <a:spLocks noGrp="1" noRot="1" noChangeAspect="1" noChangeArrowheads="1" noTextEdit="1"/>
          </p:cNvSpPr>
          <p:nvPr>
            <p:ph type="sldImg"/>
          </p:nvPr>
        </p:nvSpPr>
        <p:spPr>
          <a:xfrm>
            <a:off x="908050" y="763588"/>
            <a:ext cx="4983163" cy="3738562"/>
          </a:xfrm>
          <a:ln/>
        </p:spPr>
      </p:sp>
      <p:sp>
        <p:nvSpPr>
          <p:cNvPr id="16388" name="Rectangle 3"/>
          <p:cNvSpPr>
            <a:spLocks noGrp="1" noChangeArrowheads="1"/>
          </p:cNvSpPr>
          <p:nvPr>
            <p:ph type="body" idx="1"/>
          </p:nvPr>
        </p:nvSpPr>
        <p:spPr>
          <a:xfrm>
            <a:off x="918112" y="4731590"/>
            <a:ext cx="4962972" cy="4426722"/>
          </a:xfrm>
          <a:noFill/>
        </p:spPr>
        <p:txBody>
          <a:bodyPr/>
          <a:lstStyle/>
          <a:p>
            <a:pPr eaLnBrk="1" hangingPunct="1"/>
            <a:endParaRPr lang="it-IT" altLang="it-IT" smtClean="0"/>
          </a:p>
        </p:txBody>
      </p:sp>
    </p:spTree>
    <p:extLst>
      <p:ext uri="{BB962C8B-B14F-4D97-AF65-F5344CB8AC3E}">
        <p14:creationId xmlns:p14="http://schemas.microsoft.com/office/powerpoint/2010/main" val="1393506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a:pPr eaLnBrk="1" hangingPunct="1">
                <a:spcBef>
                  <a:spcPct val="0"/>
                </a:spcBef>
              </a:pPr>
              <a:t>9</a:t>
            </a:fld>
            <a:endParaRPr lang="it-IT" altLang="it-IT" sz="1300"/>
          </a:p>
        </p:txBody>
      </p:sp>
      <p:sp>
        <p:nvSpPr>
          <p:cNvPr id="16387" name="Rectangle 2"/>
          <p:cNvSpPr>
            <a:spLocks noGrp="1" noRot="1" noChangeAspect="1" noChangeArrowheads="1" noTextEdit="1"/>
          </p:cNvSpPr>
          <p:nvPr>
            <p:ph type="sldImg"/>
          </p:nvPr>
        </p:nvSpPr>
        <p:spPr>
          <a:xfrm>
            <a:off x="908050" y="763588"/>
            <a:ext cx="4983163" cy="3738562"/>
          </a:xfrm>
          <a:ln/>
        </p:spPr>
      </p:sp>
      <p:sp>
        <p:nvSpPr>
          <p:cNvPr id="16388" name="Rectangle 3"/>
          <p:cNvSpPr>
            <a:spLocks noGrp="1" noChangeArrowheads="1"/>
          </p:cNvSpPr>
          <p:nvPr>
            <p:ph type="body" idx="1"/>
          </p:nvPr>
        </p:nvSpPr>
        <p:spPr>
          <a:xfrm>
            <a:off x="918112" y="4731590"/>
            <a:ext cx="4962972" cy="4426722"/>
          </a:xfrm>
          <a:noFill/>
        </p:spPr>
        <p:txBody>
          <a:bodyPr/>
          <a:lstStyle/>
          <a:p>
            <a:pPr eaLnBrk="1" hangingPunct="1"/>
            <a:endParaRPr lang="it-IT" altLang="it-IT" smtClean="0"/>
          </a:p>
        </p:txBody>
      </p:sp>
    </p:spTree>
    <p:extLst>
      <p:ext uri="{BB962C8B-B14F-4D97-AF65-F5344CB8AC3E}">
        <p14:creationId xmlns:p14="http://schemas.microsoft.com/office/powerpoint/2010/main" val="3105888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58C29-BB83-4F83-B632-A855F3C5764E}" type="slidenum">
              <a:rPr lang="it-IT" altLang="it-IT"/>
              <a:pPr/>
              <a:t>10</a:t>
            </a:fld>
            <a:endParaRPr lang="it-IT" altLang="it-IT"/>
          </a:p>
        </p:txBody>
      </p:sp>
      <p:sp>
        <p:nvSpPr>
          <p:cNvPr id="224258" name="Rectangle 2"/>
          <p:cNvSpPr>
            <a:spLocks noGrp="1" noRot="1" noChangeAspect="1" noChangeArrowheads="1" noTextEdit="1"/>
          </p:cNvSpPr>
          <p:nvPr>
            <p:ph type="sldImg"/>
          </p:nvPr>
        </p:nvSpPr>
        <p:spPr>
          <a:xfrm>
            <a:off x="908050" y="763588"/>
            <a:ext cx="4983163" cy="3738562"/>
          </a:xfrm>
          <a:ln/>
        </p:spPr>
      </p:sp>
      <p:sp>
        <p:nvSpPr>
          <p:cNvPr id="224259" name="Rectangle 3"/>
          <p:cNvSpPr>
            <a:spLocks noGrp="1" noChangeArrowheads="1"/>
          </p:cNvSpPr>
          <p:nvPr>
            <p:ph type="body" idx="1"/>
          </p:nvPr>
        </p:nvSpPr>
        <p:spPr>
          <a:xfrm>
            <a:off x="917469" y="4732279"/>
            <a:ext cx="4964358" cy="4425303"/>
          </a:xfrm>
          <a:ln/>
        </p:spPr>
        <p:txBody>
          <a:bodyPr/>
          <a:lstStyle/>
          <a:p>
            <a:endParaRPr lang="it-IT" altLang="it-IT"/>
          </a:p>
        </p:txBody>
      </p:sp>
    </p:spTree>
    <p:extLst>
      <p:ext uri="{BB962C8B-B14F-4D97-AF65-F5344CB8AC3E}">
        <p14:creationId xmlns:p14="http://schemas.microsoft.com/office/powerpoint/2010/main" val="3574987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BF083E1-D240-4A27-92C8-41E5D8A267B9}" type="slidenum">
              <a:rPr lang="it-IT" altLang="it-IT"/>
              <a:pPr>
                <a:defRPr/>
              </a:pPr>
              <a:t>‹N›</a:t>
            </a:fld>
            <a:endParaRPr lang="it-IT" altLang="it-IT"/>
          </a:p>
        </p:txBody>
      </p:sp>
    </p:spTree>
    <p:extLst>
      <p:ext uri="{BB962C8B-B14F-4D97-AF65-F5344CB8AC3E}">
        <p14:creationId xmlns:p14="http://schemas.microsoft.com/office/powerpoint/2010/main" val="262280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E6C13E5-A494-4856-8C9A-DCCEB99E4B2E}" type="slidenum">
              <a:rPr lang="it-IT" altLang="it-IT"/>
              <a:pPr>
                <a:defRPr/>
              </a:pPr>
              <a:t>‹N›</a:t>
            </a:fld>
            <a:endParaRPr lang="it-IT" altLang="it-IT"/>
          </a:p>
        </p:txBody>
      </p:sp>
    </p:spTree>
    <p:extLst>
      <p:ext uri="{BB962C8B-B14F-4D97-AF65-F5344CB8AC3E}">
        <p14:creationId xmlns:p14="http://schemas.microsoft.com/office/powerpoint/2010/main" val="116701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dirty="0"/>
          </a:p>
        </p:txBody>
      </p:sp>
      <p:sp>
        <p:nvSpPr>
          <p:cNvPr id="6" name="Rectangle 6"/>
          <p:cNvSpPr>
            <a:spLocks noGrp="1" noChangeArrowheads="1"/>
          </p:cNvSpPr>
          <p:nvPr>
            <p:ph type="sldNum" sz="quarter" idx="12"/>
          </p:nvPr>
        </p:nvSpPr>
        <p:spPr>
          <a:ln/>
        </p:spPr>
        <p:txBody>
          <a:bodyPr/>
          <a:lstStyle>
            <a:lvl1pPr>
              <a:defRPr/>
            </a:lvl1pPr>
          </a:lstStyle>
          <a:p>
            <a:pPr>
              <a:defRPr/>
            </a:pPr>
            <a:fld id="{69AE376C-CD0F-4ECC-BC5E-3C87D2E0769B}" type="slidenum">
              <a:rPr lang="it-IT" altLang="it-IT"/>
              <a:pPr>
                <a:defRPr/>
              </a:pPr>
              <a:t>‹N›</a:t>
            </a:fld>
            <a:endParaRPr lang="it-IT" altLang="it-IT"/>
          </a:p>
        </p:txBody>
      </p:sp>
    </p:spTree>
    <p:extLst>
      <p:ext uri="{BB962C8B-B14F-4D97-AF65-F5344CB8AC3E}">
        <p14:creationId xmlns:p14="http://schemas.microsoft.com/office/powerpoint/2010/main" val="128666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BF1BEC5-06AA-474E-BFA6-5EEFB5620BAC}" type="slidenum">
              <a:rPr lang="it-IT" altLang="it-IT"/>
              <a:pPr>
                <a:defRPr/>
              </a:pPr>
              <a:t>‹N›</a:t>
            </a:fld>
            <a:endParaRPr lang="it-IT" altLang="it-IT"/>
          </a:p>
        </p:txBody>
      </p:sp>
    </p:spTree>
    <p:extLst>
      <p:ext uri="{BB962C8B-B14F-4D97-AF65-F5344CB8AC3E}">
        <p14:creationId xmlns:p14="http://schemas.microsoft.com/office/powerpoint/2010/main" val="80835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C8BD2856-827D-4611-A262-8842FC3E4FA5}" type="slidenum">
              <a:rPr lang="it-IT" altLang="it-IT"/>
              <a:pPr>
                <a:defRPr/>
              </a:pPr>
              <a:t>‹N›</a:t>
            </a:fld>
            <a:endParaRPr lang="it-IT" altLang="it-IT"/>
          </a:p>
        </p:txBody>
      </p:sp>
    </p:spTree>
    <p:extLst>
      <p:ext uri="{BB962C8B-B14F-4D97-AF65-F5344CB8AC3E}">
        <p14:creationId xmlns:p14="http://schemas.microsoft.com/office/powerpoint/2010/main" val="398966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784EC2BC-FE42-46C4-91A7-A43A4D172172}" type="slidenum">
              <a:rPr lang="it-IT" altLang="it-IT"/>
              <a:pPr>
                <a:defRPr/>
              </a:pPr>
              <a:t>‹N›</a:t>
            </a:fld>
            <a:endParaRPr lang="it-IT" altLang="it-IT"/>
          </a:p>
        </p:txBody>
      </p:sp>
    </p:spTree>
    <p:extLst>
      <p:ext uri="{BB962C8B-B14F-4D97-AF65-F5344CB8AC3E}">
        <p14:creationId xmlns:p14="http://schemas.microsoft.com/office/powerpoint/2010/main" val="352808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BA748542-C2F9-4A10-95FF-F1D13649DB52}" type="slidenum">
              <a:rPr lang="it-IT" altLang="it-IT"/>
              <a:pPr>
                <a:defRPr/>
              </a:pPr>
              <a:t>‹N›</a:t>
            </a:fld>
            <a:endParaRPr lang="it-IT" altLang="it-IT"/>
          </a:p>
        </p:txBody>
      </p:sp>
    </p:spTree>
    <p:extLst>
      <p:ext uri="{BB962C8B-B14F-4D97-AF65-F5344CB8AC3E}">
        <p14:creationId xmlns:p14="http://schemas.microsoft.com/office/powerpoint/2010/main" val="330199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173CA7C2-7314-4FF3-B82D-D0427144F208}" type="slidenum">
              <a:rPr lang="it-IT" altLang="it-IT"/>
              <a:pPr>
                <a:defRPr/>
              </a:pPr>
              <a:t>‹N›</a:t>
            </a:fld>
            <a:endParaRPr lang="it-IT" altLang="it-IT"/>
          </a:p>
        </p:txBody>
      </p:sp>
    </p:spTree>
    <p:extLst>
      <p:ext uri="{BB962C8B-B14F-4D97-AF65-F5344CB8AC3E}">
        <p14:creationId xmlns:p14="http://schemas.microsoft.com/office/powerpoint/2010/main" val="240900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86F531B0-99BE-439F-9A95-E2F594A5E4DD}" type="slidenum">
              <a:rPr lang="it-IT" altLang="it-IT"/>
              <a:pPr>
                <a:defRPr/>
              </a:pPr>
              <a:t>‹N›</a:t>
            </a:fld>
            <a:endParaRPr lang="it-IT" altLang="it-IT"/>
          </a:p>
        </p:txBody>
      </p:sp>
    </p:spTree>
    <p:extLst>
      <p:ext uri="{BB962C8B-B14F-4D97-AF65-F5344CB8AC3E}">
        <p14:creationId xmlns:p14="http://schemas.microsoft.com/office/powerpoint/2010/main" val="189327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63888" y="26064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EE036B1F-40EB-4FBD-BC1A-C6C2EC4C45BF}" type="slidenum">
              <a:rPr lang="it-IT" altLang="it-IT"/>
              <a:pPr>
                <a:defRPr/>
              </a:pPr>
              <a:t>‹N›</a:t>
            </a:fld>
            <a:endParaRPr lang="it-IT" altLang="it-IT" dirty="0"/>
          </a:p>
        </p:txBody>
      </p:sp>
      <p:pic>
        <p:nvPicPr>
          <p:cNvPr id="9" name="Immagine 8" descr="Logo_Cciaa_202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48500" y="6281199"/>
            <a:ext cx="1409700" cy="457200"/>
          </a:xfrm>
          <a:prstGeom prst="rect">
            <a:avLst/>
          </a:prstGeom>
          <a:noFill/>
          <a:ln>
            <a:noFill/>
          </a:ln>
        </p:spPr>
      </p:pic>
    </p:spTree>
    <p:extLst>
      <p:ext uri="{BB962C8B-B14F-4D97-AF65-F5344CB8AC3E}">
        <p14:creationId xmlns:p14="http://schemas.microsoft.com/office/powerpoint/2010/main" val="317454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6964E39F-FF92-4B75-A426-993AB880B990}" type="slidenum">
              <a:rPr lang="it-IT" altLang="it-IT"/>
              <a:pPr>
                <a:defRPr/>
              </a:pPr>
              <a:t>‹N›</a:t>
            </a:fld>
            <a:endParaRPr lang="it-IT" altLang="it-IT"/>
          </a:p>
        </p:txBody>
      </p:sp>
    </p:spTree>
    <p:extLst>
      <p:ext uri="{BB962C8B-B14F-4D97-AF65-F5344CB8AC3E}">
        <p14:creationId xmlns:p14="http://schemas.microsoft.com/office/powerpoint/2010/main" val="337523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50000">
              <a:srgbClr val="FFFFFF"/>
            </a:gs>
            <a:gs pos="100000">
              <a:srgbClr val="99CC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it-IT" alt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lt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3733920-3460-4F7E-A5D5-557223D43C2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emf"/><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99CC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755650" y="1916832"/>
            <a:ext cx="7992814" cy="2016224"/>
          </a:xfrm>
        </p:spPr>
        <p:txBody>
          <a:bodyPr/>
          <a:lstStyle/>
          <a:p>
            <a:pPr eaLnBrk="1" hangingPunct="1"/>
            <a:r>
              <a:rPr lang="it-IT" altLang="it-IT" sz="3600" b="1" dirty="0" smtClean="0">
                <a:solidFill>
                  <a:srgbClr val="FFFFFF"/>
                </a:solidFill>
                <a:latin typeface="Arial" charset="0"/>
              </a:rPr>
              <a:t>Dati sulle startup iscritte al Registro delle Imprese</a:t>
            </a:r>
            <a:br>
              <a:rPr lang="it-IT" altLang="it-IT" sz="3600" b="1" dirty="0" smtClean="0">
                <a:solidFill>
                  <a:srgbClr val="FFFFFF"/>
                </a:solidFill>
                <a:latin typeface="Arial" charset="0"/>
              </a:rPr>
            </a:br>
            <a:r>
              <a:rPr lang="it-IT" altLang="it-IT" sz="3600" b="1" dirty="0">
                <a:solidFill>
                  <a:srgbClr val="FFFFFF"/>
                </a:solidFill>
                <a:latin typeface="Arial" charset="0"/>
              </a:rPr>
              <a:t/>
            </a:r>
            <a:br>
              <a:rPr lang="it-IT" altLang="it-IT" sz="3600" b="1" dirty="0">
                <a:solidFill>
                  <a:srgbClr val="FFFFFF"/>
                </a:solidFill>
                <a:latin typeface="Arial" charset="0"/>
              </a:rPr>
            </a:br>
            <a:r>
              <a:rPr lang="it-IT" altLang="it-IT" sz="2000" b="1" dirty="0" smtClean="0">
                <a:solidFill>
                  <a:srgbClr val="FFFFFF"/>
                </a:solidFill>
                <a:latin typeface="Arial" charset="0"/>
              </a:rPr>
              <a:t>Dati aggiornati </a:t>
            </a:r>
            <a:r>
              <a:rPr lang="it-IT" altLang="it-IT" sz="2000" b="1" dirty="0" smtClean="0">
                <a:solidFill>
                  <a:srgbClr val="FFFFFF"/>
                </a:solidFill>
                <a:latin typeface="Arial" charset="0"/>
              </a:rPr>
              <a:t>all’11 Aprile 2022</a:t>
            </a:r>
            <a:r>
              <a:rPr lang="it-IT" altLang="it-IT" sz="2000" b="1" dirty="0" smtClean="0">
                <a:solidFill>
                  <a:srgbClr val="FFFFFF"/>
                </a:solidFill>
                <a:latin typeface="Arial" charset="0"/>
              </a:rPr>
              <a:t/>
            </a:r>
            <a:br>
              <a:rPr lang="it-IT" altLang="it-IT" sz="2000" b="1" dirty="0" smtClean="0">
                <a:solidFill>
                  <a:srgbClr val="FFFFFF"/>
                </a:solidFill>
                <a:latin typeface="Arial" charset="0"/>
              </a:rPr>
            </a:br>
            <a:r>
              <a:rPr lang="it-IT" altLang="it-IT" sz="1600" b="1" i="1" dirty="0" smtClean="0">
                <a:solidFill>
                  <a:srgbClr val="FFFFFF"/>
                </a:solidFill>
                <a:latin typeface="Arial" charset="0"/>
              </a:rPr>
              <a:t>(salvo diversa indicazione)</a:t>
            </a:r>
            <a:endParaRPr lang="it-IT" altLang="it-IT" sz="3600" b="1" i="1" dirty="0" smtClean="0">
              <a:solidFill>
                <a:srgbClr val="FFFFFF"/>
              </a:solidFill>
              <a:latin typeface="Arial" charset="0"/>
            </a:endParaRPr>
          </a:p>
        </p:txBody>
      </p:sp>
      <p:sp>
        <p:nvSpPr>
          <p:cNvPr id="8" name="Text Box 17"/>
          <p:cNvSpPr txBox="1">
            <a:spLocks noChangeArrowheads="1"/>
          </p:cNvSpPr>
          <p:nvPr/>
        </p:nvSpPr>
        <p:spPr bwMode="auto">
          <a:xfrm>
            <a:off x="2916238" y="6165850"/>
            <a:ext cx="38163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defRPr/>
            </a:pPr>
            <a:r>
              <a:rPr lang="it-IT" altLang="it-IT" sz="1800" b="1" dirty="0" smtClean="0">
                <a:solidFill>
                  <a:schemeClr val="tx2">
                    <a:lumMod val="75000"/>
                  </a:schemeClr>
                </a:solidFill>
                <a:latin typeface="Arial" charset="0"/>
              </a:rPr>
              <a:t>Unità operativa Statistica e Studi </a:t>
            </a:r>
            <a:r>
              <a:rPr lang="it-IT" altLang="it-IT" sz="1400" b="1" i="1" dirty="0" smtClean="0">
                <a:solidFill>
                  <a:schemeClr val="tx2">
                    <a:lumMod val="75000"/>
                  </a:schemeClr>
                </a:solidFill>
                <a:latin typeface="Arial" charset="0"/>
              </a:rPr>
              <a:t>statistica@fi.camcom.it</a:t>
            </a:r>
            <a:endParaRPr lang="it-IT" altLang="it-IT" sz="1800" b="1" i="1" dirty="0" smtClean="0">
              <a:solidFill>
                <a:schemeClr val="tx2">
                  <a:lumMod val="75000"/>
                </a:schemeClr>
              </a:solidFill>
              <a:latin typeface="Arial" charset="0"/>
            </a:endParaRPr>
          </a:p>
        </p:txBody>
      </p:sp>
      <p:pic>
        <p:nvPicPr>
          <p:cNvPr id="5" name="Immagine 4" descr="Logo_Cciaa_202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692696"/>
            <a:ext cx="2152650" cy="69532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9" name="Text Box 7"/>
          <p:cNvSpPr txBox="1">
            <a:spLocks noChangeArrowheads="1"/>
          </p:cNvSpPr>
          <p:nvPr/>
        </p:nvSpPr>
        <p:spPr bwMode="auto">
          <a:xfrm>
            <a:off x="281971" y="2177992"/>
            <a:ext cx="2520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rPr>
              <a:t>1</a:t>
            </a:r>
          </a:p>
        </p:txBody>
      </p:sp>
      <p:sp>
        <p:nvSpPr>
          <p:cNvPr id="223246" name="AutoShape 14"/>
          <p:cNvSpPr>
            <a:spLocks noChangeArrowheads="1"/>
          </p:cNvSpPr>
          <p:nvPr/>
        </p:nvSpPr>
        <p:spPr bwMode="auto">
          <a:xfrm rot="5400000">
            <a:off x="4250870" y="1629909"/>
            <a:ext cx="601527" cy="576063"/>
          </a:xfrm>
          <a:prstGeom prst="rightArrow">
            <a:avLst>
              <a:gd name="adj1" fmla="val 50000"/>
              <a:gd name="adj2" fmla="val 41989"/>
            </a:avLst>
          </a:prstGeom>
          <a:solidFill>
            <a:srgbClr val="FFC000">
              <a:alpha val="99001"/>
            </a:srgbClr>
          </a:solidFill>
          <a:ln w="9525">
            <a:solidFill>
              <a:schemeClr val="accent1"/>
            </a:solidFill>
            <a:miter lim="800000"/>
            <a:headEnd/>
            <a:tailEnd/>
          </a:ln>
          <a:effectLst/>
          <a:extLst/>
        </p:spPr>
        <p:txBody>
          <a:bodyPr wrap="none" anchor="ctr"/>
          <a:lstStyle/>
          <a:p>
            <a:endParaRPr lang="it-IT"/>
          </a:p>
        </p:txBody>
      </p:sp>
      <p:sp>
        <p:nvSpPr>
          <p:cNvPr id="223269" name="Text Box 37"/>
          <p:cNvSpPr txBox="1">
            <a:spLocks noChangeArrowheads="1"/>
          </p:cNvSpPr>
          <p:nvPr/>
        </p:nvSpPr>
        <p:spPr bwMode="auto">
          <a:xfrm>
            <a:off x="2895077" y="2177992"/>
            <a:ext cx="3313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smtClean="0">
                <a:solidFill>
                  <a:srgbClr val="000099"/>
                </a:solidFill>
                <a:latin typeface="Tahoma" panose="020B0604030504040204" pitchFamily="34" charset="0"/>
                <a:ea typeface="Tahoma" panose="020B0604030504040204" pitchFamily="34" charset="0"/>
                <a:cs typeface="Tahoma" panose="020B0604030504040204" pitchFamily="34" charset="0"/>
              </a:rPr>
              <a:t>2</a:t>
            </a:r>
            <a:endPar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
        <p:nvSpPr>
          <p:cNvPr id="223271" name="Text Box 39"/>
          <p:cNvSpPr txBox="1">
            <a:spLocks noChangeArrowheads="1"/>
          </p:cNvSpPr>
          <p:nvPr/>
        </p:nvSpPr>
        <p:spPr bwMode="auto">
          <a:xfrm>
            <a:off x="3141663" y="2481204"/>
            <a:ext cx="310038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altLang="it-IT" sz="1400" b="1" dirty="0">
                <a:latin typeface="Arial" panose="020B0604020202020204" pitchFamily="34" charset="0"/>
                <a:ea typeface="Tahoma" panose="020B0604030504040204" pitchFamily="34" charset="0"/>
                <a:cs typeface="Arial" panose="020B0604020202020204" pitchFamily="34" charset="0"/>
              </a:rPr>
              <a:t>Almeno 2/3 della forza lavoro </a:t>
            </a:r>
            <a:r>
              <a:rPr lang="it-IT" altLang="it-IT" sz="1400" b="1" dirty="0" smtClean="0">
                <a:latin typeface="Arial" panose="020B0604020202020204" pitchFamily="34" charset="0"/>
                <a:ea typeface="Tahoma" panose="020B0604030504040204" pitchFamily="34" charset="0"/>
                <a:cs typeface="Arial" panose="020B0604020202020204" pitchFamily="34" charset="0"/>
              </a:rPr>
              <a:t>dev’essere </a:t>
            </a:r>
            <a:r>
              <a:rPr lang="it-IT" altLang="it-IT" sz="1400" b="1" dirty="0">
                <a:latin typeface="Arial" panose="020B0604020202020204" pitchFamily="34" charset="0"/>
                <a:ea typeface="Tahoma" panose="020B0604030504040204" pitchFamily="34" charset="0"/>
                <a:cs typeface="Arial" panose="020B0604020202020204" pitchFamily="34" charset="0"/>
              </a:rPr>
              <a:t>personale altamente </a:t>
            </a:r>
            <a:r>
              <a:rPr lang="it-IT" altLang="it-IT" sz="1400" b="1" dirty="0" smtClean="0">
                <a:latin typeface="Arial" panose="020B0604020202020204" pitchFamily="34" charset="0"/>
                <a:ea typeface="Tahoma" panose="020B0604030504040204" pitchFamily="34" charset="0"/>
                <a:cs typeface="Arial" panose="020B0604020202020204" pitchFamily="34" charset="0"/>
              </a:rPr>
              <a:t>qualificato (laureato e/o con specializzazione o dottorato post-laurea)</a:t>
            </a:r>
            <a:endParaRPr lang="it-IT" altLang="it-IT" sz="1400" b="1" dirty="0">
              <a:latin typeface="Arial" panose="020B0604020202020204" pitchFamily="34" charset="0"/>
              <a:ea typeface="Tahoma" panose="020B0604030504040204" pitchFamily="34" charset="0"/>
              <a:cs typeface="Arial" panose="020B0604020202020204" pitchFamily="34" charset="0"/>
            </a:endParaRPr>
          </a:p>
        </p:txBody>
      </p:sp>
      <p:sp>
        <p:nvSpPr>
          <p:cNvPr id="223273" name="AutoShape 41"/>
          <p:cNvSpPr>
            <a:spLocks noChangeArrowheads="1"/>
          </p:cNvSpPr>
          <p:nvPr/>
        </p:nvSpPr>
        <p:spPr bwMode="auto">
          <a:xfrm rot="10800000">
            <a:off x="1145555" y="1575800"/>
            <a:ext cx="1379190" cy="591102"/>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accent1"/>
            </a:solidFill>
            <a:miter lim="800000"/>
            <a:headEnd/>
            <a:tailEnd/>
          </a:ln>
          <a:effectLst/>
          <a:extLst/>
        </p:spPr>
        <p:txBody>
          <a:bodyPr wrap="none" anchor="ctr"/>
          <a:lstStyle/>
          <a:p>
            <a:endParaRPr lang="it-IT"/>
          </a:p>
        </p:txBody>
      </p:sp>
      <p:sp>
        <p:nvSpPr>
          <p:cNvPr id="223274" name="Text Box 42"/>
          <p:cNvSpPr txBox="1">
            <a:spLocks noChangeArrowheads="1"/>
          </p:cNvSpPr>
          <p:nvPr/>
        </p:nvSpPr>
        <p:spPr bwMode="auto">
          <a:xfrm>
            <a:off x="6402388" y="2171657"/>
            <a:ext cx="26654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smtClean="0">
                <a:solidFill>
                  <a:srgbClr val="000099"/>
                </a:solidFill>
                <a:latin typeface="Tahoma" panose="020B0604030504040204" pitchFamily="34" charset="0"/>
                <a:ea typeface="Tahoma" panose="020B0604030504040204" pitchFamily="34" charset="0"/>
                <a:cs typeface="Tahoma" panose="020B0604030504040204" pitchFamily="34" charset="0"/>
              </a:rPr>
              <a:t>3</a:t>
            </a:r>
            <a:endPar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
        <p:nvSpPr>
          <p:cNvPr id="223275" name="Text Box 43"/>
          <p:cNvSpPr txBox="1">
            <a:spLocks noChangeArrowheads="1"/>
          </p:cNvSpPr>
          <p:nvPr/>
        </p:nvSpPr>
        <p:spPr bwMode="auto">
          <a:xfrm>
            <a:off x="6237288" y="2481203"/>
            <a:ext cx="2700337" cy="954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1400" b="1" dirty="0">
                <a:latin typeface="Arial" panose="020B0604020202020204" pitchFamily="34" charset="0"/>
                <a:ea typeface="Tahoma" panose="020B0604030504040204" pitchFamily="34" charset="0"/>
                <a:cs typeface="Arial" panose="020B0604020202020204" pitchFamily="34" charset="0"/>
              </a:rPr>
              <a:t>Titolarità di brevetti per industria, biotecnologie, semiconduttori e varietà </a:t>
            </a:r>
            <a:r>
              <a:rPr lang="it-IT" altLang="it-IT" sz="1400" b="1" dirty="0" smtClean="0">
                <a:latin typeface="Arial" panose="020B0604020202020204" pitchFamily="34" charset="0"/>
                <a:ea typeface="Tahoma" panose="020B0604030504040204" pitchFamily="34" charset="0"/>
                <a:cs typeface="Arial" panose="020B0604020202020204" pitchFamily="34" charset="0"/>
              </a:rPr>
              <a:t>vegetali.</a:t>
            </a:r>
            <a:endParaRPr lang="it-IT" altLang="it-IT" sz="1400" b="1" dirty="0">
              <a:latin typeface="Arial" panose="020B0604020202020204" pitchFamily="34" charset="0"/>
              <a:ea typeface="Tahoma" panose="020B0604030504040204" pitchFamily="34" charset="0"/>
              <a:cs typeface="Arial" panose="020B0604020202020204" pitchFamily="34" charset="0"/>
            </a:endParaRPr>
          </a:p>
        </p:txBody>
      </p:sp>
      <p:sp>
        <p:nvSpPr>
          <p:cNvPr id="223278" name="AutoShape 46"/>
          <p:cNvSpPr>
            <a:spLocks noChangeArrowheads="1"/>
          </p:cNvSpPr>
          <p:nvPr/>
        </p:nvSpPr>
        <p:spPr bwMode="auto">
          <a:xfrm rot="10800000" flipH="1">
            <a:off x="6651996" y="1574983"/>
            <a:ext cx="1537545" cy="59273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2">
              <a:lumMod val="75000"/>
            </a:schemeClr>
          </a:solidFill>
          <a:ln>
            <a:solidFill>
              <a:schemeClr val="accent1"/>
            </a:solidFill>
          </a:ln>
          <a:effectLst/>
          <a:extLst/>
        </p:spPr>
        <p:txBody>
          <a:bodyPr wrap="none" anchor="ctr"/>
          <a:lstStyle/>
          <a:p>
            <a:endParaRPr lang="it-IT"/>
          </a:p>
        </p:txBody>
      </p:sp>
      <p:sp>
        <p:nvSpPr>
          <p:cNvPr id="223279" name="Text Box 47"/>
          <p:cNvSpPr txBox="1">
            <a:spLocks noChangeArrowheads="1"/>
          </p:cNvSpPr>
          <p:nvPr/>
        </p:nvSpPr>
        <p:spPr bwMode="auto">
          <a:xfrm>
            <a:off x="243504" y="2490581"/>
            <a:ext cx="301493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altLang="it-IT" sz="1400" b="1" dirty="0" smtClean="0">
                <a:latin typeface="Arial" panose="020B0604020202020204" pitchFamily="34" charset="0"/>
                <a:ea typeface="Tahoma" panose="020B0604030504040204" pitchFamily="34" charset="0"/>
                <a:cs typeface="Arial" panose="020B0604020202020204" pitchFamily="34" charset="0"/>
              </a:rPr>
              <a:t>Le </a:t>
            </a:r>
            <a:r>
              <a:rPr lang="it-IT" altLang="it-IT" sz="1400" b="1" dirty="0">
                <a:latin typeface="Arial" panose="020B0604020202020204" pitchFamily="34" charset="0"/>
                <a:ea typeface="Tahoma" panose="020B0604030504040204" pitchFamily="34" charset="0"/>
                <a:cs typeface="Arial" panose="020B0604020202020204" pitchFamily="34" charset="0"/>
              </a:rPr>
              <a:t>spese in ricerca e sviluppo sono uguali o superiori al 15% del maggiore valore tra costo e valore totale della produzione per start-up innovativa</a:t>
            </a:r>
          </a:p>
        </p:txBody>
      </p:sp>
      <p:sp>
        <p:nvSpPr>
          <p:cNvPr id="16"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 name="Rettangolo 1"/>
          <p:cNvSpPr/>
          <p:nvPr/>
        </p:nvSpPr>
        <p:spPr>
          <a:xfrm>
            <a:off x="-16243" y="-43307"/>
            <a:ext cx="9144000" cy="830997"/>
          </a:xfrm>
          <a:prstGeom prst="rect">
            <a:avLst/>
          </a:prstGeom>
        </p:spPr>
        <p:txBody>
          <a:bodyPr wrap="square">
            <a:spAutoFit/>
          </a:bodyPr>
          <a:lstStyle/>
          <a:p>
            <a:pPr eaLnBrk="1" hangingPunct="1">
              <a:defRPr/>
            </a:pPr>
            <a:r>
              <a:rPr lang="it-IT" altLang="it-IT" sz="2400" b="1" dirty="0">
                <a:latin typeface="Arial" charset="0"/>
              </a:rPr>
              <a:t>Con quali requisiti si chiede l’iscrizione alla sezione startup del Registro Imprese?</a:t>
            </a:r>
            <a:endParaRPr lang="it-IT" altLang="it-IT" sz="2400" b="1" kern="0" dirty="0">
              <a:latin typeface="Arial" charset="0"/>
            </a:endParaRPr>
          </a:p>
        </p:txBody>
      </p:sp>
      <p:sp>
        <p:nvSpPr>
          <p:cNvPr id="17" name="Rectangle 22"/>
          <p:cNvSpPr>
            <a:spLocks noChangeArrowheads="1"/>
          </p:cNvSpPr>
          <p:nvPr/>
        </p:nvSpPr>
        <p:spPr bwMode="auto">
          <a:xfrm>
            <a:off x="19050" y="916387"/>
            <a:ext cx="90487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smtClean="0">
                <a:latin typeface="Arial" charset="0"/>
              </a:rPr>
              <a:t>Oltre a un insieme di requisiti di carattere generale, la norma impone il soddisfacimento di almeno un requisito specifico </a:t>
            </a:r>
            <a:r>
              <a:rPr lang="it-IT" altLang="it-IT" sz="1400" b="1" dirty="0" smtClean="0">
                <a:latin typeface="Arial" charset="0"/>
              </a:rPr>
              <a:t>per </a:t>
            </a:r>
            <a:r>
              <a:rPr lang="it-IT" altLang="it-IT" sz="1400" b="1" dirty="0" smtClean="0">
                <a:latin typeface="Arial" charset="0"/>
              </a:rPr>
              <a:t>poter ottenere l’iscrizione nella sezione delle startup:</a:t>
            </a:r>
          </a:p>
        </p:txBody>
      </p:sp>
      <p:sp>
        <p:nvSpPr>
          <p:cNvPr id="3" name="Gallone 2"/>
          <p:cNvSpPr/>
          <p:nvPr/>
        </p:nvSpPr>
        <p:spPr>
          <a:xfrm rot="5400000">
            <a:off x="1361769" y="3686904"/>
            <a:ext cx="356794" cy="417051"/>
          </a:xfrm>
          <a:prstGeom prst="chevron">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9" name="Gallone 18"/>
          <p:cNvSpPr/>
          <p:nvPr/>
        </p:nvSpPr>
        <p:spPr>
          <a:xfrm rot="5400000">
            <a:off x="4393602" y="3689826"/>
            <a:ext cx="356794" cy="417051"/>
          </a:xfrm>
          <a:prstGeom prst="chevr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0" name="Gallone 19"/>
          <p:cNvSpPr/>
          <p:nvPr/>
        </p:nvSpPr>
        <p:spPr>
          <a:xfrm rot="5400000">
            <a:off x="7534582" y="3668251"/>
            <a:ext cx="356794" cy="417051"/>
          </a:xfrm>
          <a:prstGeom prst="chevr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5" name="AutoShape 9"/>
          <p:cNvSpPr>
            <a:spLocks noChangeArrowheads="1"/>
          </p:cNvSpPr>
          <p:nvPr/>
        </p:nvSpPr>
        <p:spPr bwMode="auto">
          <a:xfrm rot="10800000">
            <a:off x="1835150" y="0"/>
            <a:ext cx="7308850" cy="765175"/>
          </a:xfrm>
          <a:prstGeom prst="rtTriangle">
            <a:avLst/>
          </a:prstGeom>
          <a:solidFill>
            <a:srgbClr val="92D05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26" name="AutoShape 8"/>
          <p:cNvSpPr>
            <a:spLocks noChangeArrowheads="1"/>
          </p:cNvSpPr>
          <p:nvPr/>
        </p:nvSpPr>
        <p:spPr bwMode="auto">
          <a:xfrm>
            <a:off x="0" y="6092825"/>
            <a:ext cx="7308850" cy="765175"/>
          </a:xfrm>
          <a:prstGeom prst="rtTriangle">
            <a:avLst/>
          </a:prstGeom>
          <a:solidFill>
            <a:srgbClr val="92D05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pic>
        <p:nvPicPr>
          <p:cNvPr id="23" name="Immagine 22"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400800"/>
            <a:ext cx="1409700" cy="457200"/>
          </a:xfrm>
          <a:prstGeom prst="rect">
            <a:avLst/>
          </a:prstGeom>
          <a:noFill/>
          <a:ln>
            <a:noFill/>
          </a:ln>
        </p:spPr>
      </p:pic>
      <p:pic>
        <p:nvPicPr>
          <p:cNvPr id="4" name="Immagine 3"/>
          <p:cNvPicPr>
            <a:picLocks noChangeAspect="1"/>
          </p:cNvPicPr>
          <p:nvPr/>
        </p:nvPicPr>
        <p:blipFill>
          <a:blip r:embed="rId4"/>
          <a:stretch>
            <a:fillRect/>
          </a:stretch>
        </p:blipFill>
        <p:spPr>
          <a:xfrm>
            <a:off x="352242" y="4156126"/>
            <a:ext cx="2450679" cy="791109"/>
          </a:xfrm>
          <a:prstGeom prst="rect">
            <a:avLst/>
          </a:prstGeom>
        </p:spPr>
      </p:pic>
      <p:pic>
        <p:nvPicPr>
          <p:cNvPr id="5" name="Immagine 4"/>
          <p:cNvPicPr>
            <a:picLocks noChangeAspect="1"/>
          </p:cNvPicPr>
          <p:nvPr/>
        </p:nvPicPr>
        <p:blipFill>
          <a:blip r:embed="rId5"/>
          <a:stretch>
            <a:fillRect/>
          </a:stretch>
        </p:blipFill>
        <p:spPr>
          <a:xfrm>
            <a:off x="3363751" y="4165503"/>
            <a:ext cx="2450679" cy="791109"/>
          </a:xfrm>
          <a:prstGeom prst="rect">
            <a:avLst/>
          </a:prstGeom>
        </p:spPr>
      </p:pic>
      <p:pic>
        <p:nvPicPr>
          <p:cNvPr id="6" name="Immagine 5"/>
          <p:cNvPicPr>
            <a:picLocks noChangeAspect="1"/>
          </p:cNvPicPr>
          <p:nvPr/>
        </p:nvPicPr>
        <p:blipFill>
          <a:blip r:embed="rId6"/>
          <a:stretch>
            <a:fillRect/>
          </a:stretch>
        </p:blipFill>
        <p:spPr>
          <a:xfrm>
            <a:off x="6485538" y="4159168"/>
            <a:ext cx="2450679" cy="791109"/>
          </a:xfrm>
          <a:prstGeom prst="rect">
            <a:avLst/>
          </a:prstGeom>
        </p:spPr>
      </p:pic>
    </p:spTree>
    <p:extLst>
      <p:ext uri="{BB962C8B-B14F-4D97-AF65-F5344CB8AC3E}">
        <p14:creationId xmlns:p14="http://schemas.microsoft.com/office/powerpoint/2010/main" val="1235842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71" name="Text Box 39"/>
          <p:cNvSpPr txBox="1">
            <a:spLocks noChangeArrowheads="1"/>
          </p:cNvSpPr>
          <p:nvPr/>
        </p:nvSpPr>
        <p:spPr bwMode="auto">
          <a:xfrm>
            <a:off x="3318227" y="2814579"/>
            <a:ext cx="575274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1400" b="1" dirty="0" smtClean="0">
                <a:latin typeface="Arial" panose="020B0604020202020204" pitchFamily="34" charset="0"/>
                <a:ea typeface="Tahoma" panose="020B0604030504040204" pitchFamily="34" charset="0"/>
                <a:cs typeface="Arial" panose="020B0604020202020204" pitchFamily="34" charset="0"/>
              </a:rPr>
              <a:t>2.126 </a:t>
            </a:r>
            <a:r>
              <a:rPr lang="it-IT" altLang="it-IT" sz="1400" b="1" dirty="0" smtClean="0">
                <a:latin typeface="Arial" panose="020B0604020202020204" pitchFamily="34" charset="0"/>
                <a:ea typeface="Tahoma" panose="020B0604030504040204" pitchFamily="34" charset="0"/>
                <a:cs typeface="Arial" panose="020B0604020202020204" pitchFamily="34" charset="0"/>
              </a:rPr>
              <a:t>startup su </a:t>
            </a:r>
            <a:r>
              <a:rPr lang="it-IT" altLang="it-IT" sz="1400" b="1" dirty="0" smtClean="0">
                <a:latin typeface="Arial" panose="020B0604020202020204" pitchFamily="34" charset="0"/>
                <a:ea typeface="Tahoma" panose="020B0604030504040204" pitchFamily="34" charset="0"/>
                <a:cs typeface="Arial" panose="020B0604020202020204" pitchFamily="34" charset="0"/>
              </a:rPr>
              <a:t>14.420 </a:t>
            </a:r>
            <a:r>
              <a:rPr lang="it-IT" altLang="it-IT" sz="1400" b="1" dirty="0" smtClean="0">
                <a:latin typeface="Arial" panose="020B0604020202020204" pitchFamily="34" charset="0"/>
                <a:ea typeface="Tahoma" panose="020B0604030504040204" pitchFamily="34" charset="0"/>
                <a:cs typeface="Arial" panose="020B0604020202020204" pitchFamily="34" charset="0"/>
              </a:rPr>
              <a:t>(14,7%) sono riconosciute come imprese ad alto valore tecnologico in </a:t>
            </a:r>
            <a:r>
              <a:rPr lang="it-IT" altLang="it-IT" sz="1400" b="1" dirty="0">
                <a:latin typeface="Arial" panose="020B0604020202020204" pitchFamily="34" charset="0"/>
                <a:ea typeface="Tahoma" panose="020B0604030504040204" pitchFamily="34" charset="0"/>
                <a:cs typeface="Arial" panose="020B0604020202020204" pitchFamily="34" charset="0"/>
              </a:rPr>
              <a:t>ambito energetico </a:t>
            </a:r>
            <a:r>
              <a:rPr lang="it-IT" altLang="it-IT" sz="1400" b="1" dirty="0" smtClean="0">
                <a:latin typeface="Arial" panose="020B0604020202020204" pitchFamily="34" charset="0"/>
                <a:ea typeface="Tahoma" panose="020B0604030504040204" pitchFamily="34" charset="0"/>
                <a:cs typeface="Arial" panose="020B0604020202020204" pitchFamily="34" charset="0"/>
              </a:rPr>
              <a:t>(</a:t>
            </a:r>
            <a:r>
              <a:rPr lang="it-IT" altLang="it-IT" sz="1200" b="1" i="1" dirty="0">
                <a:latin typeface="Arial" panose="020B0604020202020204" pitchFamily="34" charset="0"/>
                <a:ea typeface="Tahoma" panose="020B0604030504040204" pitchFamily="34" charset="0"/>
                <a:cs typeface="Arial" panose="020B0604020202020204" pitchFamily="34" charset="0"/>
              </a:rPr>
              <a:t>U</a:t>
            </a:r>
            <a:r>
              <a:rPr lang="it-IT" altLang="it-IT" sz="1200" b="1" i="1" dirty="0" smtClean="0">
                <a:latin typeface="Arial" panose="020B0604020202020204" pitchFamily="34" charset="0"/>
                <a:ea typeface="Tahoma" panose="020B0604030504040204" pitchFamily="34" charset="0"/>
                <a:cs typeface="Arial" panose="020B0604020202020204" pitchFamily="34" charset="0"/>
              </a:rPr>
              <a:t>n’impresa è </a:t>
            </a:r>
            <a:r>
              <a:rPr lang="it-IT" altLang="it-IT" sz="1200" b="1" i="1" dirty="0">
                <a:latin typeface="Arial" panose="020B0604020202020204" pitchFamily="34" charset="0"/>
                <a:ea typeface="Tahoma" panose="020B0604030504040204" pitchFamily="34" charset="0"/>
                <a:cs typeface="Arial" panose="020B0604020202020204" pitchFamily="34" charset="0"/>
              </a:rPr>
              <a:t>ad alto valore tecnologico in ambito energetico se sviluppa e </a:t>
            </a:r>
            <a:r>
              <a:rPr lang="it-IT" altLang="it-IT" sz="1200" b="1" i="1" dirty="0" smtClean="0">
                <a:latin typeface="Arial" panose="020B0604020202020204" pitchFamily="34" charset="0"/>
                <a:ea typeface="Tahoma" panose="020B0604030504040204" pitchFamily="34" charset="0"/>
                <a:cs typeface="Arial" panose="020B0604020202020204" pitchFamily="34" charset="0"/>
              </a:rPr>
              <a:t>commercializza esclusivamente </a:t>
            </a:r>
            <a:r>
              <a:rPr lang="it-IT" altLang="it-IT" sz="1200" b="1" i="1" dirty="0">
                <a:latin typeface="Arial" panose="020B0604020202020204" pitchFamily="34" charset="0"/>
                <a:ea typeface="Tahoma" panose="020B0604030504040204" pitchFamily="34" charset="0"/>
                <a:cs typeface="Arial" panose="020B0604020202020204" pitchFamily="34" charset="0"/>
              </a:rPr>
              <a:t>prodotti o servizi innovativi ad alto valore tecnologico in ambito </a:t>
            </a:r>
            <a:r>
              <a:rPr lang="it-IT" altLang="it-IT" sz="1200" b="1" i="1" dirty="0" smtClean="0">
                <a:latin typeface="Arial" panose="020B0604020202020204" pitchFamily="34" charset="0"/>
                <a:ea typeface="Tahoma" panose="020B0604030504040204" pitchFamily="34" charset="0"/>
                <a:cs typeface="Arial" panose="020B0604020202020204" pitchFamily="34" charset="0"/>
              </a:rPr>
              <a:t>energetico</a:t>
            </a:r>
            <a:r>
              <a:rPr lang="it-IT" altLang="it-IT" sz="1400" b="1" dirty="0" smtClean="0">
                <a:latin typeface="Arial" panose="020B0604020202020204" pitchFamily="34" charset="0"/>
                <a:ea typeface="Tahoma" panose="020B0604030504040204" pitchFamily="34" charset="0"/>
                <a:cs typeface="Arial" panose="020B0604020202020204" pitchFamily="34" charset="0"/>
              </a:rPr>
              <a:t>).</a:t>
            </a:r>
            <a:endParaRPr lang="it-IT" altLang="it-IT" sz="1400" b="1" dirty="0">
              <a:latin typeface="Arial" panose="020B0604020202020204" pitchFamily="34" charset="0"/>
              <a:ea typeface="Tahoma" panose="020B0604030504040204" pitchFamily="34" charset="0"/>
              <a:cs typeface="Arial" panose="020B0604020202020204" pitchFamily="34" charset="0"/>
            </a:endParaRPr>
          </a:p>
        </p:txBody>
      </p:sp>
      <p:sp>
        <p:nvSpPr>
          <p:cNvPr id="223279" name="Text Box 47"/>
          <p:cNvSpPr txBox="1">
            <a:spLocks noChangeArrowheads="1"/>
          </p:cNvSpPr>
          <p:nvPr/>
        </p:nvSpPr>
        <p:spPr bwMode="auto">
          <a:xfrm>
            <a:off x="3280557" y="1173950"/>
            <a:ext cx="565706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1400" b="1" dirty="0" smtClean="0">
                <a:latin typeface="Arial" panose="020B0604020202020204" pitchFamily="34" charset="0"/>
                <a:ea typeface="Tahoma" panose="020B0604030504040204" pitchFamily="34" charset="0"/>
                <a:cs typeface="Arial" panose="020B0604020202020204" pitchFamily="34" charset="0"/>
              </a:rPr>
              <a:t>254 </a:t>
            </a:r>
            <a:r>
              <a:rPr lang="it-IT" altLang="it-IT" sz="1400" b="1" dirty="0" smtClean="0">
                <a:latin typeface="Arial" panose="020B0604020202020204" pitchFamily="34" charset="0"/>
                <a:ea typeface="Tahoma" panose="020B0604030504040204" pitchFamily="34" charset="0"/>
                <a:cs typeface="Arial" panose="020B0604020202020204" pitchFamily="34" charset="0"/>
              </a:rPr>
              <a:t>startup su </a:t>
            </a:r>
            <a:r>
              <a:rPr lang="it-IT" altLang="it-IT" sz="1400" b="1" dirty="0" smtClean="0">
                <a:latin typeface="Arial" panose="020B0604020202020204" pitchFamily="34" charset="0"/>
                <a:ea typeface="Tahoma" panose="020B0604030504040204" pitchFamily="34" charset="0"/>
                <a:cs typeface="Arial" panose="020B0604020202020204" pitchFamily="34" charset="0"/>
              </a:rPr>
              <a:t>14.420 </a:t>
            </a:r>
            <a:r>
              <a:rPr lang="it-IT" altLang="it-IT" sz="1400" b="1" dirty="0" smtClean="0">
                <a:latin typeface="Arial" panose="020B0604020202020204" pitchFamily="34" charset="0"/>
                <a:ea typeface="Tahoma" panose="020B0604030504040204" pitchFamily="34" charset="0"/>
                <a:cs typeface="Arial" panose="020B0604020202020204" pitchFamily="34" charset="0"/>
              </a:rPr>
              <a:t>(1,8%) sono riconosciute come imprese ad alta vocazione sociale</a:t>
            </a:r>
            <a:r>
              <a:rPr lang="it-IT" altLang="it-IT" sz="1400" b="1" dirty="0">
                <a:latin typeface="Arial" panose="020B0604020202020204" pitchFamily="34" charset="0"/>
                <a:ea typeface="Tahoma" panose="020B0604030504040204" pitchFamily="34" charset="0"/>
                <a:cs typeface="Arial" panose="020B0604020202020204" pitchFamily="34" charset="0"/>
              </a:rPr>
              <a:t>, ovvero </a:t>
            </a:r>
            <a:r>
              <a:rPr lang="it-IT" altLang="it-IT" sz="1400" b="1" dirty="0" smtClean="0">
                <a:latin typeface="Arial" panose="020B0604020202020204" pitchFamily="34" charset="0"/>
                <a:ea typeface="Tahoma" panose="020B0604030504040204" pitchFamily="34" charset="0"/>
                <a:cs typeface="Arial" panose="020B0604020202020204" pitchFamily="34" charset="0"/>
              </a:rPr>
              <a:t>operano nei </a:t>
            </a:r>
            <a:r>
              <a:rPr lang="it-IT" altLang="it-IT" sz="1400" b="1" dirty="0">
                <a:latin typeface="Arial" panose="020B0604020202020204" pitchFamily="34" charset="0"/>
                <a:ea typeface="Tahoma" panose="020B0604030504040204" pitchFamily="34" charset="0"/>
                <a:cs typeface="Arial" panose="020B0604020202020204" pitchFamily="34" charset="0"/>
              </a:rPr>
              <a:t>settori individuati dalla disciplina dell'impresa </a:t>
            </a:r>
            <a:r>
              <a:rPr lang="it-IT" altLang="it-IT" sz="1400" b="1" dirty="0" smtClean="0">
                <a:latin typeface="Arial" panose="020B0604020202020204" pitchFamily="34" charset="0"/>
                <a:ea typeface="Tahoma" panose="020B0604030504040204" pitchFamily="34" charset="0"/>
                <a:cs typeface="Arial" panose="020B0604020202020204" pitchFamily="34" charset="0"/>
              </a:rPr>
              <a:t>sociale (</a:t>
            </a:r>
            <a:r>
              <a:rPr lang="it-IT" altLang="it-IT" sz="1200" b="1" i="1" dirty="0">
                <a:latin typeface="Arial" panose="020B0604020202020204" pitchFamily="34" charset="0"/>
                <a:ea typeface="Tahoma" panose="020B0604030504040204" pitchFamily="34" charset="0"/>
                <a:cs typeface="Arial" panose="020B0604020202020204" pitchFamily="34" charset="0"/>
              </a:rPr>
              <a:t>può appartenere anche ad altri settori innovativi ad alto contenuto tecnologico ma che possano impattare sul benessere della collettività</a:t>
            </a:r>
            <a:r>
              <a:rPr lang="it-IT" altLang="it-IT" sz="1400" b="1" dirty="0" smtClean="0">
                <a:latin typeface="Arial" panose="020B0604020202020204" pitchFamily="34" charset="0"/>
                <a:ea typeface="Tahoma" panose="020B0604030504040204" pitchFamily="34" charset="0"/>
                <a:cs typeface="Arial" panose="020B0604020202020204" pitchFamily="34" charset="0"/>
              </a:rPr>
              <a:t>).</a:t>
            </a:r>
            <a:endParaRPr lang="it-IT" altLang="it-IT" sz="1400" b="1" dirty="0">
              <a:latin typeface="Arial" panose="020B0604020202020204" pitchFamily="34" charset="0"/>
              <a:ea typeface="Tahoma" panose="020B0604030504040204" pitchFamily="34" charset="0"/>
              <a:cs typeface="Arial" panose="020B0604020202020204" pitchFamily="34" charset="0"/>
            </a:endParaRPr>
          </a:p>
        </p:txBody>
      </p:sp>
      <p:sp>
        <p:nvSpPr>
          <p:cNvPr id="16"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 name="Rettangolo 1"/>
          <p:cNvSpPr/>
          <p:nvPr/>
        </p:nvSpPr>
        <p:spPr>
          <a:xfrm>
            <a:off x="-16243" y="116632"/>
            <a:ext cx="9144000" cy="461665"/>
          </a:xfrm>
          <a:prstGeom prst="rect">
            <a:avLst/>
          </a:prstGeom>
        </p:spPr>
        <p:txBody>
          <a:bodyPr wrap="square">
            <a:spAutoFit/>
          </a:bodyPr>
          <a:lstStyle/>
          <a:p>
            <a:pPr algn="ctr" eaLnBrk="1" hangingPunct="1">
              <a:defRPr/>
            </a:pPr>
            <a:r>
              <a:rPr lang="it-IT" altLang="it-IT" sz="2400" b="1" dirty="0" smtClean="0">
                <a:latin typeface="Arial" charset="0"/>
              </a:rPr>
              <a:t>Altri aspetti delle startup italiane</a:t>
            </a:r>
            <a:endParaRPr lang="it-IT" altLang="it-IT" sz="2400" b="1" kern="0" dirty="0">
              <a:latin typeface="Arial" charset="0"/>
            </a:endParaRPr>
          </a:p>
        </p:txBody>
      </p:sp>
      <p:sp>
        <p:nvSpPr>
          <p:cNvPr id="5" name="Esplosione 2 4"/>
          <p:cNvSpPr/>
          <p:nvPr/>
        </p:nvSpPr>
        <p:spPr>
          <a:xfrm>
            <a:off x="567402" y="1352203"/>
            <a:ext cx="1484318" cy="931886"/>
          </a:xfrm>
          <a:prstGeom prst="irregularSeal2">
            <a:avLst/>
          </a:prstGeom>
          <a:solidFill>
            <a:srgbClr val="C00000"/>
          </a:solidFill>
          <a:ln w="12700" cmpd="dbl">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2195736" y="1544985"/>
            <a:ext cx="978408" cy="484632"/>
          </a:xfrm>
          <a:prstGeom prst="rightArrow">
            <a:avLst/>
          </a:prstGeom>
          <a:solidFill>
            <a:srgbClr val="C00000"/>
          </a:solidFill>
          <a:ln w="222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Esplosione 2 26"/>
          <p:cNvSpPr/>
          <p:nvPr/>
        </p:nvSpPr>
        <p:spPr>
          <a:xfrm>
            <a:off x="571594" y="2972197"/>
            <a:ext cx="1484318" cy="931886"/>
          </a:xfrm>
          <a:prstGeom prst="irregularSeal2">
            <a:avLst/>
          </a:prstGeom>
          <a:solidFill>
            <a:srgbClr val="FFC000"/>
          </a:solidFill>
          <a:ln w="12700" cmpd="dbl">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Freccia a destra 27"/>
          <p:cNvSpPr/>
          <p:nvPr/>
        </p:nvSpPr>
        <p:spPr>
          <a:xfrm>
            <a:off x="2196865" y="3114677"/>
            <a:ext cx="978408" cy="484632"/>
          </a:xfrm>
          <a:prstGeom prst="rightArrow">
            <a:avLst/>
          </a:prstGeom>
          <a:solidFill>
            <a:srgbClr val="FFC000"/>
          </a:solidFill>
          <a:ln w="222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Text Box 39"/>
          <p:cNvSpPr txBox="1">
            <a:spLocks noChangeArrowheads="1"/>
          </p:cNvSpPr>
          <p:nvPr/>
        </p:nvSpPr>
        <p:spPr bwMode="auto">
          <a:xfrm>
            <a:off x="3327181" y="4285224"/>
            <a:ext cx="575274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1400" b="1" dirty="0" smtClean="0">
                <a:latin typeface="Arial" panose="020B0604020202020204" pitchFamily="34" charset="0"/>
                <a:ea typeface="Tahoma" panose="020B0604030504040204" pitchFamily="34" charset="0"/>
                <a:cs typeface="Arial" panose="020B0604020202020204" pitchFamily="34" charset="0"/>
              </a:rPr>
              <a:t>Le imprenditorie di genere analizzate singolarmente, cioè senza tener conto di eventuali imprese  che siano contemporaneamente femminili e giovanili e/o straniere, ecc. (femminile, giovanile e straniera) hanno pesi diversi; le imprese a maggioranza straniera sono </a:t>
            </a:r>
            <a:r>
              <a:rPr lang="it-IT" altLang="it-IT" sz="1400" b="1" dirty="0" smtClean="0">
                <a:latin typeface="Arial" panose="020B0604020202020204" pitchFamily="34" charset="0"/>
                <a:ea typeface="Tahoma" panose="020B0604030504040204" pitchFamily="34" charset="0"/>
                <a:cs typeface="Arial" panose="020B0604020202020204" pitchFamily="34" charset="0"/>
              </a:rPr>
              <a:t>489 </a:t>
            </a:r>
            <a:r>
              <a:rPr lang="it-IT" altLang="it-IT" sz="1400" b="1" dirty="0" smtClean="0">
                <a:latin typeface="Arial" panose="020B0604020202020204" pitchFamily="34" charset="0"/>
                <a:ea typeface="Tahoma" panose="020B0604030504040204" pitchFamily="34" charset="0"/>
                <a:cs typeface="Arial" panose="020B0604020202020204" pitchFamily="34" charset="0"/>
              </a:rPr>
              <a:t>(</a:t>
            </a:r>
            <a:r>
              <a:rPr lang="it-IT" altLang="it-IT" sz="1400" b="1" dirty="0" smtClean="0">
                <a:latin typeface="Arial" panose="020B0604020202020204" pitchFamily="34" charset="0"/>
                <a:ea typeface="Tahoma" panose="020B0604030504040204" pitchFamily="34" charset="0"/>
                <a:cs typeface="Arial" panose="020B0604020202020204" pitchFamily="34" charset="0"/>
              </a:rPr>
              <a:t>3,4%); </a:t>
            </a:r>
            <a:r>
              <a:rPr lang="it-IT" altLang="it-IT" sz="1400" b="1" dirty="0" smtClean="0">
                <a:latin typeface="Arial" panose="020B0604020202020204" pitchFamily="34" charset="0"/>
                <a:ea typeface="Tahoma" panose="020B0604030504040204" pitchFamily="34" charset="0"/>
                <a:cs typeface="Arial" panose="020B0604020202020204" pitchFamily="34" charset="0"/>
              </a:rPr>
              <a:t>le femminili (</a:t>
            </a:r>
            <a:r>
              <a:rPr lang="it-IT" altLang="it-IT" sz="1400" b="1" dirty="0" smtClean="0">
                <a:latin typeface="Arial" panose="020B0604020202020204" pitchFamily="34" charset="0"/>
                <a:ea typeface="Tahoma" panose="020B0604030504040204" pitchFamily="34" charset="0"/>
                <a:cs typeface="Arial" panose="020B0604020202020204" pitchFamily="34" charset="0"/>
              </a:rPr>
              <a:t>1.794) </a:t>
            </a:r>
            <a:r>
              <a:rPr lang="it-IT" altLang="it-IT" sz="1400" b="1" dirty="0" smtClean="0">
                <a:latin typeface="Arial" panose="020B0604020202020204" pitchFamily="34" charset="0"/>
                <a:ea typeface="Tahoma" panose="020B0604030504040204" pitchFamily="34" charset="0"/>
                <a:cs typeface="Arial" panose="020B0604020202020204" pitchFamily="34" charset="0"/>
              </a:rPr>
              <a:t>pesano per il </a:t>
            </a:r>
            <a:r>
              <a:rPr lang="it-IT" altLang="it-IT" sz="1400" b="1" dirty="0" smtClean="0">
                <a:latin typeface="Arial" panose="020B0604020202020204" pitchFamily="34" charset="0"/>
                <a:ea typeface="Tahoma" panose="020B0604030504040204" pitchFamily="34" charset="0"/>
                <a:cs typeface="Arial" panose="020B0604020202020204" pitchFamily="34" charset="0"/>
              </a:rPr>
              <a:t>12,4%.  </a:t>
            </a:r>
            <a:r>
              <a:rPr lang="it-IT" altLang="it-IT" sz="1400" b="1" dirty="0" smtClean="0">
                <a:latin typeface="Arial" panose="020B0604020202020204" pitchFamily="34" charset="0"/>
                <a:ea typeface="Tahoma" panose="020B0604030504040204" pitchFamily="34" charset="0"/>
                <a:cs typeface="Arial" panose="020B0604020202020204" pitchFamily="34" charset="0"/>
              </a:rPr>
              <a:t>Le imprese giovanili sono invece </a:t>
            </a:r>
            <a:r>
              <a:rPr lang="it-IT" altLang="it-IT" sz="1400" b="1" dirty="0" smtClean="0">
                <a:latin typeface="Arial" panose="020B0604020202020204" pitchFamily="34" charset="0"/>
                <a:ea typeface="Tahoma" panose="020B0604030504040204" pitchFamily="34" charset="0"/>
                <a:cs typeface="Arial" panose="020B0604020202020204" pitchFamily="34" charset="0"/>
              </a:rPr>
              <a:t>2.596, </a:t>
            </a:r>
            <a:r>
              <a:rPr lang="it-IT" altLang="it-IT" sz="1400" b="1" dirty="0" smtClean="0">
                <a:latin typeface="Arial" panose="020B0604020202020204" pitchFamily="34" charset="0"/>
                <a:ea typeface="Tahoma" panose="020B0604030504040204" pitchFamily="34" charset="0"/>
                <a:cs typeface="Arial" panose="020B0604020202020204" pitchFamily="34" charset="0"/>
              </a:rPr>
              <a:t>incidendo per il </a:t>
            </a:r>
            <a:r>
              <a:rPr lang="it-IT" altLang="it-IT" sz="1400" b="1" dirty="0" smtClean="0">
                <a:latin typeface="Arial" panose="020B0604020202020204" pitchFamily="34" charset="0"/>
                <a:ea typeface="Tahoma" panose="020B0604030504040204" pitchFamily="34" charset="0"/>
                <a:cs typeface="Arial" panose="020B0604020202020204" pitchFamily="34" charset="0"/>
              </a:rPr>
              <a:t>18%.</a:t>
            </a:r>
            <a:endParaRPr lang="it-IT" altLang="it-IT" sz="1400" b="1" dirty="0">
              <a:latin typeface="Arial" panose="020B0604020202020204" pitchFamily="34" charset="0"/>
              <a:ea typeface="Tahoma" panose="020B0604030504040204" pitchFamily="34" charset="0"/>
              <a:cs typeface="Arial" panose="020B0604020202020204" pitchFamily="34" charset="0"/>
            </a:endParaRPr>
          </a:p>
        </p:txBody>
      </p:sp>
      <p:sp>
        <p:nvSpPr>
          <p:cNvPr id="30" name="Esplosione 2 29"/>
          <p:cNvSpPr/>
          <p:nvPr/>
        </p:nvSpPr>
        <p:spPr>
          <a:xfrm>
            <a:off x="580548" y="4614292"/>
            <a:ext cx="1484318" cy="931886"/>
          </a:xfrm>
          <a:prstGeom prst="irregularSeal2">
            <a:avLst/>
          </a:prstGeom>
          <a:solidFill>
            <a:schemeClr val="accent1">
              <a:lumMod val="50000"/>
            </a:schemeClr>
          </a:solidFill>
          <a:ln w="12700" cmpd="dbl">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Freccia a destra 30"/>
          <p:cNvSpPr/>
          <p:nvPr/>
        </p:nvSpPr>
        <p:spPr>
          <a:xfrm>
            <a:off x="2224869" y="4792590"/>
            <a:ext cx="978408" cy="484632"/>
          </a:xfrm>
          <a:prstGeom prst="rightArrow">
            <a:avLst/>
          </a:prstGeom>
          <a:solidFill>
            <a:schemeClr val="accent1">
              <a:lumMod val="50000"/>
            </a:schemeClr>
          </a:solid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AutoShape 9"/>
          <p:cNvSpPr>
            <a:spLocks noChangeArrowheads="1"/>
          </p:cNvSpPr>
          <p:nvPr/>
        </p:nvSpPr>
        <p:spPr bwMode="auto">
          <a:xfrm rot="10800000">
            <a:off x="1835150" y="0"/>
            <a:ext cx="7308850" cy="765175"/>
          </a:xfrm>
          <a:prstGeom prst="rtTriangle">
            <a:avLst/>
          </a:prstGeom>
          <a:solidFill>
            <a:srgbClr val="92D05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8" name="AutoShape 8"/>
          <p:cNvSpPr>
            <a:spLocks noChangeArrowheads="1"/>
          </p:cNvSpPr>
          <p:nvPr/>
        </p:nvSpPr>
        <p:spPr bwMode="auto">
          <a:xfrm>
            <a:off x="0" y="6092825"/>
            <a:ext cx="7308850" cy="765175"/>
          </a:xfrm>
          <a:prstGeom prst="rtTriangle">
            <a:avLst/>
          </a:prstGeom>
          <a:solidFill>
            <a:srgbClr val="92D05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pic>
        <p:nvPicPr>
          <p:cNvPr id="17" name="Immagine 16"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400800"/>
            <a:ext cx="1409700" cy="457200"/>
          </a:xfrm>
          <a:prstGeom prst="rect">
            <a:avLst/>
          </a:prstGeom>
          <a:noFill/>
          <a:ln>
            <a:noFill/>
          </a:ln>
        </p:spPr>
      </p:pic>
      <p:sp>
        <p:nvSpPr>
          <p:cNvPr id="19" name="Text Box 39"/>
          <p:cNvSpPr txBox="1">
            <a:spLocks noChangeArrowheads="1"/>
          </p:cNvSpPr>
          <p:nvPr/>
        </p:nvSpPr>
        <p:spPr bwMode="auto">
          <a:xfrm>
            <a:off x="5990" y="5726727"/>
            <a:ext cx="9073939"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1400" b="1" i="1" dirty="0" smtClean="0">
                <a:latin typeface="Arial" panose="020B0604020202020204" pitchFamily="34" charset="0"/>
                <a:ea typeface="Tahoma" panose="020B0604030504040204" pitchFamily="34" charset="0"/>
                <a:cs typeface="Arial" panose="020B0604020202020204" pitchFamily="34" charset="0"/>
              </a:rPr>
              <a:t>I dati </a:t>
            </a:r>
            <a:r>
              <a:rPr lang="it-IT" altLang="it-IT" sz="1400" b="1" i="1" dirty="0" err="1" smtClean="0">
                <a:latin typeface="Arial" panose="020B0604020202020204" pitchFamily="34" charset="0"/>
                <a:ea typeface="Tahoma" panose="020B0604030504040204" pitchFamily="34" charset="0"/>
                <a:cs typeface="Arial" panose="020B0604020202020204" pitchFamily="34" charset="0"/>
              </a:rPr>
              <a:t>Infocamere</a:t>
            </a:r>
            <a:r>
              <a:rPr lang="it-IT" altLang="it-IT" sz="1400" b="1" i="1" dirty="0">
                <a:latin typeface="Arial" panose="020B0604020202020204" pitchFamily="34" charset="0"/>
                <a:ea typeface="Tahoma" panose="020B0604030504040204" pitchFamily="34" charset="0"/>
                <a:cs typeface="Arial" panose="020B0604020202020204" pitchFamily="34" charset="0"/>
              </a:rPr>
              <a:t> ci dicono </a:t>
            </a:r>
            <a:r>
              <a:rPr lang="it-IT" altLang="it-IT" sz="1400" b="1" i="1" dirty="0" smtClean="0">
                <a:latin typeface="Arial" panose="020B0604020202020204" pitchFamily="34" charset="0"/>
                <a:ea typeface="Tahoma" panose="020B0604030504040204" pitchFamily="34" charset="0"/>
                <a:cs typeface="Arial" panose="020B0604020202020204" pitchFamily="34" charset="0"/>
              </a:rPr>
              <a:t>che le </a:t>
            </a:r>
            <a:r>
              <a:rPr lang="it-IT" altLang="it-IT" sz="1400" b="1" i="1" dirty="0">
                <a:latin typeface="Arial" panose="020B0604020202020204" pitchFamily="34" charset="0"/>
                <a:ea typeface="Tahoma" panose="020B0604030504040204" pitchFamily="34" charset="0"/>
                <a:cs typeface="Arial" panose="020B0604020202020204" pitchFamily="34" charset="0"/>
              </a:rPr>
              <a:t>startup innovative in cui almeno una donna è presente nella compagine sociale sono </a:t>
            </a:r>
            <a:r>
              <a:rPr lang="it-IT" altLang="it-IT" sz="1400" b="1" i="1" dirty="0" smtClean="0">
                <a:latin typeface="Arial" panose="020B0604020202020204" pitchFamily="34" charset="0"/>
                <a:ea typeface="Tahoma" panose="020B0604030504040204" pitchFamily="34" charset="0"/>
                <a:cs typeface="Arial" panose="020B0604020202020204" pitchFamily="34" charset="0"/>
              </a:rPr>
              <a:t>il </a:t>
            </a:r>
            <a:r>
              <a:rPr lang="it-IT" altLang="it-IT" sz="1400" b="1" i="1" dirty="0">
                <a:latin typeface="Arial" panose="020B0604020202020204" pitchFamily="34" charset="0"/>
                <a:ea typeface="Tahoma" panose="020B0604030504040204" pitchFamily="34" charset="0"/>
                <a:cs typeface="Arial" panose="020B0604020202020204" pitchFamily="34" charset="0"/>
              </a:rPr>
              <a:t>42,8</a:t>
            </a:r>
            <a:r>
              <a:rPr lang="it-IT" altLang="it-IT" sz="1400" b="1" i="1" dirty="0" smtClean="0">
                <a:latin typeface="Arial" panose="020B0604020202020204" pitchFamily="34" charset="0"/>
                <a:ea typeface="Tahoma" panose="020B0604030504040204" pitchFamily="34" charset="0"/>
                <a:cs typeface="Arial" panose="020B0604020202020204" pitchFamily="34" charset="0"/>
              </a:rPr>
              <a:t>%, quelle dove è presente almeno un giovane sono il 42,5% e, infine, quelle dove è presente almeno un cittadino straniero sono il 14,5%.</a:t>
            </a:r>
            <a:endParaRPr lang="it-IT" altLang="it-IT" sz="1400" b="1" i="1"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4126845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71" name="Text Box 39"/>
          <p:cNvSpPr txBox="1">
            <a:spLocks noChangeArrowheads="1"/>
          </p:cNvSpPr>
          <p:nvPr/>
        </p:nvSpPr>
        <p:spPr bwMode="auto">
          <a:xfrm>
            <a:off x="1662543" y="3068960"/>
            <a:ext cx="748145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it-IT" altLang="it-IT" sz="1400" b="1" dirty="0">
                <a:latin typeface="Arial" panose="020B0604020202020204" pitchFamily="34" charset="0"/>
                <a:ea typeface="Tahoma" panose="020B0604030504040204" pitchFamily="34" charset="0"/>
                <a:cs typeface="Arial" panose="020B0604020202020204" pitchFamily="34" charset="0"/>
              </a:rPr>
              <a:t>Al quarto trimestre 2021 il Fondo ha gestito </a:t>
            </a:r>
            <a:r>
              <a:rPr lang="it-IT" altLang="it-IT" sz="1400" b="1" dirty="0" smtClean="0">
                <a:latin typeface="Arial" panose="020B0604020202020204" pitchFamily="34" charset="0"/>
                <a:ea typeface="Tahoma" panose="020B0604030504040204" pitchFamily="34" charset="0"/>
                <a:cs typeface="Arial" panose="020B0604020202020204" pitchFamily="34" charset="0"/>
              </a:rPr>
              <a:t>14.540 </a:t>
            </a:r>
            <a:r>
              <a:rPr lang="it-IT" altLang="it-IT" sz="1400" b="1" dirty="0">
                <a:latin typeface="Arial" panose="020B0604020202020204" pitchFamily="34" charset="0"/>
                <a:ea typeface="Tahoma" panose="020B0604030504040204" pitchFamily="34" charset="0"/>
                <a:cs typeface="Arial" panose="020B0604020202020204" pitchFamily="34" charset="0"/>
              </a:rPr>
              <a:t>operazioni</a:t>
            </a:r>
            <a:r>
              <a:rPr lang="it-IT" altLang="it-IT" sz="1400" b="1" dirty="0" smtClean="0">
                <a:latin typeface="Arial" panose="020B0604020202020204" pitchFamily="34" charset="0"/>
                <a:ea typeface="Tahoma" panose="020B0604030504040204" pitchFamily="34" charset="0"/>
                <a:cs typeface="Arial" panose="020B0604020202020204" pitchFamily="34" charset="0"/>
              </a:rPr>
              <a:t>. Le </a:t>
            </a:r>
            <a:r>
              <a:rPr lang="it-IT" altLang="it-IT" sz="1400" b="1" dirty="0">
                <a:latin typeface="Arial" panose="020B0604020202020204" pitchFamily="34" charset="0"/>
                <a:ea typeface="Tahoma" panose="020B0604030504040204" pitchFamily="34" charset="0"/>
                <a:cs typeface="Arial" panose="020B0604020202020204" pitchFamily="34" charset="0"/>
              </a:rPr>
              <a:t>operazioni autorizzate dal Fondo </a:t>
            </a:r>
            <a:r>
              <a:rPr lang="it-IT" altLang="it-IT" sz="1400" b="1" dirty="0" smtClean="0">
                <a:latin typeface="Arial" panose="020B0604020202020204" pitchFamily="34" charset="0"/>
                <a:ea typeface="Tahoma" panose="020B0604030504040204" pitchFamily="34" charset="0"/>
                <a:cs typeface="Arial" panose="020B0604020202020204" pitchFamily="34" charset="0"/>
              </a:rPr>
              <a:t>e che hanno in effetti condotto alla </a:t>
            </a:r>
            <a:r>
              <a:rPr lang="it-IT" altLang="it-IT" sz="1400" b="1" dirty="0">
                <a:latin typeface="Arial" panose="020B0604020202020204" pitchFamily="34" charset="0"/>
                <a:ea typeface="Tahoma" panose="020B0604030504040204" pitchFamily="34" charset="0"/>
                <a:cs typeface="Arial" panose="020B0604020202020204" pitchFamily="34" charset="0"/>
              </a:rPr>
              <a:t>concessione di </a:t>
            </a:r>
            <a:r>
              <a:rPr lang="it-IT" altLang="it-IT" sz="1400" b="1" dirty="0" smtClean="0">
                <a:latin typeface="Arial" panose="020B0604020202020204" pitchFamily="34" charset="0"/>
                <a:ea typeface="Tahoma" panose="020B0604030504040204" pitchFamily="34" charset="0"/>
                <a:cs typeface="Arial" panose="020B0604020202020204" pitchFamily="34" charset="0"/>
              </a:rPr>
              <a:t>un finanziamento sono state 12.497</a:t>
            </a:r>
            <a:r>
              <a:rPr lang="it-IT" altLang="it-IT" sz="1400" b="1" dirty="0">
                <a:latin typeface="Arial" panose="020B0604020202020204" pitchFamily="34" charset="0"/>
                <a:ea typeface="Tahoma" panose="020B0604030504040204" pitchFamily="34" charset="0"/>
                <a:cs typeface="Arial" panose="020B0604020202020204" pitchFamily="34" charset="0"/>
              </a:rPr>
              <a:t>, per più di 2 miliardi di euro erogati.</a:t>
            </a:r>
          </a:p>
          <a:p>
            <a:pPr algn="just"/>
            <a:r>
              <a:rPr lang="it-IT" altLang="it-IT" sz="1400" b="1" dirty="0">
                <a:latin typeface="Arial" panose="020B0604020202020204" pitchFamily="34" charset="0"/>
                <a:ea typeface="Tahoma" panose="020B0604030504040204" pitchFamily="34" charset="0"/>
                <a:cs typeface="Arial" panose="020B0604020202020204" pitchFamily="34" charset="0"/>
              </a:rPr>
              <a:t>Le startup innovative beneficiarie del Fondo di Garanzia sono </a:t>
            </a:r>
            <a:r>
              <a:rPr lang="it-IT" altLang="it-IT" sz="1400" b="1" dirty="0" smtClean="0">
                <a:latin typeface="Arial" panose="020B0604020202020204" pitchFamily="34" charset="0"/>
                <a:ea typeface="Tahoma" panose="020B0604030504040204" pitchFamily="34" charset="0"/>
                <a:cs typeface="Arial" panose="020B0604020202020204" pitchFamily="34" charset="0"/>
              </a:rPr>
              <a:t>state 6.888 per un ammontare medio per ogni singola operazione di 165 mila Euro.</a:t>
            </a:r>
            <a:endParaRPr lang="it-IT" altLang="it-IT" sz="1400" b="1" dirty="0">
              <a:latin typeface="Arial" panose="020B0604020202020204" pitchFamily="34" charset="0"/>
              <a:ea typeface="Tahoma" panose="020B0604030504040204" pitchFamily="34" charset="0"/>
              <a:cs typeface="Arial" panose="020B0604020202020204" pitchFamily="34" charset="0"/>
            </a:endParaRPr>
          </a:p>
        </p:txBody>
      </p:sp>
      <p:sp>
        <p:nvSpPr>
          <p:cNvPr id="223279" name="Text Box 47"/>
          <p:cNvSpPr txBox="1">
            <a:spLocks noChangeArrowheads="1"/>
          </p:cNvSpPr>
          <p:nvPr/>
        </p:nvSpPr>
        <p:spPr bwMode="auto">
          <a:xfrm>
            <a:off x="1662543" y="1052736"/>
            <a:ext cx="738996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it-IT" altLang="it-IT" sz="1400" b="1" dirty="0">
                <a:latin typeface="Arial" panose="020B0604020202020204" pitchFamily="34" charset="0"/>
                <a:ea typeface="Tahoma" panose="020B0604030504040204" pitchFamily="34" charset="0"/>
                <a:cs typeface="Arial" panose="020B0604020202020204" pitchFamily="34" charset="0"/>
              </a:rPr>
              <a:t>Il decreto-legge 18 ottobre 2012, n. 179, convertito con modificazioni dalla legge 17</a:t>
            </a:r>
          </a:p>
          <a:p>
            <a:pPr algn="just"/>
            <a:r>
              <a:rPr lang="it-IT" altLang="it-IT" sz="1400" b="1" dirty="0">
                <a:latin typeface="Arial" panose="020B0604020202020204" pitchFamily="34" charset="0"/>
                <a:ea typeface="Tahoma" panose="020B0604030504040204" pitchFamily="34" charset="0"/>
                <a:cs typeface="Arial" panose="020B0604020202020204" pitchFamily="34" charset="0"/>
              </a:rPr>
              <a:t>dicembre 2012, n. 221, ha previsto in favore di startup innovative e incubatori </a:t>
            </a:r>
            <a:r>
              <a:rPr lang="it-IT" altLang="it-IT" sz="1400" b="1" dirty="0" smtClean="0">
                <a:latin typeface="Arial" panose="020B0604020202020204" pitchFamily="34" charset="0"/>
                <a:ea typeface="Tahoma" panose="020B0604030504040204" pitchFamily="34" charset="0"/>
                <a:cs typeface="Arial" panose="020B0604020202020204" pitchFamily="34" charset="0"/>
              </a:rPr>
              <a:t>certificati una </a:t>
            </a:r>
            <a:r>
              <a:rPr lang="it-IT" altLang="it-IT" sz="1400" b="1" dirty="0">
                <a:latin typeface="Arial" panose="020B0604020202020204" pitchFamily="34" charset="0"/>
                <a:ea typeface="Tahoma" panose="020B0604030504040204" pitchFamily="34" charset="0"/>
                <a:cs typeface="Arial" panose="020B0604020202020204" pitchFamily="34" charset="0"/>
              </a:rPr>
              <a:t>modalità di attivazione semplificata, gratuita e diretta del Fondo di Garanzia </a:t>
            </a:r>
            <a:r>
              <a:rPr lang="it-IT" altLang="it-IT" sz="1400" b="1" dirty="0" smtClean="0">
                <a:latin typeface="Arial" panose="020B0604020202020204" pitchFamily="34" charset="0"/>
                <a:ea typeface="Tahoma" panose="020B0604030504040204" pitchFamily="34" charset="0"/>
                <a:cs typeface="Arial" panose="020B0604020202020204" pitchFamily="34" charset="0"/>
              </a:rPr>
              <a:t>per le </a:t>
            </a:r>
            <a:r>
              <a:rPr lang="it-IT" altLang="it-IT" sz="1400" b="1" dirty="0">
                <a:latin typeface="Arial" panose="020B0604020202020204" pitchFamily="34" charset="0"/>
                <a:ea typeface="Tahoma" panose="020B0604030504040204" pitchFamily="34" charset="0"/>
                <a:cs typeface="Arial" panose="020B0604020202020204" pitchFamily="34" charset="0"/>
              </a:rPr>
              <a:t>Piccole e Medie Imprese (FGPMI), un fondo pubblico che facilita l’accesso al </a:t>
            </a:r>
            <a:r>
              <a:rPr lang="it-IT" altLang="it-IT" sz="1400" b="1" dirty="0" smtClean="0">
                <a:latin typeface="Arial" panose="020B0604020202020204" pitchFamily="34" charset="0"/>
                <a:ea typeface="Tahoma" panose="020B0604030504040204" pitchFamily="34" charset="0"/>
                <a:cs typeface="Arial" panose="020B0604020202020204" pitchFamily="34" charset="0"/>
              </a:rPr>
              <a:t>credito delle </a:t>
            </a:r>
            <a:r>
              <a:rPr lang="it-IT" altLang="it-IT" sz="1400" b="1" dirty="0">
                <a:latin typeface="Arial" panose="020B0604020202020204" pitchFamily="34" charset="0"/>
                <a:ea typeface="Tahoma" panose="020B0604030504040204" pitchFamily="34" charset="0"/>
                <a:cs typeface="Arial" panose="020B0604020202020204" pitchFamily="34" charset="0"/>
              </a:rPr>
              <a:t>PMI attraverso la concessione di garanzie sui prestiti bancari</a:t>
            </a:r>
            <a:endParaRPr lang="it-IT" altLang="it-IT" sz="1400" b="1" dirty="0">
              <a:latin typeface="Arial" panose="020B0604020202020204" pitchFamily="34" charset="0"/>
              <a:ea typeface="Tahoma" panose="020B0604030504040204" pitchFamily="34" charset="0"/>
              <a:cs typeface="Arial" panose="020B0604020202020204" pitchFamily="34" charset="0"/>
            </a:endParaRPr>
          </a:p>
        </p:txBody>
      </p:sp>
      <p:sp>
        <p:nvSpPr>
          <p:cNvPr id="16"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 name="Rettangolo 1"/>
          <p:cNvSpPr/>
          <p:nvPr/>
        </p:nvSpPr>
        <p:spPr>
          <a:xfrm>
            <a:off x="-16243" y="116632"/>
            <a:ext cx="9144000" cy="461665"/>
          </a:xfrm>
          <a:prstGeom prst="rect">
            <a:avLst/>
          </a:prstGeom>
        </p:spPr>
        <p:txBody>
          <a:bodyPr wrap="square">
            <a:spAutoFit/>
          </a:bodyPr>
          <a:lstStyle/>
          <a:p>
            <a:pPr algn="ctr" eaLnBrk="1" hangingPunct="1">
              <a:defRPr/>
            </a:pPr>
            <a:r>
              <a:rPr lang="it-IT" altLang="it-IT" sz="2400" b="1" dirty="0" smtClean="0">
                <a:latin typeface="Arial" charset="0"/>
              </a:rPr>
              <a:t>Startup innovative e accesso al Fondo di garanzia per le PMI</a:t>
            </a:r>
            <a:endParaRPr lang="it-IT" altLang="it-IT" sz="2400" b="1" kern="0" dirty="0">
              <a:latin typeface="Arial" charset="0"/>
            </a:endParaRPr>
          </a:p>
        </p:txBody>
      </p:sp>
      <p:sp>
        <p:nvSpPr>
          <p:cNvPr id="6" name="Freccia a destra 5"/>
          <p:cNvSpPr/>
          <p:nvPr/>
        </p:nvSpPr>
        <p:spPr>
          <a:xfrm>
            <a:off x="294391" y="1341179"/>
            <a:ext cx="978408" cy="484632"/>
          </a:xfrm>
          <a:prstGeom prst="rightArrow">
            <a:avLst/>
          </a:prstGeom>
          <a:solidFill>
            <a:srgbClr val="C00000"/>
          </a:solidFill>
          <a:ln w="222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Freccia a destra 27"/>
          <p:cNvSpPr/>
          <p:nvPr/>
        </p:nvSpPr>
        <p:spPr>
          <a:xfrm>
            <a:off x="252537" y="3444508"/>
            <a:ext cx="978408" cy="484632"/>
          </a:xfrm>
          <a:prstGeom prst="rightArrow">
            <a:avLst/>
          </a:prstGeom>
          <a:solidFill>
            <a:srgbClr val="FFC000"/>
          </a:solidFill>
          <a:ln w="222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AutoShape 9"/>
          <p:cNvSpPr>
            <a:spLocks noChangeArrowheads="1"/>
          </p:cNvSpPr>
          <p:nvPr/>
        </p:nvSpPr>
        <p:spPr bwMode="auto">
          <a:xfrm rot="10800000">
            <a:off x="1835150" y="0"/>
            <a:ext cx="7308850" cy="765175"/>
          </a:xfrm>
          <a:prstGeom prst="rtTriangle">
            <a:avLst/>
          </a:prstGeom>
          <a:solidFill>
            <a:schemeClr val="accent6">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8" name="AutoShape 8"/>
          <p:cNvSpPr>
            <a:spLocks noChangeArrowheads="1"/>
          </p:cNvSpPr>
          <p:nvPr/>
        </p:nvSpPr>
        <p:spPr bwMode="auto">
          <a:xfrm>
            <a:off x="0" y="6092825"/>
            <a:ext cx="7308850" cy="765175"/>
          </a:xfrm>
          <a:prstGeom prst="rtTriangle">
            <a:avLst/>
          </a:prstGeom>
          <a:solidFill>
            <a:schemeClr val="accent6">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pic>
        <p:nvPicPr>
          <p:cNvPr id="17" name="Immagine 16"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400800"/>
            <a:ext cx="1409700" cy="457200"/>
          </a:xfrm>
          <a:prstGeom prst="rect">
            <a:avLst/>
          </a:prstGeom>
          <a:noFill/>
          <a:ln>
            <a:noFill/>
          </a:ln>
        </p:spPr>
      </p:pic>
      <p:sp>
        <p:nvSpPr>
          <p:cNvPr id="20" name="Text Box 39"/>
          <p:cNvSpPr txBox="1">
            <a:spLocks noChangeArrowheads="1"/>
          </p:cNvSpPr>
          <p:nvPr/>
        </p:nvSpPr>
        <p:spPr bwMode="auto">
          <a:xfrm>
            <a:off x="1661526" y="4941168"/>
            <a:ext cx="748145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it-IT" altLang="it-IT" sz="1400" b="1" dirty="0" smtClean="0">
                <a:latin typeface="Arial" panose="020B0604020202020204" pitchFamily="34" charset="0"/>
                <a:ea typeface="Tahoma" panose="020B0604030504040204" pitchFamily="34" charset="0"/>
                <a:cs typeface="Arial" panose="020B0604020202020204" pitchFamily="34" charset="0"/>
              </a:rPr>
              <a:t>La distribuzione territoriale dei fondi evidenzia uno squilibrio nord-sud (Nord est e Nord ovest intercettano il 70,7% dei finanziamenti rispetto al 15,1% del Centro e il 14,2% di Sud e Isole. Emerge una </a:t>
            </a:r>
            <a:r>
              <a:rPr lang="it-IT" altLang="it-IT" sz="1400" b="1" dirty="0">
                <a:latin typeface="Arial" panose="020B0604020202020204" pitchFamily="34" charset="0"/>
                <a:ea typeface="Tahoma" panose="020B0604030504040204" pitchFamily="34" charset="0"/>
                <a:cs typeface="Arial" panose="020B0604020202020204" pitchFamily="34" charset="0"/>
              </a:rPr>
              <a:t>netta disomogeneità </a:t>
            </a:r>
            <a:r>
              <a:rPr lang="it-IT" altLang="it-IT" sz="1400" b="1" dirty="0" smtClean="0">
                <a:latin typeface="Arial" panose="020B0604020202020204" pitchFamily="34" charset="0"/>
                <a:ea typeface="Tahoma" panose="020B0604030504040204" pitchFamily="34" charset="0"/>
                <a:cs typeface="Arial" panose="020B0604020202020204" pitchFamily="34" charset="0"/>
              </a:rPr>
              <a:t>legata non solo al numero </a:t>
            </a:r>
            <a:r>
              <a:rPr lang="it-IT" altLang="it-IT" sz="1400" b="1" dirty="0">
                <a:latin typeface="Arial" panose="020B0604020202020204" pitchFamily="34" charset="0"/>
                <a:ea typeface="Tahoma" panose="020B0604030504040204" pitchFamily="34" charset="0"/>
                <a:cs typeface="Arial" panose="020B0604020202020204" pitchFamily="34" charset="0"/>
              </a:rPr>
              <a:t>assoluto di startup innovative presenti: anche </a:t>
            </a:r>
            <a:r>
              <a:rPr lang="it-IT" altLang="it-IT" sz="1400" b="1" dirty="0" smtClean="0">
                <a:latin typeface="Arial" panose="020B0604020202020204" pitchFamily="34" charset="0"/>
                <a:ea typeface="Tahoma" panose="020B0604030504040204" pitchFamily="34" charset="0"/>
                <a:cs typeface="Arial" panose="020B0604020202020204" pitchFamily="34" charset="0"/>
              </a:rPr>
              <a:t>il rapporto </a:t>
            </a:r>
            <a:r>
              <a:rPr lang="it-IT" altLang="it-IT" sz="1400" b="1" dirty="0">
                <a:latin typeface="Arial" panose="020B0604020202020204" pitchFamily="34" charset="0"/>
                <a:ea typeface="Tahoma" panose="020B0604030504040204" pitchFamily="34" charset="0"/>
                <a:cs typeface="Arial" panose="020B0604020202020204" pitchFamily="34" charset="0"/>
              </a:rPr>
              <a:t>tra le imprese iscritte alla sezione speciale del Registro e quelle, tra esse, che</a:t>
            </a:r>
          </a:p>
          <a:p>
            <a:pPr algn="just"/>
            <a:r>
              <a:rPr lang="it-IT" altLang="it-IT" sz="1400" b="1" dirty="0">
                <a:latin typeface="Arial" panose="020B0604020202020204" pitchFamily="34" charset="0"/>
                <a:ea typeface="Tahoma" panose="020B0604030504040204" pitchFamily="34" charset="0"/>
                <a:cs typeface="Arial" panose="020B0604020202020204" pitchFamily="34" charset="0"/>
              </a:rPr>
              <a:t>hanno utilizzato lo strumento, mostra significative variazioni a livello territoriale.</a:t>
            </a:r>
            <a:endParaRPr lang="it-IT" altLang="it-IT" sz="1400" b="1" dirty="0">
              <a:latin typeface="Arial" panose="020B0604020202020204" pitchFamily="34" charset="0"/>
              <a:ea typeface="Tahoma" panose="020B0604030504040204" pitchFamily="34" charset="0"/>
              <a:cs typeface="Arial" panose="020B0604020202020204" pitchFamily="34" charset="0"/>
            </a:endParaRPr>
          </a:p>
        </p:txBody>
      </p:sp>
      <p:sp>
        <p:nvSpPr>
          <p:cNvPr id="21" name="Freccia a destra 20"/>
          <p:cNvSpPr/>
          <p:nvPr/>
        </p:nvSpPr>
        <p:spPr>
          <a:xfrm>
            <a:off x="251520" y="5316716"/>
            <a:ext cx="978408" cy="484632"/>
          </a:xfrm>
          <a:prstGeom prst="rightArrow">
            <a:avLst/>
          </a:prstGeom>
          <a:solidFill>
            <a:schemeClr val="accent1">
              <a:lumMod val="50000"/>
            </a:schemeClr>
          </a:solid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0" y="6597352"/>
            <a:ext cx="7524328" cy="215444"/>
          </a:xfrm>
          <a:prstGeom prst="rect">
            <a:avLst/>
          </a:prstGeom>
          <a:noFill/>
        </p:spPr>
        <p:txBody>
          <a:bodyPr wrap="square" rtlCol="0">
            <a:spAutoFit/>
          </a:bodyPr>
          <a:lstStyle/>
          <a:p>
            <a:r>
              <a:rPr lang="it-IT" sz="800" b="1" i="1" dirty="0" smtClean="0">
                <a:latin typeface="Tahoma" panose="020B0604030504040204" pitchFamily="34" charset="0"/>
                <a:ea typeface="Tahoma" panose="020B0604030504040204" pitchFamily="34" charset="0"/>
                <a:cs typeface="Tahoma" panose="020B0604030504040204" pitchFamily="34" charset="0"/>
              </a:rPr>
              <a:t>Fonte: </a:t>
            </a:r>
            <a:r>
              <a:rPr lang="it-IT" sz="800" b="1" i="1" dirty="0" smtClean="0">
                <a:latin typeface="Tahoma" panose="020B0604030504040204" pitchFamily="34" charset="0"/>
                <a:ea typeface="Tahoma" panose="020B0604030504040204" pitchFamily="34" charset="0"/>
                <a:cs typeface="Tahoma" panose="020B0604030504040204" pitchFamily="34" charset="0"/>
              </a:rPr>
              <a:t> Le imprese innovative e il Fondo di garanzia per le PMI. 30° rapporto periodico. Dati al 31/12/2021. Ministero dello sviluppo economico</a:t>
            </a:r>
            <a:endParaRPr lang="it-IT" sz="700" b="1" i="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15686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8"/>
          <p:cNvSpPr>
            <a:spLocks noChangeArrowheads="1"/>
          </p:cNvSpPr>
          <p:nvPr/>
        </p:nvSpPr>
        <p:spPr bwMode="auto">
          <a:xfrm>
            <a:off x="-7018" y="6079873"/>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800" b="1" kern="0" dirty="0" smtClean="0">
                <a:solidFill>
                  <a:schemeClr val="tx1"/>
                </a:solidFill>
                <a:latin typeface="Arial" charset="0"/>
              </a:rPr>
              <a:t>Quadro generale</a:t>
            </a:r>
            <a:endParaRPr lang="it-IT" altLang="it-IT" sz="3200" b="1" kern="0" dirty="0" smtClean="0">
              <a:solidFill>
                <a:schemeClr val="tx1"/>
              </a:solidFill>
              <a:latin typeface="Arial" charset="0"/>
            </a:endParaRPr>
          </a:p>
        </p:txBody>
      </p:sp>
      <p:sp>
        <p:nvSpPr>
          <p:cNvPr id="3" name="CasellaDiTesto 2"/>
          <p:cNvSpPr txBox="1"/>
          <p:nvPr/>
        </p:nvSpPr>
        <p:spPr>
          <a:xfrm>
            <a:off x="91821" y="5044564"/>
            <a:ext cx="5652120" cy="215444"/>
          </a:xfrm>
          <a:prstGeom prst="rect">
            <a:avLst/>
          </a:prstGeom>
          <a:noFill/>
        </p:spPr>
        <p:txBody>
          <a:bodyPr wrap="square" rtlCol="0">
            <a:spAutoFit/>
          </a:bodyPr>
          <a:lstStyle/>
          <a:p>
            <a:r>
              <a:rPr lang="it-IT" sz="800" b="1" i="1" dirty="0" smtClean="0">
                <a:latin typeface="Tahoma" panose="020B0604030504040204" pitchFamily="34" charset="0"/>
                <a:ea typeface="Tahoma" panose="020B0604030504040204" pitchFamily="34" charset="0"/>
                <a:cs typeface="Tahoma" panose="020B0604030504040204" pitchFamily="34" charset="0"/>
              </a:rPr>
              <a:t>Fonte: elaborazioni ufficio statistica e studi Camera di Commercio di Firenze su dati </a:t>
            </a:r>
            <a:r>
              <a:rPr lang="it-IT" sz="800" b="1" i="1" dirty="0">
                <a:latin typeface="Tahoma" panose="020B0604030504040204" pitchFamily="34" charset="0"/>
                <a:ea typeface="Tahoma" panose="020B0604030504040204" pitchFamily="34" charset="0"/>
                <a:cs typeface="Tahoma" panose="020B0604030504040204" pitchFamily="34" charset="0"/>
              </a:rPr>
              <a:t>Registro Imprese </a:t>
            </a:r>
            <a:endParaRPr lang="it-IT" sz="700" b="1" i="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5" name="CasellaDiTesto 34"/>
          <p:cNvSpPr txBox="1"/>
          <p:nvPr/>
        </p:nvSpPr>
        <p:spPr>
          <a:xfrm>
            <a:off x="0" y="746795"/>
            <a:ext cx="9067800" cy="830997"/>
          </a:xfrm>
          <a:prstGeom prst="rect">
            <a:avLst/>
          </a:prstGeom>
          <a:noFill/>
        </p:spPr>
        <p:txBody>
          <a:bodyPr wrap="square" rtlCol="0">
            <a:spAutoFit/>
          </a:bodyPr>
          <a:lstStyle/>
          <a:p>
            <a:r>
              <a:rPr lang="it-IT" sz="1600" b="1" dirty="0" smtClean="0">
                <a:latin typeface="Arial" panose="020B0604020202020204" pitchFamily="34" charset="0"/>
                <a:ea typeface="Tahoma" panose="020B0604030504040204" pitchFamily="34" charset="0"/>
                <a:cs typeface="Arial" panose="020B0604020202020204" pitchFamily="34" charset="0"/>
              </a:rPr>
              <a:t>Le startup innovative sono </a:t>
            </a:r>
            <a:r>
              <a:rPr lang="it-IT" sz="1600" b="1" dirty="0">
                <a:latin typeface="Arial" panose="020B0604020202020204" pitchFamily="34" charset="0"/>
                <a:ea typeface="Tahoma" panose="020B0604030504040204" pitchFamily="34" charset="0"/>
                <a:cs typeface="Arial" panose="020B0604020202020204" pitchFamily="34" charset="0"/>
              </a:rPr>
              <a:t>state introdotte con la legge 221/2012 di conversione del D.L. </a:t>
            </a:r>
            <a:r>
              <a:rPr lang="it-IT" sz="1600" b="1" dirty="0" smtClean="0">
                <a:latin typeface="Arial" panose="020B0604020202020204" pitchFamily="34" charset="0"/>
                <a:ea typeface="Tahoma" panose="020B0604030504040204" pitchFamily="34" charset="0"/>
                <a:cs typeface="Arial" panose="020B0604020202020204" pitchFamily="34" charset="0"/>
              </a:rPr>
              <a:t>179/2012. </a:t>
            </a:r>
            <a:r>
              <a:rPr lang="it-IT" sz="1600" b="1" dirty="0" smtClean="0">
                <a:latin typeface="Arial" panose="020B0604020202020204" pitchFamily="34" charset="0"/>
                <a:ea typeface="Tahoma" panose="020B0604030504040204" pitchFamily="34" charset="0"/>
                <a:cs typeface="Arial" panose="020B0604020202020204" pitchFamily="34" charset="0"/>
              </a:rPr>
              <a:t>Nel 2022 le </a:t>
            </a:r>
            <a:r>
              <a:rPr lang="it-IT" sz="1600" b="1" dirty="0" smtClean="0">
                <a:latin typeface="Arial" panose="020B0604020202020204" pitchFamily="34" charset="0"/>
                <a:ea typeface="Tahoma" panose="020B0604030504040204" pitchFamily="34" charset="0"/>
                <a:cs typeface="Arial" panose="020B0604020202020204" pitchFamily="34" charset="0"/>
              </a:rPr>
              <a:t>startup </a:t>
            </a:r>
            <a:r>
              <a:rPr lang="it-IT" sz="1600" b="1" dirty="0" smtClean="0">
                <a:latin typeface="Arial" panose="020B0604020202020204" pitchFamily="34" charset="0"/>
                <a:ea typeface="Tahoma" panose="020B0604030504040204" pitchFamily="34" charset="0"/>
                <a:cs typeface="Arial" panose="020B0604020202020204" pitchFamily="34" charset="0"/>
              </a:rPr>
              <a:t>si mantengono sopra le 14.000 unità. Già alla fine del quarto trimestre 2021, si contavano in Italia 14.077 start up innovative.</a:t>
            </a:r>
            <a:endParaRPr lang="it-IT" sz="1600" b="1" dirty="0">
              <a:latin typeface="Arial" panose="020B0604020202020204" pitchFamily="34" charset="0"/>
              <a:ea typeface="Tahoma" panose="020B0604030504040204" pitchFamily="34" charset="0"/>
              <a:cs typeface="Arial" panose="020B0604020202020204" pitchFamily="34" charset="0"/>
            </a:endParaRPr>
          </a:p>
        </p:txBody>
      </p:sp>
      <p:sp>
        <p:nvSpPr>
          <p:cNvPr id="10" name="AutoShape 9"/>
          <p:cNvSpPr>
            <a:spLocks noChangeArrowheads="1"/>
          </p:cNvSpPr>
          <p:nvPr/>
        </p:nvSpPr>
        <p:spPr bwMode="auto">
          <a:xfrm rot="10800000">
            <a:off x="1835150" y="0"/>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pic>
        <p:nvPicPr>
          <p:cNvPr id="12" name="Immagine 11"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378360"/>
            <a:ext cx="1409700" cy="457200"/>
          </a:xfrm>
          <a:prstGeom prst="rect">
            <a:avLst/>
          </a:prstGeom>
          <a:noFill/>
          <a:ln>
            <a:noFill/>
          </a:ln>
        </p:spPr>
      </p:pic>
      <p:pic>
        <p:nvPicPr>
          <p:cNvPr id="4" name="Immagine 3"/>
          <p:cNvPicPr>
            <a:picLocks noChangeAspect="1"/>
          </p:cNvPicPr>
          <p:nvPr/>
        </p:nvPicPr>
        <p:blipFill>
          <a:blip r:embed="rId4"/>
          <a:stretch>
            <a:fillRect/>
          </a:stretch>
        </p:blipFill>
        <p:spPr>
          <a:xfrm>
            <a:off x="1475656" y="1960750"/>
            <a:ext cx="5568858" cy="3030995"/>
          </a:xfrm>
          <a:prstGeom prst="rect">
            <a:avLst/>
          </a:prstGeom>
        </p:spPr>
      </p:pic>
      <p:sp>
        <p:nvSpPr>
          <p:cNvPr id="5" name="Rettangolo 4"/>
          <p:cNvSpPr/>
          <p:nvPr/>
        </p:nvSpPr>
        <p:spPr>
          <a:xfrm>
            <a:off x="91821" y="5815976"/>
            <a:ext cx="9144000" cy="969496"/>
          </a:xfrm>
          <a:prstGeom prst="rect">
            <a:avLst/>
          </a:prstGeom>
        </p:spPr>
        <p:txBody>
          <a:bodyPr wrap="square">
            <a:spAutoFit/>
          </a:bodyPr>
          <a:lstStyle/>
          <a:p>
            <a:r>
              <a:rPr lang="it-IT" sz="1600" b="1" dirty="0">
                <a:latin typeface="Arial" panose="020B0604020202020204" pitchFamily="34" charset="0"/>
                <a:ea typeface="Tahoma" panose="020B0604030504040204" pitchFamily="34" charset="0"/>
                <a:cs typeface="Arial" panose="020B0604020202020204" pitchFamily="34" charset="0"/>
              </a:rPr>
              <a:t>Al 1° gennaio 2022 i soci delle 14.077 startup innovative per cui è disponibile tale dato risultano pari a </a:t>
            </a:r>
            <a:r>
              <a:rPr lang="it-IT" sz="1600" b="1" dirty="0">
                <a:latin typeface="Arial" panose="020B0604020202020204" pitchFamily="34" charset="0"/>
                <a:ea typeface="Tahoma" panose="020B0604030504040204" pitchFamily="34" charset="0"/>
                <a:cs typeface="Arial" panose="020B0604020202020204" pitchFamily="34" charset="0"/>
              </a:rPr>
              <a:t>67.940. </a:t>
            </a:r>
            <a:r>
              <a:rPr lang="it-IT" sz="1600" b="1" dirty="0">
                <a:latin typeface="Arial" panose="020B0604020202020204" pitchFamily="34" charset="0"/>
                <a:ea typeface="Tahoma" panose="020B0604030504040204" pitchFamily="34" charset="0"/>
                <a:cs typeface="Arial" panose="020B0604020202020204" pitchFamily="34" charset="0"/>
              </a:rPr>
              <a:t>In media, ciascuna startup è composta da 4,8 </a:t>
            </a:r>
            <a:r>
              <a:rPr lang="it-IT" sz="1600" b="1" dirty="0" smtClean="0">
                <a:latin typeface="Arial" panose="020B0604020202020204" pitchFamily="34" charset="0"/>
                <a:ea typeface="Tahoma" panose="020B0604030504040204" pitchFamily="34" charset="0"/>
                <a:cs typeface="Arial" panose="020B0604020202020204" pitchFamily="34" charset="0"/>
              </a:rPr>
              <a:t>soci.</a:t>
            </a:r>
          </a:p>
          <a:p>
            <a:endParaRPr lang="it-IT" sz="1600" b="1" dirty="0">
              <a:latin typeface="Arial" panose="020B0604020202020204" pitchFamily="34" charset="0"/>
              <a:ea typeface="Tahoma" panose="020B0604030504040204" pitchFamily="34" charset="0"/>
              <a:cs typeface="Arial" panose="020B0604020202020204" pitchFamily="34" charset="0"/>
            </a:endParaRPr>
          </a:p>
          <a:p>
            <a:r>
              <a:rPr lang="it-IT" sz="900" b="1" i="1" dirty="0" smtClean="0">
                <a:latin typeface="Tahoma" panose="020B0604030504040204" pitchFamily="34" charset="0"/>
                <a:ea typeface="Tahoma" panose="020B0604030504040204" pitchFamily="34" charset="0"/>
                <a:cs typeface="Tahoma" panose="020B0604030504040204" pitchFamily="34" charset="0"/>
              </a:rPr>
              <a:t>Fonte</a:t>
            </a:r>
            <a:r>
              <a:rPr lang="it-IT" sz="900" b="1" i="1" dirty="0">
                <a:latin typeface="Tahoma" panose="020B0604030504040204" pitchFamily="34" charset="0"/>
                <a:ea typeface="Tahoma" panose="020B0604030504040204" pitchFamily="34" charset="0"/>
                <a:cs typeface="Tahoma" panose="020B0604030504040204" pitchFamily="34" charset="0"/>
              </a:rPr>
              <a:t>: Cruscotto di indicatori statistici, 4° trim. 2021 – </a:t>
            </a:r>
            <a:r>
              <a:rPr lang="it-IT" sz="900" b="1" i="1" dirty="0" err="1">
                <a:latin typeface="Tahoma" panose="020B0604030504040204" pitchFamily="34" charset="0"/>
                <a:ea typeface="Tahoma" panose="020B0604030504040204" pitchFamily="34" charset="0"/>
                <a:cs typeface="Tahoma" panose="020B0604030504040204" pitchFamily="34" charset="0"/>
              </a:rPr>
              <a:t>Infocamere</a:t>
            </a:r>
            <a:r>
              <a:rPr lang="it-IT" sz="900" b="1" i="1" dirty="0">
                <a:latin typeface="Tahoma" panose="020B0604030504040204" pitchFamily="34" charset="0"/>
                <a:ea typeface="Tahoma" panose="020B0604030504040204" pitchFamily="34" charset="0"/>
                <a:cs typeface="Tahoma" panose="020B0604030504040204" pitchFamily="34" charset="0"/>
              </a:rPr>
              <a:t>, MISE, </a:t>
            </a:r>
            <a:r>
              <a:rPr lang="it-IT" sz="900" b="1" i="1" dirty="0" err="1" smtClean="0">
                <a:latin typeface="Tahoma" panose="020B0604030504040204" pitchFamily="34" charset="0"/>
                <a:ea typeface="Tahoma" panose="020B0604030504040204" pitchFamily="34" charset="0"/>
                <a:cs typeface="Tahoma" panose="020B0604030504040204" pitchFamily="34" charset="0"/>
              </a:rPr>
              <a:t>Unioncamere</a:t>
            </a:r>
            <a:endParaRPr lang="it-IT" sz="1600" b="1" i="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800" b="1" kern="0" dirty="0" smtClean="0">
                <a:solidFill>
                  <a:schemeClr val="tx1"/>
                </a:solidFill>
                <a:latin typeface="Arial" charset="0"/>
              </a:rPr>
              <a:t>Dettaglio regionale</a:t>
            </a:r>
            <a:endParaRPr lang="it-IT" altLang="it-IT" sz="3200" b="1" kern="0" dirty="0" smtClean="0">
              <a:solidFill>
                <a:schemeClr val="tx1"/>
              </a:solidFill>
              <a:latin typeface="Arial" charset="0"/>
            </a:endParaRPr>
          </a:p>
        </p:txBody>
      </p:sp>
      <p:sp>
        <p:nvSpPr>
          <p:cNvPr id="35" name="CasellaDiTesto 34"/>
          <p:cNvSpPr txBox="1"/>
          <p:nvPr/>
        </p:nvSpPr>
        <p:spPr>
          <a:xfrm>
            <a:off x="0" y="746795"/>
            <a:ext cx="9144000" cy="584775"/>
          </a:xfrm>
          <a:prstGeom prst="rect">
            <a:avLst/>
          </a:prstGeom>
          <a:noFill/>
        </p:spPr>
        <p:txBody>
          <a:bodyPr wrap="square" rtlCol="0">
            <a:spAutoFit/>
          </a:bodyPr>
          <a:lstStyle/>
          <a:p>
            <a:r>
              <a:rPr lang="it-IT" sz="1600" b="1" dirty="0" smtClean="0">
                <a:latin typeface="Arial" panose="020B0604020202020204" pitchFamily="34" charset="0"/>
                <a:ea typeface="Tahoma" panose="020B0604030504040204" pitchFamily="34" charset="0"/>
                <a:cs typeface="Arial" panose="020B0604020202020204" pitchFamily="34" charset="0"/>
              </a:rPr>
              <a:t>La crescita ha riguardato anche la Toscana e le sue province, con una tendenza a una stabilizzazione dei numeri </a:t>
            </a:r>
            <a:r>
              <a:rPr lang="it-IT" sz="1600" b="1" dirty="0" smtClean="0">
                <a:latin typeface="Arial" panose="020B0604020202020204" pitchFamily="34" charset="0"/>
                <a:ea typeface="Tahoma" panose="020B0604030504040204" pitchFamily="34" charset="0"/>
                <a:cs typeface="Arial" panose="020B0604020202020204" pitchFamily="34" charset="0"/>
              </a:rPr>
              <a:t>complessivi sopra alle 600 unità per la Toscana e 234 per Firenze.</a:t>
            </a:r>
            <a:endParaRPr lang="it-IT" sz="1600" b="1" dirty="0">
              <a:latin typeface="Arial" panose="020B0604020202020204" pitchFamily="34" charset="0"/>
              <a:ea typeface="Tahoma" panose="020B0604030504040204" pitchFamily="34" charset="0"/>
              <a:cs typeface="Arial" panose="020B0604020202020204" pitchFamily="34" charset="0"/>
            </a:endParaRPr>
          </a:p>
        </p:txBody>
      </p:sp>
      <p:sp>
        <p:nvSpPr>
          <p:cNvPr id="7" name="CasellaDiTesto 6"/>
          <p:cNvSpPr txBox="1"/>
          <p:nvPr/>
        </p:nvSpPr>
        <p:spPr>
          <a:xfrm>
            <a:off x="94846" y="3920867"/>
            <a:ext cx="3685066" cy="2800767"/>
          </a:xfrm>
          <a:prstGeom prst="rect">
            <a:avLst/>
          </a:prstGeom>
          <a:noFill/>
        </p:spPr>
        <p:txBody>
          <a:bodyPr wrap="square" rtlCol="0">
            <a:spAutoFit/>
          </a:bodyPr>
          <a:lstStyle/>
          <a:p>
            <a:r>
              <a:rPr lang="it-IT" sz="1600" b="1" dirty="0" smtClean="0">
                <a:latin typeface="Arial" panose="020B0604020202020204" pitchFamily="34" charset="0"/>
                <a:cs typeface="Arial" panose="020B0604020202020204" pitchFamily="34" charset="0"/>
              </a:rPr>
              <a:t>La crescita </a:t>
            </a:r>
            <a:r>
              <a:rPr lang="it-IT" sz="1600" b="1" dirty="0" smtClean="0">
                <a:latin typeface="Arial" panose="020B0604020202020204" pitchFamily="34" charset="0"/>
                <a:cs typeface="Arial" panose="020B0604020202020204" pitchFamily="34" charset="0"/>
              </a:rPr>
              <a:t>annuale è al 18,8%</a:t>
            </a:r>
            <a:r>
              <a:rPr lang="it-IT" sz="1600" b="1" dirty="0" smtClean="0">
                <a:latin typeface="Arial" panose="020B0604020202020204" pitchFamily="34" charset="0"/>
                <a:cs typeface="Arial" panose="020B0604020202020204" pitchFamily="34" charset="0"/>
              </a:rPr>
              <a:t> </a:t>
            </a:r>
            <a:r>
              <a:rPr lang="it-IT" sz="1600" b="1" dirty="0" smtClean="0">
                <a:latin typeface="Arial" panose="020B0604020202020204" pitchFamily="34" charset="0"/>
                <a:cs typeface="Arial" panose="020B0604020202020204" pitchFamily="34" charset="0"/>
              </a:rPr>
              <a:t>Rispetto allo scorso anno si registrano tassi di crescita in tutti i territori, ad esclusione di </a:t>
            </a:r>
            <a:r>
              <a:rPr lang="it-IT" sz="1600" b="1" dirty="0" smtClean="0">
                <a:latin typeface="Arial" panose="020B0604020202020204" pitchFamily="34" charset="0"/>
                <a:cs typeface="Arial" panose="020B0604020202020204" pitchFamily="34" charset="0"/>
              </a:rPr>
              <a:t>Grosseto, Pistoia e Siena. Rispetto agli ultimi due anni (inizio pandemia) le startup toscane sono cresciute del 55,5% con province che ne hanno visto più che raddoppiare la consistenza (è il caso di Massa, Prato e Lucca). </a:t>
            </a:r>
            <a:endParaRPr lang="it-IT" sz="1600" b="1" dirty="0">
              <a:latin typeface="Arial" panose="020B0604020202020204" pitchFamily="34" charset="0"/>
              <a:cs typeface="Arial" panose="020B0604020202020204" pitchFamily="34" charset="0"/>
            </a:endParaRPr>
          </a:p>
        </p:txBody>
      </p:sp>
      <p:sp>
        <p:nvSpPr>
          <p:cNvPr id="13" name="AutoShape 8"/>
          <p:cNvSpPr>
            <a:spLocks noChangeArrowheads="1"/>
          </p:cNvSpPr>
          <p:nvPr/>
        </p:nvSpPr>
        <p:spPr bwMode="auto">
          <a:xfrm>
            <a:off x="0" y="6092825"/>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14" name="AutoShape 9"/>
          <p:cNvSpPr>
            <a:spLocks noChangeArrowheads="1"/>
          </p:cNvSpPr>
          <p:nvPr/>
        </p:nvSpPr>
        <p:spPr bwMode="auto">
          <a:xfrm rot="10800000">
            <a:off x="1835150" y="0"/>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pic>
        <p:nvPicPr>
          <p:cNvPr id="12" name="Immagine 11"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400800"/>
            <a:ext cx="1409700" cy="457200"/>
          </a:xfrm>
          <a:prstGeom prst="rect">
            <a:avLst/>
          </a:prstGeom>
          <a:noFill/>
          <a:ln>
            <a:noFill/>
          </a:ln>
        </p:spPr>
      </p:pic>
      <p:pic>
        <p:nvPicPr>
          <p:cNvPr id="2" name="Immagine 1"/>
          <p:cNvPicPr>
            <a:picLocks noChangeAspect="1"/>
          </p:cNvPicPr>
          <p:nvPr/>
        </p:nvPicPr>
        <p:blipFill>
          <a:blip r:embed="rId4"/>
          <a:stretch>
            <a:fillRect/>
          </a:stretch>
        </p:blipFill>
        <p:spPr>
          <a:xfrm>
            <a:off x="71004" y="1268760"/>
            <a:ext cx="8965492" cy="2442324"/>
          </a:xfrm>
          <a:prstGeom prst="rect">
            <a:avLst/>
          </a:prstGeom>
        </p:spPr>
      </p:pic>
      <p:pic>
        <p:nvPicPr>
          <p:cNvPr id="3" name="Immagine 2"/>
          <p:cNvPicPr>
            <a:picLocks noChangeAspect="1"/>
          </p:cNvPicPr>
          <p:nvPr/>
        </p:nvPicPr>
        <p:blipFill>
          <a:blip r:embed="rId5"/>
          <a:stretch>
            <a:fillRect/>
          </a:stretch>
        </p:blipFill>
        <p:spPr>
          <a:xfrm>
            <a:off x="4005043" y="3909261"/>
            <a:ext cx="4434107" cy="2583017"/>
          </a:xfrm>
          <a:prstGeom prst="rect">
            <a:avLst/>
          </a:prstGeom>
        </p:spPr>
      </p:pic>
    </p:spTree>
    <p:extLst>
      <p:ext uri="{BB962C8B-B14F-4D97-AF65-F5344CB8AC3E}">
        <p14:creationId xmlns:p14="http://schemas.microsoft.com/office/powerpoint/2010/main" val="3283755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07025"/>
            <a:ext cx="9144000" cy="533400"/>
          </a:xfrm>
        </p:spPr>
        <p:txBody>
          <a:bodyPr/>
          <a:lstStyle/>
          <a:p>
            <a:pPr eaLnBrk="1" hangingPunct="1"/>
            <a:r>
              <a:rPr lang="it-IT" altLang="it-IT" sz="2800" b="1" dirty="0" smtClean="0">
                <a:solidFill>
                  <a:schemeClr val="tx1"/>
                </a:solidFill>
                <a:latin typeface="Arial" charset="0"/>
              </a:rPr>
              <a:t>Distribuzione regionale</a:t>
            </a:r>
          </a:p>
        </p:txBody>
      </p:sp>
      <p:sp>
        <p:nvSpPr>
          <p:cNvPr id="8" name="AutoShape 9"/>
          <p:cNvSpPr>
            <a:spLocks noChangeArrowheads="1"/>
          </p:cNvSpPr>
          <p:nvPr/>
        </p:nvSpPr>
        <p:spPr bwMode="auto">
          <a:xfrm rot="10800000">
            <a:off x="1835150" y="0"/>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11" name="CasellaDiTesto 10"/>
          <p:cNvSpPr txBox="1"/>
          <p:nvPr/>
        </p:nvSpPr>
        <p:spPr>
          <a:xfrm>
            <a:off x="81086" y="4581128"/>
            <a:ext cx="8784976" cy="1877437"/>
          </a:xfrm>
          <a:prstGeom prst="rect">
            <a:avLst/>
          </a:prstGeom>
          <a:noFill/>
        </p:spPr>
        <p:txBody>
          <a:bodyPr wrap="square" rtlCol="0">
            <a:spAutoFit/>
          </a:bodyPr>
          <a:lstStyle/>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Con </a:t>
            </a:r>
            <a:r>
              <a:rPr lang="it-IT" sz="1600" b="1" dirty="0" smtClean="0">
                <a:latin typeface="Arial" panose="020B0604020202020204" pitchFamily="34" charset="0"/>
                <a:cs typeface="Arial" panose="020B0604020202020204" pitchFamily="34" charset="0"/>
              </a:rPr>
              <a:t>670 startup </a:t>
            </a:r>
            <a:r>
              <a:rPr lang="it-IT" sz="1600" b="1" dirty="0" smtClean="0">
                <a:latin typeface="Arial" panose="020B0604020202020204" pitchFamily="34" charset="0"/>
                <a:cs typeface="Arial" panose="020B0604020202020204" pitchFamily="34" charset="0"/>
              </a:rPr>
              <a:t>la Toscana si pone all’ottavo posto della graduatoria per numero, ma denota ancora una modesta incidenza del fenomeno in rapporto alle nuove società di capitale nate negli ultimi 5 anni e soddisfacenti i requisiti previsti dalla normativa sulle start-up</a:t>
            </a:r>
            <a:r>
              <a:rPr lang="it-IT" sz="1600" b="1" dirty="0" smtClean="0">
                <a:latin typeface="Arial" panose="020B0604020202020204" pitchFamily="34" charset="0"/>
                <a:cs typeface="Arial" panose="020B0604020202020204" pitchFamily="34" charset="0"/>
              </a:rPr>
              <a:t>. Infatti, secondo </a:t>
            </a:r>
            <a:r>
              <a:rPr lang="it-IT" sz="1600" b="1" dirty="0" smtClean="0">
                <a:latin typeface="Arial" panose="020B0604020202020204" pitchFamily="34" charset="0"/>
                <a:cs typeface="Arial" panose="020B0604020202020204" pitchFamily="34" charset="0"/>
              </a:rPr>
              <a:t>i dati Mise-</a:t>
            </a:r>
            <a:r>
              <a:rPr lang="it-IT" sz="1600" b="1" dirty="0" err="1" smtClean="0">
                <a:latin typeface="Arial" panose="020B0604020202020204" pitchFamily="34" charset="0"/>
                <a:cs typeface="Arial" panose="020B0604020202020204" pitchFamily="34" charset="0"/>
              </a:rPr>
              <a:t>Infocamere</a:t>
            </a:r>
            <a:r>
              <a:rPr lang="it-IT" sz="1600" b="1" dirty="0" smtClean="0">
                <a:latin typeface="Arial" panose="020B0604020202020204" pitchFamily="34" charset="0"/>
                <a:cs typeface="Arial" panose="020B0604020202020204" pitchFamily="34" charset="0"/>
              </a:rPr>
              <a:t> aggiornati a </a:t>
            </a:r>
            <a:r>
              <a:rPr lang="it-IT" sz="1600" b="1" dirty="0" smtClean="0">
                <a:latin typeface="Arial" panose="020B0604020202020204" pitchFamily="34" charset="0"/>
                <a:cs typeface="Arial" panose="020B0604020202020204" pitchFamily="34" charset="0"/>
              </a:rPr>
              <a:t>fine </a:t>
            </a:r>
            <a:r>
              <a:rPr lang="it-IT" sz="1600" b="1" dirty="0" smtClean="0">
                <a:latin typeface="Arial" panose="020B0604020202020204" pitchFamily="34" charset="0"/>
                <a:cs typeface="Arial" panose="020B0604020202020204" pitchFamily="34" charset="0"/>
              </a:rPr>
              <a:t>2021</a:t>
            </a:r>
            <a:r>
              <a:rPr lang="it-IT" sz="1600" b="1" dirty="0">
                <a:latin typeface="Arial" panose="020B0604020202020204" pitchFamily="34" charset="0"/>
                <a:cs typeface="Arial" panose="020B0604020202020204" pitchFamily="34" charset="0"/>
              </a:rPr>
              <a:t>, </a:t>
            </a:r>
            <a:r>
              <a:rPr lang="it-IT" sz="1600" b="1" dirty="0" smtClean="0">
                <a:latin typeface="Arial" panose="020B0604020202020204" pitchFamily="34" charset="0"/>
                <a:cs typeface="Arial" panose="020B0604020202020204" pitchFamily="34" charset="0"/>
              </a:rPr>
              <a:t>il rapporto </a:t>
            </a:r>
            <a:r>
              <a:rPr lang="it-IT" sz="1600" b="1" dirty="0">
                <a:latin typeface="Arial" panose="020B0604020202020204" pitchFamily="34" charset="0"/>
                <a:cs typeface="Arial" panose="020B0604020202020204" pitchFamily="34" charset="0"/>
              </a:rPr>
              <a:t>startup innovative </a:t>
            </a:r>
            <a:r>
              <a:rPr lang="it-IT" sz="1600" b="1" dirty="0" smtClean="0">
                <a:latin typeface="Arial" panose="020B0604020202020204" pitchFamily="34" charset="0"/>
                <a:cs typeface="Arial" panose="020B0604020202020204" pitchFamily="34" charset="0"/>
              </a:rPr>
              <a:t>sul totale </a:t>
            </a:r>
            <a:r>
              <a:rPr lang="it-IT" sz="1600" b="1" dirty="0">
                <a:latin typeface="Arial" panose="020B0604020202020204" pitchFamily="34" charset="0"/>
                <a:cs typeface="Arial" panose="020B0604020202020204" pitchFamily="34" charset="0"/>
              </a:rPr>
              <a:t>nuove società di </a:t>
            </a:r>
            <a:r>
              <a:rPr lang="it-IT" sz="1600" b="1" dirty="0" smtClean="0">
                <a:latin typeface="Arial" panose="020B0604020202020204" pitchFamily="34" charset="0"/>
                <a:cs typeface="Arial" panose="020B0604020202020204" pitchFamily="34" charset="0"/>
              </a:rPr>
              <a:t>capitali si colloca in Toscana al </a:t>
            </a:r>
            <a:r>
              <a:rPr lang="it-IT" sz="1600" b="1" dirty="0" smtClean="0">
                <a:latin typeface="Arial" panose="020B0604020202020204" pitchFamily="34" charset="0"/>
                <a:cs typeface="Arial" panose="020B0604020202020204" pitchFamily="34" charset="0"/>
              </a:rPr>
              <a:t>2,87 rispetto a un valore massimo di 5,51 per il Trentino Alto Adige, del 5,02 per la Lombardia e del 4,95 per il Friuli.</a:t>
            </a:r>
            <a:endParaRPr lang="it-IT" sz="1600" b="1" dirty="0" smtClean="0">
              <a:latin typeface="Arial" panose="020B0604020202020204" pitchFamily="34" charset="0"/>
              <a:cs typeface="Arial" panose="020B0604020202020204" pitchFamily="34" charset="0"/>
            </a:endParaRPr>
          </a:p>
          <a:p>
            <a:pPr algn="just"/>
            <a:r>
              <a:rPr lang="it-IT" sz="200" b="1" dirty="0" smtClean="0">
                <a:latin typeface="Arial" panose="020B0604020202020204" pitchFamily="34" charset="0"/>
                <a:cs typeface="Arial" panose="020B0604020202020204" pitchFamily="34" charset="0"/>
              </a:rPr>
              <a:t>).</a:t>
            </a:r>
            <a:endParaRPr lang="it-IT" sz="200" b="1" dirty="0">
              <a:latin typeface="Arial" panose="020B0604020202020204" pitchFamily="34" charset="0"/>
              <a:cs typeface="Arial" panose="020B0604020202020204" pitchFamily="34" charset="0"/>
            </a:endParaRPr>
          </a:p>
        </p:txBody>
      </p:sp>
      <p:pic>
        <p:nvPicPr>
          <p:cNvPr id="13" name="Immagine 12"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400800"/>
            <a:ext cx="1409700" cy="457200"/>
          </a:xfrm>
          <a:prstGeom prst="rect">
            <a:avLst/>
          </a:prstGeom>
          <a:noFill/>
          <a:ln>
            <a:noFill/>
          </a:ln>
        </p:spPr>
      </p:pic>
      <p:pic>
        <p:nvPicPr>
          <p:cNvPr id="3" name="Immagine 2"/>
          <p:cNvPicPr>
            <a:picLocks noChangeAspect="1"/>
          </p:cNvPicPr>
          <p:nvPr/>
        </p:nvPicPr>
        <p:blipFill>
          <a:blip r:embed="rId4"/>
          <a:stretch>
            <a:fillRect/>
          </a:stretch>
        </p:blipFill>
        <p:spPr>
          <a:xfrm>
            <a:off x="1712362" y="965804"/>
            <a:ext cx="5719275" cy="3356257"/>
          </a:xfrm>
          <a:prstGeom prst="rect">
            <a:avLst/>
          </a:prstGeom>
        </p:spPr>
      </p:pic>
    </p:spTree>
    <p:extLst>
      <p:ext uri="{BB962C8B-B14F-4D97-AF65-F5344CB8AC3E}">
        <p14:creationId xmlns:p14="http://schemas.microsoft.com/office/powerpoint/2010/main" val="1344237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a:solidFill>
                  <a:schemeClr val="tx1"/>
                </a:solidFill>
                <a:latin typeface="Arial" charset="0"/>
              </a:rPr>
              <a:t>L</a:t>
            </a:r>
            <a:r>
              <a:rPr lang="it-IT" altLang="it-IT" sz="2800" b="1" dirty="0" smtClean="0">
                <a:solidFill>
                  <a:schemeClr val="tx1"/>
                </a:solidFill>
                <a:latin typeface="Arial" charset="0"/>
              </a:rPr>
              <a:t>e startup in Toscana</a:t>
            </a:r>
          </a:p>
        </p:txBody>
      </p:sp>
      <p:sp>
        <p:nvSpPr>
          <p:cNvPr id="8" name="AutoShape 9"/>
          <p:cNvSpPr>
            <a:spLocks noChangeArrowheads="1"/>
          </p:cNvSpPr>
          <p:nvPr/>
        </p:nvSpPr>
        <p:spPr bwMode="auto">
          <a:xfrm rot="10800000">
            <a:off x="1835150" y="0"/>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pic>
        <p:nvPicPr>
          <p:cNvPr id="11" name="Immagine 10"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400800"/>
            <a:ext cx="1409700" cy="457200"/>
          </a:xfrm>
          <a:prstGeom prst="rect">
            <a:avLst/>
          </a:prstGeom>
          <a:noFill/>
          <a:ln>
            <a:noFill/>
          </a:ln>
        </p:spPr>
      </p:pic>
      <p:pic>
        <p:nvPicPr>
          <p:cNvPr id="2" name="Immagine 1"/>
          <p:cNvPicPr>
            <a:picLocks noChangeAspect="1"/>
          </p:cNvPicPr>
          <p:nvPr/>
        </p:nvPicPr>
        <p:blipFill>
          <a:blip r:embed="rId4"/>
          <a:stretch>
            <a:fillRect/>
          </a:stretch>
        </p:blipFill>
        <p:spPr>
          <a:xfrm>
            <a:off x="2915816" y="982988"/>
            <a:ext cx="5812121" cy="2372216"/>
          </a:xfrm>
          <a:prstGeom prst="rect">
            <a:avLst/>
          </a:prstGeom>
        </p:spPr>
      </p:pic>
      <p:pic>
        <p:nvPicPr>
          <p:cNvPr id="5" name="Immagine 4"/>
          <p:cNvPicPr>
            <a:picLocks noChangeAspect="1"/>
          </p:cNvPicPr>
          <p:nvPr/>
        </p:nvPicPr>
        <p:blipFill>
          <a:blip r:embed="rId5"/>
          <a:stretch>
            <a:fillRect/>
          </a:stretch>
        </p:blipFill>
        <p:spPr>
          <a:xfrm>
            <a:off x="3061305" y="3538512"/>
            <a:ext cx="4856540" cy="2862288"/>
          </a:xfrm>
          <a:prstGeom prst="rect">
            <a:avLst/>
          </a:prstGeom>
        </p:spPr>
      </p:pic>
      <p:sp>
        <p:nvSpPr>
          <p:cNvPr id="12" name="CasellaDiTesto 11"/>
          <p:cNvSpPr txBox="1"/>
          <p:nvPr/>
        </p:nvSpPr>
        <p:spPr>
          <a:xfrm>
            <a:off x="14896" y="982988"/>
            <a:ext cx="2680417" cy="5509200"/>
          </a:xfrm>
          <a:prstGeom prst="rect">
            <a:avLst/>
          </a:prstGeom>
          <a:noFill/>
        </p:spPr>
        <p:txBody>
          <a:bodyPr wrap="square" rtlCol="0">
            <a:spAutoFit/>
          </a:bodyPr>
          <a:lstStyle/>
          <a:p>
            <a:r>
              <a:rPr lang="it-IT" sz="1600" b="1" dirty="0" smtClean="0">
                <a:latin typeface="Arial" panose="020B0604020202020204" pitchFamily="34" charset="0"/>
                <a:cs typeface="Arial" panose="020B0604020202020204" pitchFamily="34" charset="0"/>
              </a:rPr>
              <a:t>Su Firenz</a:t>
            </a:r>
            <a:r>
              <a:rPr lang="it-IT" sz="1600" b="1" dirty="0" smtClean="0">
                <a:latin typeface="Arial" panose="020B0604020202020204" pitchFamily="34" charset="0"/>
                <a:cs typeface="Arial" panose="020B0604020202020204" pitchFamily="34" charset="0"/>
              </a:rPr>
              <a:t>e, Pisa e Lucca converge il 67,8% delle startup toscane. La presenza di istituti universitari e di una tradizione di ricerca e sviluppo possono essere alcuni dei fattori che spiegano questa concentrazione. Firenze si pone all’undicesimo posto della graduatoria nazionale per numero di startup. Va però osservato come il capoluogo regionale toscano non rientri (nei dati </a:t>
            </a:r>
            <a:r>
              <a:rPr lang="it-IT" sz="1600" b="1" dirty="0" err="1" smtClean="0">
                <a:latin typeface="Arial" panose="020B0604020202020204" pitchFamily="34" charset="0"/>
                <a:cs typeface="Arial" panose="020B0604020202020204" pitchFamily="34" charset="0"/>
              </a:rPr>
              <a:t>Infocamere</a:t>
            </a:r>
            <a:r>
              <a:rPr lang="it-IT" sz="1600" b="1" dirty="0" smtClean="0">
                <a:latin typeface="Arial" panose="020B0604020202020204" pitchFamily="34" charset="0"/>
                <a:cs typeface="Arial" panose="020B0604020202020204" pitchFamily="34" charset="0"/>
              </a:rPr>
              <a:t> di fine anno) tra le prime 10 aree in rapporto al numero di startup sulle nuove società di capitale. </a:t>
            </a:r>
            <a:endParaRPr lang="it-IT"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9215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Distribuzione delle startup per gruppi di attività</a:t>
            </a:r>
          </a:p>
        </p:txBody>
      </p:sp>
      <p:sp>
        <p:nvSpPr>
          <p:cNvPr id="8" name="AutoShape 9"/>
          <p:cNvSpPr>
            <a:spLocks noChangeArrowheads="1"/>
          </p:cNvSpPr>
          <p:nvPr/>
        </p:nvSpPr>
        <p:spPr bwMode="auto">
          <a:xfrm rot="10800000">
            <a:off x="1835150" y="0"/>
            <a:ext cx="7308850" cy="765175"/>
          </a:xfrm>
          <a:prstGeom prst="rtTriangle">
            <a:avLst/>
          </a:prstGeom>
          <a:solidFill>
            <a:srgbClr val="FF9933">
              <a:alpha val="37647"/>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FF9933">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11" name="CasellaDiTesto 10"/>
          <p:cNvSpPr txBox="1"/>
          <p:nvPr/>
        </p:nvSpPr>
        <p:spPr>
          <a:xfrm>
            <a:off x="81086" y="836712"/>
            <a:ext cx="8784976" cy="553998"/>
          </a:xfrm>
          <a:prstGeom prst="rect">
            <a:avLst/>
          </a:prstGeom>
          <a:noFill/>
        </p:spPr>
        <p:txBody>
          <a:bodyPr wrap="square" rtlCol="0">
            <a:spAutoFit/>
          </a:bodyPr>
          <a:lstStyle/>
          <a:p>
            <a:pPr algn="just"/>
            <a:endParaRPr lang="it-IT" altLang="it-IT" sz="200" b="1" dirty="0">
              <a:latin typeface="Arial" charset="0"/>
            </a:endParaRPr>
          </a:p>
          <a:p>
            <a:pPr algn="just"/>
            <a:r>
              <a:rPr lang="it-IT" sz="1400" b="1" dirty="0" smtClean="0">
                <a:latin typeface="Arial" panose="020B0604020202020204" pitchFamily="34" charset="0"/>
                <a:cs typeface="Arial" panose="020B0604020202020204" pitchFamily="34" charset="0"/>
              </a:rPr>
              <a:t>Le startup operano nel terziario avanzato, concentrandosi soprattutto sui servizi di supporto alle imprese, in particolare sui servizi di informazione e comunicazione. </a:t>
            </a:r>
            <a:endParaRPr lang="it-IT" sz="100" b="1" dirty="0">
              <a:latin typeface="Arial" panose="020B0604020202020204" pitchFamily="34" charset="0"/>
              <a:cs typeface="Arial" panose="020B0604020202020204" pitchFamily="34" charset="0"/>
            </a:endParaRPr>
          </a:p>
        </p:txBody>
      </p:sp>
      <p:pic>
        <p:nvPicPr>
          <p:cNvPr id="13" name="Immagine 12"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400800"/>
            <a:ext cx="1409700" cy="457200"/>
          </a:xfrm>
          <a:prstGeom prst="rect">
            <a:avLst/>
          </a:prstGeom>
          <a:noFill/>
          <a:ln>
            <a:noFill/>
          </a:ln>
        </p:spPr>
      </p:pic>
      <p:pic>
        <p:nvPicPr>
          <p:cNvPr id="2" name="Immagine 1"/>
          <p:cNvPicPr>
            <a:picLocks noChangeAspect="1"/>
          </p:cNvPicPr>
          <p:nvPr/>
        </p:nvPicPr>
        <p:blipFill>
          <a:blip r:embed="rId4"/>
          <a:stretch>
            <a:fillRect/>
          </a:stretch>
        </p:blipFill>
        <p:spPr>
          <a:xfrm>
            <a:off x="909178" y="1379809"/>
            <a:ext cx="7128792" cy="3291384"/>
          </a:xfrm>
          <a:prstGeom prst="rect">
            <a:avLst/>
          </a:prstGeom>
        </p:spPr>
      </p:pic>
      <p:sp>
        <p:nvSpPr>
          <p:cNvPr id="4" name="Rettangolo 3"/>
          <p:cNvSpPr/>
          <p:nvPr/>
        </p:nvSpPr>
        <p:spPr>
          <a:xfrm>
            <a:off x="81086" y="4632259"/>
            <a:ext cx="9062913" cy="1969770"/>
          </a:xfrm>
          <a:prstGeom prst="rect">
            <a:avLst/>
          </a:prstGeom>
        </p:spPr>
        <p:txBody>
          <a:bodyPr wrap="square">
            <a:spAutoFit/>
          </a:bodyPr>
          <a:lstStyle/>
          <a:p>
            <a:r>
              <a:rPr lang="it-IT" sz="1400" b="1" dirty="0" smtClean="0">
                <a:latin typeface="Arial" panose="020B0604020202020204" pitchFamily="34" charset="0"/>
                <a:cs typeface="Arial" panose="020B0604020202020204" pitchFamily="34" charset="0"/>
              </a:rPr>
              <a:t>Secondo i dati elaborati da </a:t>
            </a:r>
            <a:r>
              <a:rPr lang="it-IT" sz="1400" b="1" dirty="0" err="1" smtClean="0">
                <a:latin typeface="Arial" panose="020B0604020202020204" pitchFamily="34" charset="0"/>
                <a:cs typeface="Arial" panose="020B0604020202020204" pitchFamily="34" charset="0"/>
              </a:rPr>
              <a:t>Infocamere</a:t>
            </a:r>
            <a:r>
              <a:rPr lang="it-IT" sz="1400" b="1" dirty="0" smtClean="0">
                <a:latin typeface="Arial" panose="020B0604020202020204" pitchFamily="34" charset="0"/>
                <a:cs typeface="Arial" panose="020B0604020202020204" pitchFamily="34" charset="0"/>
              </a:rPr>
              <a:t> a fine 2021 all’interno dei servizi alle imprese prevalgono la </a:t>
            </a:r>
            <a:r>
              <a:rPr lang="it-IT" sz="1400" b="1" dirty="0">
                <a:latin typeface="Arial" panose="020B0604020202020204" pitchFamily="34" charset="0"/>
                <a:cs typeface="Arial" panose="020B0604020202020204" pitchFamily="34" charset="0"/>
              </a:rPr>
              <a:t>produzione di software e consulenza informatica, </a:t>
            </a:r>
            <a:r>
              <a:rPr lang="it-IT" sz="1400" b="1" dirty="0" smtClean="0">
                <a:latin typeface="Arial" panose="020B0604020202020204" pitchFamily="34" charset="0"/>
                <a:cs typeface="Arial" panose="020B0604020202020204" pitchFamily="34" charset="0"/>
              </a:rPr>
              <a:t> l’attività di R&amp;S e le attività </a:t>
            </a:r>
            <a:r>
              <a:rPr lang="it-IT" sz="1400" b="1" dirty="0">
                <a:latin typeface="Arial" panose="020B0604020202020204" pitchFamily="34" charset="0"/>
                <a:cs typeface="Arial" panose="020B0604020202020204" pitchFamily="34" charset="0"/>
              </a:rPr>
              <a:t>dei servizi </a:t>
            </a:r>
            <a:r>
              <a:rPr lang="it-IT" sz="1400" b="1" dirty="0" smtClean="0">
                <a:latin typeface="Arial" panose="020B0604020202020204" pitchFamily="34" charset="0"/>
                <a:cs typeface="Arial" panose="020B0604020202020204" pitchFamily="34" charset="0"/>
              </a:rPr>
              <a:t>d’informazione. </a:t>
            </a:r>
          </a:p>
          <a:p>
            <a:endParaRPr lang="it-IT" sz="1100" b="1" dirty="0">
              <a:latin typeface="Arial" panose="020B0604020202020204" pitchFamily="34" charset="0"/>
              <a:cs typeface="Arial" panose="020B0604020202020204" pitchFamily="34" charset="0"/>
            </a:endParaRPr>
          </a:p>
          <a:p>
            <a:r>
              <a:rPr lang="it-IT" sz="1400" b="1" dirty="0" smtClean="0">
                <a:latin typeface="Arial" panose="020B0604020202020204" pitchFamily="34" charset="0"/>
                <a:cs typeface="Arial" panose="020B0604020202020204" pitchFamily="34" charset="0"/>
              </a:rPr>
              <a:t>In </a:t>
            </a:r>
            <a:r>
              <a:rPr lang="it-IT" sz="1400" b="1" dirty="0">
                <a:latin typeface="Arial" panose="020B0604020202020204" pitchFamily="34" charset="0"/>
                <a:cs typeface="Arial" panose="020B0604020202020204" pitchFamily="34" charset="0"/>
              </a:rPr>
              <a:t>alcuni settori </a:t>
            </a:r>
            <a:r>
              <a:rPr lang="it-IT" sz="1400" b="1" dirty="0" smtClean="0">
                <a:latin typeface="Arial" panose="020B0604020202020204" pitchFamily="34" charset="0"/>
                <a:cs typeface="Arial" panose="020B0604020202020204" pitchFamily="34" charset="0"/>
              </a:rPr>
              <a:t>economici l’incidenza </a:t>
            </a:r>
            <a:r>
              <a:rPr lang="it-IT" sz="1400" b="1" dirty="0">
                <a:latin typeface="Arial" panose="020B0604020202020204" pitchFamily="34" charset="0"/>
                <a:cs typeface="Arial" panose="020B0604020202020204" pitchFamily="34" charset="0"/>
              </a:rPr>
              <a:t>delle startup innovative sul totale delle nuove società di capitali appare </a:t>
            </a:r>
            <a:r>
              <a:rPr lang="it-IT" sz="1400" b="1" dirty="0" smtClean="0">
                <a:latin typeface="Arial" panose="020B0604020202020204" pitchFamily="34" charset="0"/>
                <a:cs typeface="Arial" panose="020B0604020202020204" pitchFamily="34" charset="0"/>
              </a:rPr>
              <a:t>rilevante; ad esempio è una </a:t>
            </a:r>
            <a:r>
              <a:rPr lang="it-IT" sz="1400" b="1" dirty="0">
                <a:latin typeface="Arial" panose="020B0604020202020204" pitchFamily="34" charset="0"/>
                <a:cs typeface="Arial" panose="020B0604020202020204" pitchFamily="34" charset="0"/>
              </a:rPr>
              <a:t>startup innovativa </a:t>
            </a:r>
            <a:r>
              <a:rPr lang="it-IT" sz="1400" b="1" dirty="0" smtClean="0">
                <a:latin typeface="Arial" panose="020B0604020202020204" pitchFamily="34" charset="0"/>
                <a:cs typeface="Arial" panose="020B0604020202020204" pitchFamily="34" charset="0"/>
              </a:rPr>
              <a:t>il’9,8</a:t>
            </a:r>
            <a:r>
              <a:rPr lang="it-IT" sz="1400" b="1" dirty="0">
                <a:latin typeface="Arial" panose="020B0604020202020204" pitchFamily="34" charset="0"/>
                <a:cs typeface="Arial" panose="020B0604020202020204" pitchFamily="34" charset="0"/>
              </a:rPr>
              <a:t>% di tutte le nuove società che operano nel comparto dei servizi alle imprese; </a:t>
            </a:r>
            <a:r>
              <a:rPr lang="it-IT" sz="1400" b="1" dirty="0" smtClean="0">
                <a:latin typeface="Arial" panose="020B0604020202020204" pitchFamily="34" charset="0"/>
                <a:cs typeface="Arial" panose="020B0604020202020204" pitchFamily="34" charset="0"/>
              </a:rPr>
              <a:t>in </a:t>
            </a:r>
            <a:r>
              <a:rPr lang="it-IT" sz="1400" b="1" dirty="0">
                <a:latin typeface="Arial" panose="020B0604020202020204" pitchFamily="34" charset="0"/>
                <a:cs typeface="Arial" panose="020B0604020202020204" pitchFamily="34" charset="0"/>
              </a:rPr>
              <a:t>alcuni </a:t>
            </a:r>
            <a:r>
              <a:rPr lang="it-IT" sz="1400" b="1" dirty="0" smtClean="0">
                <a:latin typeface="Arial" panose="020B0604020202020204" pitchFamily="34" charset="0"/>
                <a:cs typeface="Arial" panose="020B0604020202020204" pitchFamily="34" charset="0"/>
              </a:rPr>
              <a:t>settori </a:t>
            </a:r>
            <a:r>
              <a:rPr lang="it-IT" sz="1400" b="1" dirty="0" err="1" smtClean="0">
                <a:latin typeface="Arial" panose="020B0604020202020204" pitchFamily="34" charset="0"/>
                <a:cs typeface="Arial" panose="020B0604020202020204" pitchFamily="34" charset="0"/>
              </a:rPr>
              <a:t>Ateco</a:t>
            </a:r>
            <a:r>
              <a:rPr lang="it-IT" sz="1400" b="1" dirty="0" smtClean="0">
                <a:latin typeface="Arial" panose="020B0604020202020204" pitchFamily="34" charset="0"/>
                <a:cs typeface="Arial" panose="020B0604020202020204" pitchFamily="34" charset="0"/>
              </a:rPr>
              <a:t> </a:t>
            </a:r>
            <a:r>
              <a:rPr lang="it-IT" sz="1400" b="1" dirty="0">
                <a:latin typeface="Arial" panose="020B0604020202020204" pitchFamily="34" charset="0"/>
                <a:cs typeface="Arial" panose="020B0604020202020204" pitchFamily="34" charset="0"/>
              </a:rPr>
              <a:t>2007, la presenza di </a:t>
            </a:r>
            <a:r>
              <a:rPr lang="it-IT" sz="1400" b="1" dirty="0" smtClean="0">
                <a:latin typeface="Arial" panose="020B0604020202020204" pitchFamily="34" charset="0"/>
                <a:cs typeface="Arial" panose="020B0604020202020204" pitchFamily="34" charset="0"/>
              </a:rPr>
              <a:t>imprese innovative </a:t>
            </a:r>
            <a:r>
              <a:rPr lang="it-IT" sz="1400" b="1" dirty="0">
                <a:latin typeface="Arial" panose="020B0604020202020204" pitchFamily="34" charset="0"/>
                <a:cs typeface="Arial" panose="020B0604020202020204" pitchFamily="34" charset="0"/>
              </a:rPr>
              <a:t>è particolarmente elevata: è una startup innovativa il 40,7% delle nuove aziende con codice </a:t>
            </a:r>
            <a:r>
              <a:rPr lang="it-IT" sz="1400" b="1" dirty="0" smtClean="0">
                <a:latin typeface="Arial" panose="020B0604020202020204" pitchFamily="34" charset="0"/>
                <a:cs typeface="Arial" panose="020B0604020202020204" pitchFamily="34" charset="0"/>
              </a:rPr>
              <a:t>C26 </a:t>
            </a:r>
            <a:r>
              <a:rPr lang="it-IT" sz="1400" b="1" dirty="0">
                <a:latin typeface="Arial" panose="020B0604020202020204" pitchFamily="34" charset="0"/>
                <a:cs typeface="Arial" panose="020B0604020202020204" pitchFamily="34" charset="0"/>
              </a:rPr>
              <a:t>(fabbricazione </a:t>
            </a:r>
            <a:r>
              <a:rPr lang="it-IT" sz="1400" b="1" dirty="0" err="1">
                <a:latin typeface="Arial" panose="020B0604020202020204" pitchFamily="34" charset="0"/>
                <a:cs typeface="Arial" panose="020B0604020202020204" pitchFamily="34" charset="0"/>
              </a:rPr>
              <a:t>dicomputer</a:t>
            </a:r>
            <a:r>
              <a:rPr lang="it-IT" sz="1400" b="1" dirty="0">
                <a:latin typeface="Arial" panose="020B0604020202020204" pitchFamily="34" charset="0"/>
                <a:cs typeface="Arial" panose="020B0604020202020204" pitchFamily="34" charset="0"/>
              </a:rPr>
              <a:t>), il 45,2% di quelle con codice </a:t>
            </a:r>
            <a:r>
              <a:rPr lang="it-IT" sz="1400" b="1" dirty="0" smtClean="0">
                <a:latin typeface="Arial" panose="020B0604020202020204" pitchFamily="34" charset="0"/>
                <a:cs typeface="Arial" panose="020B0604020202020204" pitchFamily="34" charset="0"/>
              </a:rPr>
              <a:t>J62 </a:t>
            </a:r>
            <a:r>
              <a:rPr lang="it-IT" sz="1400" b="1" dirty="0">
                <a:latin typeface="Arial" panose="020B0604020202020204" pitchFamily="34" charset="0"/>
                <a:cs typeface="Arial" panose="020B0604020202020204" pitchFamily="34" charset="0"/>
              </a:rPr>
              <a:t>(produzione di software) e </a:t>
            </a:r>
            <a:r>
              <a:rPr lang="it-IT" sz="1400" b="1" dirty="0" smtClean="0">
                <a:latin typeface="Arial" panose="020B0604020202020204" pitchFamily="34" charset="0"/>
                <a:cs typeface="Arial" panose="020B0604020202020204" pitchFamily="34" charset="0"/>
              </a:rPr>
              <a:t>il </a:t>
            </a:r>
            <a:r>
              <a:rPr lang="it-IT" sz="1400" b="1" dirty="0">
                <a:latin typeface="Arial" panose="020B0604020202020204" pitchFamily="34" charset="0"/>
                <a:cs typeface="Arial" panose="020B0604020202020204" pitchFamily="34" charset="0"/>
              </a:rPr>
              <a:t>71,4% di quelle con codice </a:t>
            </a:r>
            <a:r>
              <a:rPr lang="it-IT" sz="1400" b="1" dirty="0" smtClean="0">
                <a:latin typeface="Arial" panose="020B0604020202020204" pitchFamily="34" charset="0"/>
                <a:cs typeface="Arial" panose="020B0604020202020204" pitchFamily="34" charset="0"/>
              </a:rPr>
              <a:t>M72 (</a:t>
            </a:r>
            <a:r>
              <a:rPr lang="it-IT" sz="1400" b="1" dirty="0">
                <a:latin typeface="Arial" panose="020B0604020202020204" pitchFamily="34" charset="0"/>
                <a:cs typeface="Arial" panose="020B0604020202020204" pitchFamily="34" charset="0"/>
              </a:rPr>
              <a:t>ricerca e sviluppo</a:t>
            </a:r>
            <a:r>
              <a:rPr lang="it-IT" sz="1400" b="1" dirty="0" smtClean="0">
                <a:latin typeface="Arial" panose="020B0604020202020204" pitchFamily="34" charset="0"/>
                <a:cs typeface="Arial" panose="020B0604020202020204" pitchFamily="34" charset="0"/>
              </a:rPr>
              <a:t>).</a:t>
            </a:r>
            <a:endParaRPr lang="it-IT"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2378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Distribuzione delle startup per gruppi di attività</a:t>
            </a:r>
          </a:p>
        </p:txBody>
      </p:sp>
      <p:sp>
        <p:nvSpPr>
          <p:cNvPr id="8" name="AutoShape 9"/>
          <p:cNvSpPr>
            <a:spLocks noChangeArrowheads="1"/>
          </p:cNvSpPr>
          <p:nvPr/>
        </p:nvSpPr>
        <p:spPr bwMode="auto">
          <a:xfrm rot="10800000">
            <a:off x="1835150" y="0"/>
            <a:ext cx="7308850" cy="765175"/>
          </a:xfrm>
          <a:prstGeom prst="rtTriangle">
            <a:avLst/>
          </a:prstGeom>
          <a:solidFill>
            <a:srgbClr val="FF9933">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FF9933">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11" name="CasellaDiTesto 10"/>
          <p:cNvSpPr txBox="1"/>
          <p:nvPr/>
        </p:nvSpPr>
        <p:spPr>
          <a:xfrm>
            <a:off x="89024" y="1000468"/>
            <a:ext cx="8784976" cy="615553"/>
          </a:xfrm>
          <a:prstGeom prst="rect">
            <a:avLst/>
          </a:prstGeom>
          <a:noFill/>
        </p:spPr>
        <p:txBody>
          <a:bodyPr wrap="square" rtlCol="0">
            <a:spAutoFit/>
          </a:bodyPr>
          <a:lstStyle/>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Le startup operano nel terziario avanzato, concentrandosi soprattutto sui servizi di supporto alle imprese, in particolare sui servizi di informazione e comunicazione. </a:t>
            </a:r>
            <a:endParaRPr lang="it-IT" sz="200" b="1" dirty="0">
              <a:latin typeface="Arial" panose="020B0604020202020204" pitchFamily="34" charset="0"/>
              <a:cs typeface="Arial" panose="020B0604020202020204" pitchFamily="34" charset="0"/>
            </a:endParaRPr>
          </a:p>
        </p:txBody>
      </p:sp>
      <p:pic>
        <p:nvPicPr>
          <p:cNvPr id="12" name="Immagine 11"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400800"/>
            <a:ext cx="1409700" cy="457200"/>
          </a:xfrm>
          <a:prstGeom prst="rect">
            <a:avLst/>
          </a:prstGeom>
          <a:noFill/>
          <a:ln>
            <a:noFill/>
          </a:ln>
        </p:spPr>
      </p:pic>
      <p:pic>
        <p:nvPicPr>
          <p:cNvPr id="15" name="Immagine 14"/>
          <p:cNvPicPr>
            <a:picLocks noChangeAspect="1"/>
          </p:cNvPicPr>
          <p:nvPr/>
        </p:nvPicPr>
        <p:blipFill>
          <a:blip r:embed="rId4"/>
          <a:stretch>
            <a:fillRect/>
          </a:stretch>
        </p:blipFill>
        <p:spPr>
          <a:xfrm>
            <a:off x="219921" y="2093863"/>
            <a:ext cx="4269429" cy="2584548"/>
          </a:xfrm>
          <a:prstGeom prst="rect">
            <a:avLst/>
          </a:prstGeom>
        </p:spPr>
      </p:pic>
      <p:pic>
        <p:nvPicPr>
          <p:cNvPr id="16" name="Immagine 15"/>
          <p:cNvPicPr>
            <a:picLocks noChangeAspect="1"/>
          </p:cNvPicPr>
          <p:nvPr/>
        </p:nvPicPr>
        <p:blipFill>
          <a:blip r:embed="rId5"/>
          <a:stretch>
            <a:fillRect/>
          </a:stretch>
        </p:blipFill>
        <p:spPr>
          <a:xfrm>
            <a:off x="4572000" y="2088716"/>
            <a:ext cx="4302000" cy="2610393"/>
          </a:xfrm>
          <a:prstGeom prst="rect">
            <a:avLst/>
          </a:prstGeom>
        </p:spPr>
      </p:pic>
    </p:spTree>
    <p:extLst>
      <p:ext uri="{BB962C8B-B14F-4D97-AF65-F5344CB8AC3E}">
        <p14:creationId xmlns:p14="http://schemas.microsoft.com/office/powerpoint/2010/main" val="3172579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Distribuzione delle startup per forma giuridica</a:t>
            </a:r>
          </a:p>
        </p:txBody>
      </p:sp>
      <p:sp>
        <p:nvSpPr>
          <p:cNvPr id="8" name="AutoShape 9"/>
          <p:cNvSpPr>
            <a:spLocks noChangeArrowheads="1"/>
          </p:cNvSpPr>
          <p:nvPr/>
        </p:nvSpPr>
        <p:spPr bwMode="auto">
          <a:xfrm rot="10800000">
            <a:off x="1835150" y="0"/>
            <a:ext cx="7308850" cy="765175"/>
          </a:xfrm>
          <a:prstGeom prst="rtTriangle">
            <a:avLst/>
          </a:prstGeom>
          <a:solidFill>
            <a:srgbClr val="FF9933">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FF9933">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11" name="CasellaDiTesto 10"/>
          <p:cNvSpPr txBox="1"/>
          <p:nvPr/>
        </p:nvSpPr>
        <p:spPr>
          <a:xfrm>
            <a:off x="-5779" y="783774"/>
            <a:ext cx="9144000" cy="615553"/>
          </a:xfrm>
          <a:prstGeom prst="rect">
            <a:avLst/>
          </a:prstGeom>
          <a:noFill/>
        </p:spPr>
        <p:txBody>
          <a:bodyPr wrap="square" rtlCol="0">
            <a:spAutoFit/>
          </a:bodyPr>
          <a:lstStyle/>
          <a:p>
            <a:pPr algn="just"/>
            <a:endParaRPr lang="it-IT" altLang="it-IT" sz="200" b="1" dirty="0">
              <a:latin typeface="Arial" charset="0"/>
            </a:endParaRPr>
          </a:p>
          <a:p>
            <a:pPr algn="just"/>
            <a:r>
              <a:rPr lang="it-IT" sz="1600" b="1" dirty="0" smtClean="0">
                <a:latin typeface="Arial" panose="020B0604020202020204" pitchFamily="34" charset="0"/>
                <a:cs typeface="Arial" panose="020B0604020202020204" pitchFamily="34" charset="0"/>
              </a:rPr>
              <a:t>Le startup </a:t>
            </a:r>
            <a:r>
              <a:rPr lang="it-IT" sz="1600" b="1" dirty="0" smtClean="0">
                <a:latin typeface="Arial" panose="020B0604020202020204" pitchFamily="34" charset="0"/>
                <a:cs typeface="Arial" panose="020B0604020202020204" pitchFamily="34" charset="0"/>
              </a:rPr>
              <a:t>fiorentine sono </a:t>
            </a:r>
            <a:r>
              <a:rPr lang="it-IT" sz="1600" b="1" dirty="0" smtClean="0">
                <a:latin typeface="Arial" panose="020B0604020202020204" pitchFamily="34" charset="0"/>
                <a:cs typeface="Arial" panose="020B0604020202020204" pitchFamily="34" charset="0"/>
              </a:rPr>
              <a:t>soprattutto società a responsabilità limitata, con una significativa presenza di </a:t>
            </a:r>
            <a:r>
              <a:rPr lang="it-IT" sz="1600" b="1" dirty="0" err="1" smtClean="0">
                <a:latin typeface="Arial" panose="020B0604020202020204" pitchFamily="34" charset="0"/>
                <a:cs typeface="Arial" panose="020B0604020202020204" pitchFamily="34" charset="0"/>
              </a:rPr>
              <a:t>srl</a:t>
            </a:r>
            <a:r>
              <a:rPr lang="it-IT" sz="1600" b="1" dirty="0" smtClean="0">
                <a:latin typeface="Arial" panose="020B0604020202020204" pitchFamily="34" charset="0"/>
                <a:cs typeface="Arial" panose="020B0604020202020204" pitchFamily="34" charset="0"/>
              </a:rPr>
              <a:t> </a:t>
            </a:r>
            <a:r>
              <a:rPr lang="it-IT" sz="1600" b="1" dirty="0" smtClean="0">
                <a:latin typeface="Arial" panose="020B0604020202020204" pitchFamily="34" charset="0"/>
                <a:cs typeface="Arial" panose="020B0604020202020204" pitchFamily="34" charset="0"/>
              </a:rPr>
              <a:t>semplificate. </a:t>
            </a:r>
            <a:endParaRPr lang="it-IT" sz="200" b="1" dirty="0">
              <a:latin typeface="Arial" panose="020B0604020202020204" pitchFamily="34" charset="0"/>
              <a:cs typeface="Arial" panose="020B0604020202020204" pitchFamily="34" charset="0"/>
            </a:endParaRPr>
          </a:p>
        </p:txBody>
      </p:sp>
      <p:pic>
        <p:nvPicPr>
          <p:cNvPr id="13" name="Immagine 12"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400800"/>
            <a:ext cx="1409700" cy="457200"/>
          </a:xfrm>
          <a:prstGeom prst="rect">
            <a:avLst/>
          </a:prstGeom>
          <a:noFill/>
          <a:ln>
            <a:noFill/>
          </a:ln>
        </p:spPr>
      </p:pic>
      <p:pic>
        <p:nvPicPr>
          <p:cNvPr id="2" name="Immagine 1"/>
          <p:cNvPicPr>
            <a:picLocks noChangeAspect="1"/>
          </p:cNvPicPr>
          <p:nvPr/>
        </p:nvPicPr>
        <p:blipFill>
          <a:blip r:embed="rId4"/>
          <a:stretch>
            <a:fillRect/>
          </a:stretch>
        </p:blipFill>
        <p:spPr>
          <a:xfrm>
            <a:off x="539552" y="1503651"/>
            <a:ext cx="7781143" cy="1925349"/>
          </a:xfrm>
          <a:prstGeom prst="rect">
            <a:avLst/>
          </a:prstGeom>
        </p:spPr>
      </p:pic>
      <p:sp>
        <p:nvSpPr>
          <p:cNvPr id="3" name="Rettangolo 2"/>
          <p:cNvSpPr/>
          <p:nvPr/>
        </p:nvSpPr>
        <p:spPr>
          <a:xfrm>
            <a:off x="0" y="3514417"/>
            <a:ext cx="9144000" cy="830997"/>
          </a:xfrm>
          <a:prstGeom prst="rect">
            <a:avLst/>
          </a:prstGeom>
        </p:spPr>
        <p:txBody>
          <a:bodyPr wrap="square">
            <a:spAutoFit/>
          </a:bodyPr>
          <a:lstStyle/>
          <a:p>
            <a:pPr algn="just"/>
            <a:r>
              <a:rPr lang="it-IT" sz="1600" b="1" dirty="0">
                <a:latin typeface="Arial" panose="020B0604020202020204" pitchFamily="34" charset="0"/>
                <a:cs typeface="Arial" panose="020B0604020202020204" pitchFamily="34" charset="0"/>
              </a:rPr>
              <a:t>il 94% delle società per le quali è stato possibile ottenere il dato, generano un valore della produzione annuo inferiore a 500.000 €. La stessa distribuzione la possiamo ricavare anche a livello nazionale e toscano.</a:t>
            </a:r>
            <a:endParaRPr lang="it-IT" sz="200" b="1" dirty="0">
              <a:latin typeface="Arial" panose="020B0604020202020204" pitchFamily="34" charset="0"/>
              <a:cs typeface="Arial" panose="020B0604020202020204" pitchFamily="34" charset="0"/>
            </a:endParaRPr>
          </a:p>
        </p:txBody>
      </p:sp>
      <p:pic>
        <p:nvPicPr>
          <p:cNvPr id="4" name="Immagine 3"/>
          <p:cNvPicPr>
            <a:picLocks noChangeAspect="1"/>
          </p:cNvPicPr>
          <p:nvPr/>
        </p:nvPicPr>
        <p:blipFill>
          <a:blip r:embed="rId5"/>
          <a:stretch>
            <a:fillRect/>
          </a:stretch>
        </p:blipFill>
        <p:spPr>
          <a:xfrm>
            <a:off x="84669" y="4293096"/>
            <a:ext cx="9023835" cy="2294724"/>
          </a:xfrm>
          <a:prstGeom prst="rect">
            <a:avLst/>
          </a:prstGeom>
        </p:spPr>
      </p:pic>
    </p:spTree>
    <p:extLst>
      <p:ext uri="{BB962C8B-B14F-4D97-AF65-F5344CB8AC3E}">
        <p14:creationId xmlns:p14="http://schemas.microsoft.com/office/powerpoint/2010/main" val="747606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07025"/>
            <a:ext cx="9144000" cy="533400"/>
          </a:xfrm>
        </p:spPr>
        <p:txBody>
          <a:bodyPr/>
          <a:lstStyle/>
          <a:p>
            <a:pPr eaLnBrk="1" hangingPunct="1"/>
            <a:r>
              <a:rPr lang="it-IT" altLang="it-IT" sz="2400" b="1" dirty="0" smtClean="0">
                <a:solidFill>
                  <a:schemeClr val="tx1"/>
                </a:solidFill>
                <a:latin typeface="Arial" charset="0"/>
              </a:rPr>
              <a:t>Indicatori </a:t>
            </a:r>
            <a:r>
              <a:rPr lang="it-IT" altLang="it-IT" sz="2400" b="1" dirty="0" smtClean="0">
                <a:solidFill>
                  <a:schemeClr val="tx1"/>
                </a:solidFill>
                <a:latin typeface="Arial" charset="0"/>
              </a:rPr>
              <a:t>economici</a:t>
            </a:r>
            <a:endParaRPr lang="it-IT" altLang="it-IT" sz="2400" b="1" dirty="0" smtClean="0">
              <a:solidFill>
                <a:schemeClr val="tx1"/>
              </a:solidFill>
              <a:latin typeface="Arial" charset="0"/>
            </a:endParaRPr>
          </a:p>
        </p:txBody>
      </p:sp>
      <p:sp>
        <p:nvSpPr>
          <p:cNvPr id="8" name="AutoShape 9"/>
          <p:cNvSpPr>
            <a:spLocks noChangeArrowheads="1"/>
          </p:cNvSpPr>
          <p:nvPr/>
        </p:nvSpPr>
        <p:spPr bwMode="auto">
          <a:xfrm rot="10800000">
            <a:off x="1835150" y="0"/>
            <a:ext cx="7308850" cy="765175"/>
          </a:xfrm>
          <a:prstGeom prst="rtTriangle">
            <a:avLst/>
          </a:prstGeom>
          <a:solidFill>
            <a:srgbClr val="FF0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FF0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pic>
        <p:nvPicPr>
          <p:cNvPr id="12" name="Immagine 11" descr="Logo_Cciaa_20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4300" y="6400800"/>
            <a:ext cx="1409700" cy="457200"/>
          </a:xfrm>
          <a:prstGeom prst="rect">
            <a:avLst/>
          </a:prstGeom>
          <a:noFill/>
          <a:ln>
            <a:noFill/>
          </a:ln>
        </p:spPr>
      </p:pic>
      <p:pic>
        <p:nvPicPr>
          <p:cNvPr id="2" name="Immagine 1"/>
          <p:cNvPicPr>
            <a:picLocks noChangeAspect="1"/>
          </p:cNvPicPr>
          <p:nvPr/>
        </p:nvPicPr>
        <p:blipFill>
          <a:blip r:embed="rId4"/>
          <a:stretch>
            <a:fillRect/>
          </a:stretch>
        </p:blipFill>
        <p:spPr>
          <a:xfrm>
            <a:off x="683568" y="1052736"/>
            <a:ext cx="7447393" cy="2973806"/>
          </a:xfrm>
          <a:prstGeom prst="rect">
            <a:avLst/>
          </a:prstGeom>
        </p:spPr>
      </p:pic>
      <p:sp>
        <p:nvSpPr>
          <p:cNvPr id="11" name="Rettangolo 10"/>
          <p:cNvSpPr/>
          <p:nvPr/>
        </p:nvSpPr>
        <p:spPr>
          <a:xfrm>
            <a:off x="22287" y="4306279"/>
            <a:ext cx="9121713" cy="2262158"/>
          </a:xfrm>
          <a:prstGeom prst="rect">
            <a:avLst/>
          </a:prstGeom>
        </p:spPr>
        <p:txBody>
          <a:bodyPr wrap="square">
            <a:spAutoFit/>
          </a:bodyPr>
          <a:lstStyle/>
          <a:p>
            <a:r>
              <a:rPr lang="it-IT" sz="1400" b="1" dirty="0" smtClean="0">
                <a:latin typeface="Arial" panose="020B0604020202020204" pitchFamily="34" charset="0"/>
                <a:cs typeface="Arial" panose="020B0604020202020204" pitchFamily="34" charset="0"/>
              </a:rPr>
              <a:t>Premesso che i dati di bilancio 2020 coprono, al momento dell’analisi, il 61,7% delle startup innovative, si rilevano dati in calo rispetto al trimestre precedente e che potrebbero indicare come la maggioranza delle startup innovative si trovi in una fase iniziale della propria attività. </a:t>
            </a:r>
          </a:p>
          <a:p>
            <a:endParaRPr lang="it-IT" sz="500" b="1" dirty="0" smtClean="0">
              <a:latin typeface="Arial" panose="020B0604020202020204" pitchFamily="34" charset="0"/>
              <a:cs typeface="Arial" panose="020B0604020202020204" pitchFamily="34" charset="0"/>
            </a:endParaRPr>
          </a:p>
          <a:p>
            <a:r>
              <a:rPr lang="it-IT" sz="1400" b="1" dirty="0" smtClean="0">
                <a:latin typeface="Arial" panose="020B0604020202020204" pitchFamily="34" charset="0"/>
                <a:cs typeface="Arial" panose="020B0604020202020204" pitchFamily="34" charset="0"/>
              </a:rPr>
              <a:t>La maggioranza delle startup innovative è in perdita (52,9%), probabilmente per la natura stessa delle attività svolte (a elevato contenuto tecnologico), che potrebbero richiedere tempi più lunghi per diffondersi sul mercato e, nello stesso tempo, oneri maggiori rispetto ad altre forme di attività. </a:t>
            </a:r>
          </a:p>
          <a:p>
            <a:endParaRPr lang="it-IT" sz="700" b="1" dirty="0">
              <a:latin typeface="Arial" panose="020B0604020202020204" pitchFamily="34" charset="0"/>
              <a:cs typeface="Arial" panose="020B0604020202020204" pitchFamily="34" charset="0"/>
            </a:endParaRPr>
          </a:p>
          <a:p>
            <a:r>
              <a:rPr lang="it-IT" sz="1400" b="1" dirty="0">
                <a:latin typeface="Arial" panose="020B0604020202020204" pitchFamily="34" charset="0"/>
                <a:cs typeface="Arial" panose="020B0604020202020204" pitchFamily="34" charset="0"/>
              </a:rPr>
              <a:t>Per ogni euro di produzione le startup innovative generano in media 22 centesimi di valore aggiunto, un dato </a:t>
            </a:r>
            <a:r>
              <a:rPr lang="it-IT" sz="1400" b="1" dirty="0" smtClean="0">
                <a:latin typeface="Arial" panose="020B0604020202020204" pitchFamily="34" charset="0"/>
                <a:cs typeface="Arial" panose="020B0604020202020204" pitchFamily="34" charset="0"/>
              </a:rPr>
              <a:t>più </a:t>
            </a:r>
            <a:r>
              <a:rPr lang="it-IT" sz="1400" b="1" dirty="0" err="1" smtClean="0">
                <a:latin typeface="Arial" panose="020B0604020202020204" pitchFamily="34" charset="0"/>
                <a:cs typeface="Arial" panose="020B0604020202020204" pitchFamily="34" charset="0"/>
              </a:rPr>
              <a:t>bassorispetto</a:t>
            </a:r>
            <a:r>
              <a:rPr lang="it-IT" sz="1400" b="1" dirty="0" smtClean="0">
                <a:latin typeface="Arial" panose="020B0604020202020204" pitchFamily="34" charset="0"/>
                <a:cs typeface="Arial" panose="020B0604020202020204" pitchFamily="34" charset="0"/>
              </a:rPr>
              <a:t> </a:t>
            </a:r>
            <a:r>
              <a:rPr lang="it-IT" sz="1400" b="1" dirty="0">
                <a:latin typeface="Arial" panose="020B0604020202020204" pitchFamily="34" charset="0"/>
                <a:cs typeface="Arial" panose="020B0604020202020204" pitchFamily="34" charset="0"/>
              </a:rPr>
              <a:t>a quello delle altre società (25 centesimi</a:t>
            </a:r>
            <a:r>
              <a:rPr lang="it-IT" sz="1400" b="1" dirty="0" smtClean="0">
                <a:latin typeface="Arial" panose="020B0604020202020204" pitchFamily="34" charset="0"/>
                <a:cs typeface="Arial" panose="020B0604020202020204" pitchFamily="34" charset="0"/>
              </a:rPr>
              <a:t>), ma tra le imprese in utile, </a:t>
            </a:r>
            <a:r>
              <a:rPr lang="it-IT" sz="1400" b="1" dirty="0">
                <a:latin typeface="Arial" panose="020B0604020202020204" pitchFamily="34" charset="0"/>
                <a:cs typeface="Arial" panose="020B0604020202020204" pitchFamily="34" charset="0"/>
              </a:rPr>
              <a:t>le startup</a:t>
            </a:r>
          </a:p>
          <a:p>
            <a:r>
              <a:rPr lang="it-IT" sz="1400" b="1" dirty="0">
                <a:latin typeface="Arial" panose="020B0604020202020204" pitchFamily="34" charset="0"/>
                <a:cs typeface="Arial" panose="020B0604020202020204" pitchFamily="34" charset="0"/>
              </a:rPr>
              <a:t>generano, </a:t>
            </a:r>
            <a:r>
              <a:rPr lang="it-IT" sz="1400" b="1" dirty="0" smtClean="0">
                <a:latin typeface="Arial" panose="020B0604020202020204" pitchFamily="34" charset="0"/>
                <a:cs typeface="Arial" panose="020B0604020202020204" pitchFamily="34" charset="0"/>
              </a:rPr>
              <a:t>un valore aggiunto sul valore della produzione di 33 centesimi.</a:t>
            </a:r>
            <a:endParaRPr lang="it-IT" sz="1400" b="1" dirty="0">
              <a:latin typeface="Arial" panose="020B0604020202020204" pitchFamily="34" charset="0"/>
              <a:cs typeface="Arial" panose="020B0604020202020204" pitchFamily="34" charset="0"/>
            </a:endParaRPr>
          </a:p>
        </p:txBody>
      </p:sp>
      <p:sp>
        <p:nvSpPr>
          <p:cNvPr id="13" name="CasellaDiTesto 12"/>
          <p:cNvSpPr txBox="1"/>
          <p:nvPr/>
        </p:nvSpPr>
        <p:spPr>
          <a:xfrm>
            <a:off x="0" y="6378917"/>
            <a:ext cx="7452320" cy="415498"/>
          </a:xfrm>
          <a:prstGeom prst="rect">
            <a:avLst/>
          </a:prstGeom>
          <a:noFill/>
        </p:spPr>
        <p:txBody>
          <a:bodyPr wrap="square" rtlCol="0">
            <a:spAutoFit/>
          </a:bodyPr>
          <a:lstStyle/>
          <a:p>
            <a:endParaRPr lang="it-IT" sz="1200" b="1" dirty="0" smtClean="0">
              <a:latin typeface="Tahoma" panose="020B0604030504040204" pitchFamily="34" charset="0"/>
              <a:ea typeface="Tahoma" panose="020B0604030504040204" pitchFamily="34" charset="0"/>
              <a:cs typeface="Tahoma" panose="020B0604030504040204" pitchFamily="34" charset="0"/>
            </a:endParaRPr>
          </a:p>
          <a:p>
            <a:r>
              <a:rPr lang="it-IT" sz="900" b="1" i="1" dirty="0" smtClean="0">
                <a:latin typeface="Tahoma" panose="020B0604030504040204" pitchFamily="34" charset="0"/>
                <a:ea typeface="Tahoma" panose="020B0604030504040204" pitchFamily="34" charset="0"/>
                <a:cs typeface="Tahoma" panose="020B0604030504040204" pitchFamily="34" charset="0"/>
              </a:rPr>
              <a:t>Fonte: Cruscotto di indicatori statistic</a:t>
            </a:r>
            <a:r>
              <a:rPr lang="it-IT" sz="900" b="1" i="1" dirty="0" smtClean="0">
                <a:latin typeface="Tahoma" panose="020B0604030504040204" pitchFamily="34" charset="0"/>
                <a:ea typeface="Tahoma" panose="020B0604030504040204" pitchFamily="34" charset="0"/>
                <a:cs typeface="Tahoma" panose="020B0604030504040204" pitchFamily="34" charset="0"/>
              </a:rPr>
              <a:t>i, 4° trim. 2021 – </a:t>
            </a:r>
            <a:r>
              <a:rPr lang="it-IT" sz="900" b="1" i="1" dirty="0" err="1" smtClean="0">
                <a:latin typeface="Tahoma" panose="020B0604030504040204" pitchFamily="34" charset="0"/>
                <a:ea typeface="Tahoma" panose="020B0604030504040204" pitchFamily="34" charset="0"/>
                <a:cs typeface="Tahoma" panose="020B0604030504040204" pitchFamily="34" charset="0"/>
              </a:rPr>
              <a:t>Infocamere</a:t>
            </a:r>
            <a:r>
              <a:rPr lang="it-IT" sz="900" b="1" i="1" dirty="0" smtClean="0">
                <a:latin typeface="Tahoma" panose="020B0604030504040204" pitchFamily="34" charset="0"/>
                <a:ea typeface="Tahoma" panose="020B0604030504040204" pitchFamily="34" charset="0"/>
                <a:cs typeface="Tahoma" panose="020B0604030504040204" pitchFamily="34" charset="0"/>
              </a:rPr>
              <a:t>, MISE, </a:t>
            </a:r>
            <a:r>
              <a:rPr lang="it-IT" sz="900" b="1" i="1" dirty="0" err="1" smtClean="0">
                <a:latin typeface="Tahoma" panose="020B0604030504040204" pitchFamily="34" charset="0"/>
                <a:ea typeface="Tahoma" panose="020B0604030504040204" pitchFamily="34" charset="0"/>
                <a:cs typeface="Tahoma" panose="020B0604030504040204" pitchFamily="34" charset="0"/>
              </a:rPr>
              <a:t>Unioncamere</a:t>
            </a:r>
            <a:r>
              <a:rPr lang="it-IT" sz="900" b="1" i="1" dirty="0" smtClean="0">
                <a:latin typeface="Tahoma" panose="020B0604030504040204" pitchFamily="34" charset="0"/>
                <a:ea typeface="Tahoma" panose="020B0604030504040204" pitchFamily="34" charset="0"/>
                <a:cs typeface="Tahoma" panose="020B0604030504040204" pitchFamily="34" charset="0"/>
              </a:rPr>
              <a:t>  </a:t>
            </a:r>
            <a:endParaRPr lang="it-IT" sz="800" b="1" i="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7521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18378</TotalTime>
  <Words>1434</Words>
  <Application>Microsoft Office PowerPoint</Application>
  <PresentationFormat>Presentazione su schermo (4:3)</PresentationFormat>
  <Paragraphs>71</Paragraphs>
  <Slides>12</Slides>
  <Notes>11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Tahoma</vt:lpstr>
      <vt:lpstr>Times New Roman</vt:lpstr>
      <vt:lpstr>Struttura predefinita</vt:lpstr>
      <vt:lpstr>Dati sulle startup iscritte al Registro delle Imprese  Dati aggiornati all’11 Aprile 2022 (salvo diversa indicazione)</vt:lpstr>
      <vt:lpstr>Presentazione standard di PowerPoint</vt:lpstr>
      <vt:lpstr>Presentazione standard di PowerPoint</vt:lpstr>
      <vt:lpstr>Distribuzione regionale</vt:lpstr>
      <vt:lpstr>Le startup in Toscana</vt:lpstr>
      <vt:lpstr>Distribuzione delle startup per gruppi di attività</vt:lpstr>
      <vt:lpstr>Distribuzione delle startup per gruppi di attività</vt:lpstr>
      <vt:lpstr>Distribuzione delle startup per forma giuridica</vt:lpstr>
      <vt:lpstr>Indicatori economici</vt:lpstr>
      <vt:lpstr>Presentazione standard di PowerPoint</vt:lpstr>
      <vt:lpstr>Presentazione standard di PowerPoint</vt:lpstr>
      <vt:lpstr>Presentazione standard di PowerPoint</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User</dc:creator>
  <cp:lastModifiedBy>Silvio Calandi</cp:lastModifiedBy>
  <cp:revision>799</cp:revision>
  <cp:lastPrinted>2022-03-01T10:40:43Z</cp:lastPrinted>
  <dcterms:created xsi:type="dcterms:W3CDTF">2007-06-04T13:36:10Z</dcterms:created>
  <dcterms:modified xsi:type="dcterms:W3CDTF">2022-04-19T11:32:04Z</dcterms:modified>
</cp:coreProperties>
</file>