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68" r:id="rId2"/>
    <p:sldId id="306" r:id="rId3"/>
    <p:sldId id="313" r:id="rId4"/>
    <p:sldId id="310" r:id="rId5"/>
    <p:sldId id="308" r:id="rId6"/>
    <p:sldId id="309" r:id="rId7"/>
    <p:sldId id="295" r:id="rId8"/>
    <p:sldId id="304" r:id="rId9"/>
    <p:sldId id="305" r:id="rId10"/>
    <p:sldId id="296" r:id="rId11"/>
    <p:sldId id="298" r:id="rId12"/>
  </p:sldIdLst>
  <p:sldSz cx="9144000" cy="6858000" type="screen4x3"/>
  <p:notesSz cx="7099300" cy="10234613"/>
  <p:defaultTextStyle>
    <a:defPPr>
      <a:defRPr lang="it-IT"/>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0021"/>
    <a:srgbClr val="800000"/>
    <a:srgbClr val="003399"/>
    <a:srgbClr val="0000CC"/>
    <a:srgbClr val="000099"/>
    <a:srgbClr val="99CCFF"/>
    <a:srgbClr val="FF33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86439" autoAdjust="0"/>
  </p:normalViewPr>
  <p:slideViewPr>
    <p:cSldViewPr>
      <p:cViewPr varScale="1">
        <p:scale>
          <a:sx n="81" d="100"/>
          <a:sy n="81" d="100"/>
        </p:scale>
        <p:origin x="-965"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746" y="-82"/>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3076575" cy="511175"/>
          </a:xfrm>
          <a:prstGeom prst="rect">
            <a:avLst/>
          </a:prstGeom>
        </p:spPr>
        <p:txBody>
          <a:bodyPr vert="horz" lIns="91440" tIns="45720" rIns="91440" bIns="45720" rtlCol="0"/>
          <a:lstStyle>
            <a:lvl1pPr algn="l">
              <a:defRPr sz="1200" smtClean="0"/>
            </a:lvl1pPr>
          </a:lstStyle>
          <a:p>
            <a:pPr>
              <a:defRPr/>
            </a:pPr>
            <a:endParaRPr lang="it-IT"/>
          </a:p>
        </p:txBody>
      </p:sp>
      <p:sp>
        <p:nvSpPr>
          <p:cNvPr id="3" name="Segnaposto data 2"/>
          <p:cNvSpPr>
            <a:spLocks noGrp="1"/>
          </p:cNvSpPr>
          <p:nvPr>
            <p:ph type="dt" sz="quarter" idx="1"/>
          </p:nvPr>
        </p:nvSpPr>
        <p:spPr>
          <a:xfrm>
            <a:off x="4021138" y="0"/>
            <a:ext cx="3076575" cy="511175"/>
          </a:xfrm>
          <a:prstGeom prst="rect">
            <a:avLst/>
          </a:prstGeom>
        </p:spPr>
        <p:txBody>
          <a:bodyPr vert="horz" lIns="91440" tIns="45720" rIns="91440" bIns="45720" rtlCol="0"/>
          <a:lstStyle>
            <a:lvl1pPr algn="r">
              <a:defRPr sz="1200" smtClean="0"/>
            </a:lvl1pPr>
          </a:lstStyle>
          <a:p>
            <a:pPr>
              <a:defRPr/>
            </a:pPr>
            <a:fld id="{9BF6A714-0CEA-43CD-9619-066686320844}" type="datetimeFigureOut">
              <a:rPr lang="it-IT"/>
              <a:pPr>
                <a:defRPr/>
              </a:pPr>
              <a:t>10/10/2018</a:t>
            </a:fld>
            <a:endParaRPr lang="it-IT"/>
          </a:p>
        </p:txBody>
      </p:sp>
      <p:sp>
        <p:nvSpPr>
          <p:cNvPr id="4" name="Segnaposto piè di pagina 3"/>
          <p:cNvSpPr>
            <a:spLocks noGrp="1"/>
          </p:cNvSpPr>
          <p:nvPr>
            <p:ph type="ftr" sz="quarter" idx="2"/>
          </p:nvPr>
        </p:nvSpPr>
        <p:spPr>
          <a:xfrm>
            <a:off x="0" y="9721850"/>
            <a:ext cx="3076575" cy="511175"/>
          </a:xfrm>
          <a:prstGeom prst="rect">
            <a:avLst/>
          </a:prstGeom>
        </p:spPr>
        <p:txBody>
          <a:bodyPr vert="horz" lIns="91440" tIns="45720" rIns="91440" bIns="45720" rtlCol="0" anchor="b"/>
          <a:lstStyle>
            <a:lvl1pPr algn="l">
              <a:defRPr sz="1200" smtClean="0"/>
            </a:lvl1pPr>
          </a:lstStyle>
          <a:p>
            <a:pPr>
              <a:defRPr/>
            </a:pPr>
            <a:endParaRPr lang="it-IT"/>
          </a:p>
        </p:txBody>
      </p:sp>
      <p:sp>
        <p:nvSpPr>
          <p:cNvPr id="5" name="Segnaposto numero diapositiva 4"/>
          <p:cNvSpPr>
            <a:spLocks noGrp="1"/>
          </p:cNvSpPr>
          <p:nvPr>
            <p:ph type="sldNum" sz="quarter" idx="3"/>
          </p:nvPr>
        </p:nvSpPr>
        <p:spPr>
          <a:xfrm>
            <a:off x="4021138" y="9721850"/>
            <a:ext cx="3076575" cy="511175"/>
          </a:xfrm>
          <a:prstGeom prst="rect">
            <a:avLst/>
          </a:prstGeom>
        </p:spPr>
        <p:txBody>
          <a:bodyPr vert="horz" lIns="91440" tIns="45720" rIns="91440" bIns="45720" rtlCol="0" anchor="b"/>
          <a:lstStyle>
            <a:lvl1pPr algn="r">
              <a:defRPr sz="1200" smtClean="0"/>
            </a:lvl1pPr>
          </a:lstStyle>
          <a:p>
            <a:pPr>
              <a:defRPr/>
            </a:pPr>
            <a:fld id="{681B45D8-7002-410C-8237-4756D2D9EC1A}" type="slidenum">
              <a:rPr lang="it-IT"/>
              <a:pPr>
                <a:defRPr/>
              </a:pPr>
              <a:t>‹N›</a:t>
            </a:fld>
            <a:endParaRPr lang="it-IT"/>
          </a:p>
        </p:txBody>
      </p:sp>
    </p:spTree>
    <p:extLst>
      <p:ext uri="{BB962C8B-B14F-4D97-AF65-F5344CB8AC3E}">
        <p14:creationId xmlns:p14="http://schemas.microsoft.com/office/powerpoint/2010/main" val="24616487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74988"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27" tIns="47413" rIns="94827" bIns="47413" numCol="1" anchor="t" anchorCtr="0" compatLnSpc="1">
            <a:prstTxWarp prst="textNoShape">
              <a:avLst/>
            </a:prstTxWarp>
          </a:bodyPr>
          <a:lstStyle>
            <a:lvl1pPr defTabSz="948303">
              <a:defRPr sz="1300"/>
            </a:lvl1pPr>
          </a:lstStyle>
          <a:p>
            <a:pPr>
              <a:defRPr/>
            </a:pPr>
            <a:endParaRPr lang="it-IT" altLang="it-IT"/>
          </a:p>
        </p:txBody>
      </p:sp>
      <p:sp>
        <p:nvSpPr>
          <p:cNvPr id="5123" name="Rectangle 3"/>
          <p:cNvSpPr>
            <a:spLocks noGrp="1" noChangeArrowheads="1"/>
          </p:cNvSpPr>
          <p:nvPr>
            <p:ph type="dt" idx="1"/>
          </p:nvPr>
        </p:nvSpPr>
        <p:spPr bwMode="auto">
          <a:xfrm>
            <a:off x="4024313" y="0"/>
            <a:ext cx="3074987"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27" tIns="47413" rIns="94827" bIns="47413" numCol="1" anchor="t" anchorCtr="0" compatLnSpc="1">
            <a:prstTxWarp prst="textNoShape">
              <a:avLst/>
            </a:prstTxWarp>
          </a:bodyPr>
          <a:lstStyle>
            <a:lvl1pPr algn="r" defTabSz="948303">
              <a:defRPr sz="1300"/>
            </a:lvl1pPr>
          </a:lstStyle>
          <a:p>
            <a:pPr>
              <a:defRPr/>
            </a:pPr>
            <a:endParaRPr lang="it-IT" altLang="it-IT"/>
          </a:p>
        </p:txBody>
      </p:sp>
      <p:sp>
        <p:nvSpPr>
          <p:cNvPr id="14340" name="Rectangle 4"/>
          <p:cNvSpPr>
            <a:spLocks noGrp="1" noRot="1" noChangeAspect="1" noChangeArrowheads="1" noTextEdit="1"/>
          </p:cNvSpPr>
          <p:nvPr>
            <p:ph type="sldImg" idx="2"/>
          </p:nvPr>
        </p:nvSpPr>
        <p:spPr bwMode="auto">
          <a:xfrm>
            <a:off x="992188" y="768350"/>
            <a:ext cx="5116512" cy="383698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946150" y="4860925"/>
            <a:ext cx="5207000" cy="4605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27" tIns="47413" rIns="94827" bIns="47413" numCol="1" anchor="t" anchorCtr="0" compatLnSpc="1">
            <a:prstTxWarp prst="textNoShape">
              <a:avLst/>
            </a:prstTxWarp>
          </a:bodyPr>
          <a:lstStyle/>
          <a:p>
            <a:pPr lvl="0"/>
            <a:r>
              <a:rPr lang="it-IT" altLang="it-IT" noProof="0" smtClean="0"/>
              <a:t>Fare clic per modificare gli stili del testo dello schema</a:t>
            </a:r>
          </a:p>
          <a:p>
            <a:pPr lvl="1"/>
            <a:r>
              <a:rPr lang="it-IT" altLang="it-IT" noProof="0" smtClean="0"/>
              <a:t>Secondo livello</a:t>
            </a:r>
          </a:p>
          <a:p>
            <a:pPr lvl="2"/>
            <a:r>
              <a:rPr lang="it-IT" altLang="it-IT" noProof="0" smtClean="0"/>
              <a:t>Terzo livello</a:t>
            </a:r>
          </a:p>
          <a:p>
            <a:pPr lvl="3"/>
            <a:r>
              <a:rPr lang="it-IT" altLang="it-IT" noProof="0" smtClean="0"/>
              <a:t>Quarto livello</a:t>
            </a:r>
          </a:p>
          <a:p>
            <a:pPr lvl="4"/>
            <a:r>
              <a:rPr lang="it-IT" altLang="it-IT" noProof="0" smtClean="0"/>
              <a:t>Quinto livello</a:t>
            </a:r>
          </a:p>
        </p:txBody>
      </p:sp>
      <p:sp>
        <p:nvSpPr>
          <p:cNvPr id="5126" name="Rectangle 6"/>
          <p:cNvSpPr>
            <a:spLocks noGrp="1" noChangeArrowheads="1"/>
          </p:cNvSpPr>
          <p:nvPr>
            <p:ph type="ftr" sz="quarter" idx="4"/>
          </p:nvPr>
        </p:nvSpPr>
        <p:spPr bwMode="auto">
          <a:xfrm>
            <a:off x="0" y="9723438"/>
            <a:ext cx="3074988"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27" tIns="47413" rIns="94827" bIns="47413" numCol="1" anchor="b" anchorCtr="0" compatLnSpc="1">
            <a:prstTxWarp prst="textNoShape">
              <a:avLst/>
            </a:prstTxWarp>
          </a:bodyPr>
          <a:lstStyle>
            <a:lvl1pPr defTabSz="948303">
              <a:defRPr sz="1300"/>
            </a:lvl1pPr>
          </a:lstStyle>
          <a:p>
            <a:pPr>
              <a:defRPr/>
            </a:pPr>
            <a:endParaRPr lang="it-IT" altLang="it-IT"/>
          </a:p>
        </p:txBody>
      </p:sp>
      <p:sp>
        <p:nvSpPr>
          <p:cNvPr id="5127" name="Rectangle 7"/>
          <p:cNvSpPr>
            <a:spLocks noGrp="1" noChangeArrowheads="1"/>
          </p:cNvSpPr>
          <p:nvPr>
            <p:ph type="sldNum" sz="quarter" idx="5"/>
          </p:nvPr>
        </p:nvSpPr>
        <p:spPr bwMode="auto">
          <a:xfrm>
            <a:off x="4024313" y="9723438"/>
            <a:ext cx="3074987"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27" tIns="47413" rIns="94827" bIns="47413" numCol="1" anchor="b" anchorCtr="0" compatLnSpc="1">
            <a:prstTxWarp prst="textNoShape">
              <a:avLst/>
            </a:prstTxWarp>
          </a:bodyPr>
          <a:lstStyle>
            <a:lvl1pPr algn="r" defTabSz="948303">
              <a:defRPr sz="1300"/>
            </a:lvl1pPr>
          </a:lstStyle>
          <a:p>
            <a:pPr>
              <a:defRPr/>
            </a:pPr>
            <a:fld id="{A477D610-05B6-450C-BDA4-4707EB8FCD1D}" type="slidenum">
              <a:rPr lang="it-IT" altLang="it-IT"/>
              <a:pPr>
                <a:defRPr/>
              </a:pPr>
              <a:t>‹N›</a:t>
            </a:fld>
            <a:endParaRPr lang="it-IT" altLang="it-IT"/>
          </a:p>
        </p:txBody>
      </p:sp>
    </p:spTree>
    <p:extLst>
      <p:ext uri="{BB962C8B-B14F-4D97-AF65-F5344CB8AC3E}">
        <p14:creationId xmlns:p14="http://schemas.microsoft.com/office/powerpoint/2010/main" val="38385326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defTabSz="946150" eaLnBrk="0" hangingPunct="0">
              <a:spcBef>
                <a:spcPct val="30000"/>
              </a:spcBef>
              <a:defRPr sz="1200">
                <a:solidFill>
                  <a:schemeClr val="tx1"/>
                </a:solidFill>
                <a:latin typeface="Times New Roman" pitchFamily="18" charset="0"/>
              </a:defRPr>
            </a:lvl1pPr>
            <a:lvl2pPr marL="781050" indent="-298450" defTabSz="946150" eaLnBrk="0" hangingPunct="0">
              <a:spcBef>
                <a:spcPct val="30000"/>
              </a:spcBef>
              <a:defRPr sz="1200">
                <a:solidFill>
                  <a:schemeClr val="tx1"/>
                </a:solidFill>
                <a:latin typeface="Times New Roman" pitchFamily="18" charset="0"/>
              </a:defRPr>
            </a:lvl2pPr>
            <a:lvl3pPr marL="1201738" indent="-238125" defTabSz="946150" eaLnBrk="0" hangingPunct="0">
              <a:spcBef>
                <a:spcPct val="30000"/>
              </a:spcBef>
              <a:defRPr sz="1200">
                <a:solidFill>
                  <a:schemeClr val="tx1"/>
                </a:solidFill>
                <a:latin typeface="Times New Roman" pitchFamily="18" charset="0"/>
              </a:defRPr>
            </a:lvl3pPr>
            <a:lvl4pPr marL="1684338" indent="-238125" defTabSz="946150" eaLnBrk="0" hangingPunct="0">
              <a:spcBef>
                <a:spcPct val="30000"/>
              </a:spcBef>
              <a:defRPr sz="1200">
                <a:solidFill>
                  <a:schemeClr val="tx1"/>
                </a:solidFill>
                <a:latin typeface="Times New Roman" pitchFamily="18" charset="0"/>
              </a:defRPr>
            </a:lvl4pPr>
            <a:lvl5pPr marL="2166938" indent="-238125" defTabSz="946150" eaLnBrk="0" hangingPunct="0">
              <a:spcBef>
                <a:spcPct val="30000"/>
              </a:spcBef>
              <a:defRPr sz="1200">
                <a:solidFill>
                  <a:schemeClr val="tx1"/>
                </a:solidFill>
                <a:latin typeface="Times New Roman" pitchFamily="18" charset="0"/>
              </a:defRPr>
            </a:lvl5pPr>
            <a:lvl6pPr marL="2624138" indent="-238125" defTabSz="946150" eaLnBrk="0" fontAlgn="base" hangingPunct="0">
              <a:spcBef>
                <a:spcPct val="30000"/>
              </a:spcBef>
              <a:spcAft>
                <a:spcPct val="0"/>
              </a:spcAft>
              <a:defRPr sz="1200">
                <a:solidFill>
                  <a:schemeClr val="tx1"/>
                </a:solidFill>
                <a:latin typeface="Times New Roman" pitchFamily="18" charset="0"/>
              </a:defRPr>
            </a:lvl6pPr>
            <a:lvl7pPr marL="3081338" indent="-238125" defTabSz="946150" eaLnBrk="0" fontAlgn="base" hangingPunct="0">
              <a:spcBef>
                <a:spcPct val="30000"/>
              </a:spcBef>
              <a:spcAft>
                <a:spcPct val="0"/>
              </a:spcAft>
              <a:defRPr sz="1200">
                <a:solidFill>
                  <a:schemeClr val="tx1"/>
                </a:solidFill>
                <a:latin typeface="Times New Roman" pitchFamily="18" charset="0"/>
              </a:defRPr>
            </a:lvl7pPr>
            <a:lvl8pPr marL="3538538" indent="-238125" defTabSz="946150" eaLnBrk="0" fontAlgn="base" hangingPunct="0">
              <a:spcBef>
                <a:spcPct val="30000"/>
              </a:spcBef>
              <a:spcAft>
                <a:spcPct val="0"/>
              </a:spcAft>
              <a:defRPr sz="1200">
                <a:solidFill>
                  <a:schemeClr val="tx1"/>
                </a:solidFill>
                <a:latin typeface="Times New Roman" pitchFamily="18" charset="0"/>
              </a:defRPr>
            </a:lvl8pPr>
            <a:lvl9pPr marL="3995738" indent="-238125" defTabSz="94615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290422CB-D45B-46AB-AC2A-9E7EF8594A14}" type="slidenum">
              <a:rPr lang="it-IT" altLang="it-IT" sz="1300" smtClean="0"/>
              <a:pPr eaLnBrk="1" hangingPunct="1">
                <a:spcBef>
                  <a:spcPct val="0"/>
                </a:spcBef>
              </a:pPr>
              <a:t>2</a:t>
            </a:fld>
            <a:endParaRPr lang="it-IT" altLang="it-IT" sz="1300" smtClean="0"/>
          </a:p>
        </p:txBody>
      </p:sp>
      <p:sp>
        <p:nvSpPr>
          <p:cNvPr id="15363" name="Rectangle 2"/>
          <p:cNvSpPr>
            <a:spLocks noGrp="1" noRot="1" noChangeAspect="1" noChangeArrowheads="1" noTextEdit="1"/>
          </p:cNvSpPr>
          <p:nvPr>
            <p:ph type="sldImg"/>
          </p:nvPr>
        </p:nvSpPr>
        <p:spPr>
          <a:xfrm>
            <a:off x="982663" y="788988"/>
            <a:ext cx="5135562" cy="3852862"/>
          </a:xfrm>
          <a:ln/>
        </p:spPr>
      </p:sp>
      <p:sp>
        <p:nvSpPr>
          <p:cNvPr id="14340" name="Rectangle 3"/>
          <p:cNvSpPr>
            <a:spLocks noGrp="1" noChangeArrowheads="1"/>
          </p:cNvSpPr>
          <p:nvPr>
            <p:ph type="body" idx="1"/>
          </p:nvPr>
        </p:nvSpPr>
        <p:spPr>
          <a:xfrm>
            <a:off x="958850" y="4878388"/>
            <a:ext cx="5183188" cy="4564062"/>
          </a:xfrm>
        </p:spPr>
        <p:txBody>
          <a:bodyPr/>
          <a:lstStyle/>
          <a:p>
            <a:pPr eaLnBrk="1" hangingPunct="1">
              <a:defRPr/>
            </a:pPr>
            <a:endParaRPr lang="it-IT" altLang="it-IT" dirty="0" smtClean="0">
              <a:latin typeface="+mn-lt"/>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defTabSz="947738" eaLnBrk="0" hangingPunct="0">
              <a:spcBef>
                <a:spcPct val="30000"/>
              </a:spcBef>
              <a:defRPr sz="1200">
                <a:solidFill>
                  <a:schemeClr val="tx1"/>
                </a:solidFill>
                <a:latin typeface="Times New Roman" pitchFamily="18" charset="0"/>
              </a:defRPr>
            </a:lvl1pPr>
            <a:lvl2pPr marL="782638" indent="-300038" defTabSz="947738" eaLnBrk="0" hangingPunct="0">
              <a:spcBef>
                <a:spcPct val="30000"/>
              </a:spcBef>
              <a:defRPr sz="1200">
                <a:solidFill>
                  <a:schemeClr val="tx1"/>
                </a:solidFill>
                <a:latin typeface="Times New Roman" pitchFamily="18" charset="0"/>
              </a:defRPr>
            </a:lvl2pPr>
            <a:lvl3pPr marL="1204913" indent="-239713" defTabSz="947738" eaLnBrk="0" hangingPunct="0">
              <a:spcBef>
                <a:spcPct val="30000"/>
              </a:spcBef>
              <a:defRPr sz="1200">
                <a:solidFill>
                  <a:schemeClr val="tx1"/>
                </a:solidFill>
                <a:latin typeface="Times New Roman" pitchFamily="18" charset="0"/>
              </a:defRPr>
            </a:lvl3pPr>
            <a:lvl4pPr marL="1687513" indent="-239713" defTabSz="947738" eaLnBrk="0" hangingPunct="0">
              <a:spcBef>
                <a:spcPct val="30000"/>
              </a:spcBef>
              <a:defRPr sz="1200">
                <a:solidFill>
                  <a:schemeClr val="tx1"/>
                </a:solidFill>
                <a:latin typeface="Times New Roman" pitchFamily="18" charset="0"/>
              </a:defRPr>
            </a:lvl4pPr>
            <a:lvl5pPr marL="2170113" indent="-239713" defTabSz="947738" eaLnBrk="0" hangingPunct="0">
              <a:spcBef>
                <a:spcPct val="30000"/>
              </a:spcBef>
              <a:defRPr sz="1200">
                <a:solidFill>
                  <a:schemeClr val="tx1"/>
                </a:solidFill>
                <a:latin typeface="Times New Roman" pitchFamily="18" charset="0"/>
              </a:defRPr>
            </a:lvl5pPr>
            <a:lvl6pPr marL="2627313" indent="-239713" defTabSz="947738" eaLnBrk="0" fontAlgn="base" hangingPunct="0">
              <a:spcBef>
                <a:spcPct val="30000"/>
              </a:spcBef>
              <a:spcAft>
                <a:spcPct val="0"/>
              </a:spcAft>
              <a:defRPr sz="1200">
                <a:solidFill>
                  <a:schemeClr val="tx1"/>
                </a:solidFill>
                <a:latin typeface="Times New Roman" pitchFamily="18" charset="0"/>
              </a:defRPr>
            </a:lvl6pPr>
            <a:lvl7pPr marL="3084513" indent="-239713" defTabSz="947738" eaLnBrk="0" fontAlgn="base" hangingPunct="0">
              <a:spcBef>
                <a:spcPct val="30000"/>
              </a:spcBef>
              <a:spcAft>
                <a:spcPct val="0"/>
              </a:spcAft>
              <a:defRPr sz="1200">
                <a:solidFill>
                  <a:schemeClr val="tx1"/>
                </a:solidFill>
                <a:latin typeface="Times New Roman" pitchFamily="18" charset="0"/>
              </a:defRPr>
            </a:lvl7pPr>
            <a:lvl8pPr marL="3541713" indent="-239713" defTabSz="947738" eaLnBrk="0" fontAlgn="base" hangingPunct="0">
              <a:spcBef>
                <a:spcPct val="30000"/>
              </a:spcBef>
              <a:spcAft>
                <a:spcPct val="0"/>
              </a:spcAft>
              <a:defRPr sz="1200">
                <a:solidFill>
                  <a:schemeClr val="tx1"/>
                </a:solidFill>
                <a:latin typeface="Times New Roman" pitchFamily="18" charset="0"/>
              </a:defRPr>
            </a:lvl8pPr>
            <a:lvl9pPr marL="3998913" indent="-239713" defTabSz="947738"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331D4778-5C1A-4134-8D30-1194E15DA6F9}" type="slidenum">
              <a:rPr lang="it-IT" altLang="it-IT" sz="1300" smtClean="0"/>
              <a:pPr eaLnBrk="1" hangingPunct="1">
                <a:spcBef>
                  <a:spcPct val="0"/>
                </a:spcBef>
              </a:pPr>
              <a:t>11</a:t>
            </a:fld>
            <a:endParaRPr lang="it-IT" altLang="it-IT" sz="1300" smtClean="0"/>
          </a:p>
        </p:txBody>
      </p:sp>
      <p:sp>
        <p:nvSpPr>
          <p:cNvPr id="25603" name="Rectangle 2"/>
          <p:cNvSpPr>
            <a:spLocks noGrp="1" noRot="1" noChangeAspect="1" noChangeArrowheads="1" noTextEdit="1"/>
          </p:cNvSpPr>
          <p:nvPr>
            <p:ph type="sldImg"/>
          </p:nvPr>
        </p:nvSpPr>
        <p:spPr>
          <a:xfrm>
            <a:off x="981075" y="787400"/>
            <a:ext cx="5138738" cy="3854450"/>
          </a:xfrm>
          <a:ln/>
        </p:spPr>
      </p:sp>
      <p:sp>
        <p:nvSpPr>
          <p:cNvPr id="25604" name="Rectangle 3"/>
          <p:cNvSpPr>
            <a:spLocks noGrp="1" noChangeArrowheads="1"/>
          </p:cNvSpPr>
          <p:nvPr>
            <p:ph type="body" idx="1"/>
          </p:nvPr>
        </p:nvSpPr>
        <p:spPr>
          <a:xfrm>
            <a:off x="958850" y="4878388"/>
            <a:ext cx="5183188" cy="4564062"/>
          </a:xfrm>
          <a:noFill/>
        </p:spPr>
        <p:txBody>
          <a:bodyPr/>
          <a:lstStyle/>
          <a:p>
            <a:pPr eaLnBrk="1" hangingPunct="1"/>
            <a:endParaRPr lang="it-IT" altLang="it-IT"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B58C29-BB83-4F83-B632-A855F3C5764E}" type="slidenum">
              <a:rPr lang="it-IT" altLang="it-IT"/>
              <a:pPr/>
              <a:t>3</a:t>
            </a:fld>
            <a:endParaRPr lang="it-IT" altLang="it-IT"/>
          </a:p>
        </p:txBody>
      </p:sp>
      <p:sp>
        <p:nvSpPr>
          <p:cNvPr id="224258" name="Rectangle 2"/>
          <p:cNvSpPr>
            <a:spLocks noGrp="1" noRot="1" noChangeAspect="1" noChangeArrowheads="1" noTextEdit="1"/>
          </p:cNvSpPr>
          <p:nvPr>
            <p:ph type="sldImg"/>
          </p:nvPr>
        </p:nvSpPr>
        <p:spPr>
          <a:xfrm>
            <a:off x="981075" y="787400"/>
            <a:ext cx="5138738" cy="3854450"/>
          </a:xfrm>
          <a:ln/>
        </p:spPr>
      </p:sp>
      <p:sp>
        <p:nvSpPr>
          <p:cNvPr id="224259" name="Rectangle 3"/>
          <p:cNvSpPr>
            <a:spLocks noGrp="1" noChangeArrowheads="1"/>
          </p:cNvSpPr>
          <p:nvPr>
            <p:ph type="body" idx="1"/>
          </p:nvPr>
        </p:nvSpPr>
        <p:spPr>
          <a:xfrm>
            <a:off x="958178" y="4879099"/>
            <a:ext cx="5184635" cy="4562598"/>
          </a:xfrm>
          <a:ln/>
        </p:spPr>
        <p:txBody>
          <a:bodyPr/>
          <a:lstStyle/>
          <a:p>
            <a:endParaRPr lang="it-IT" alt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defTabSz="947738" eaLnBrk="0" hangingPunct="0">
              <a:spcBef>
                <a:spcPct val="30000"/>
              </a:spcBef>
              <a:defRPr sz="1200">
                <a:solidFill>
                  <a:schemeClr val="tx1"/>
                </a:solidFill>
                <a:latin typeface="Times New Roman" pitchFamily="18" charset="0"/>
              </a:defRPr>
            </a:lvl1pPr>
            <a:lvl2pPr marL="782638" indent="-300038" defTabSz="947738" eaLnBrk="0" hangingPunct="0">
              <a:spcBef>
                <a:spcPct val="30000"/>
              </a:spcBef>
              <a:defRPr sz="1200">
                <a:solidFill>
                  <a:schemeClr val="tx1"/>
                </a:solidFill>
                <a:latin typeface="Times New Roman" pitchFamily="18" charset="0"/>
              </a:defRPr>
            </a:lvl2pPr>
            <a:lvl3pPr marL="1204913" indent="-239713" defTabSz="947738" eaLnBrk="0" hangingPunct="0">
              <a:spcBef>
                <a:spcPct val="30000"/>
              </a:spcBef>
              <a:defRPr sz="1200">
                <a:solidFill>
                  <a:schemeClr val="tx1"/>
                </a:solidFill>
                <a:latin typeface="Times New Roman" pitchFamily="18" charset="0"/>
              </a:defRPr>
            </a:lvl3pPr>
            <a:lvl4pPr marL="1687513" indent="-239713" defTabSz="947738" eaLnBrk="0" hangingPunct="0">
              <a:spcBef>
                <a:spcPct val="30000"/>
              </a:spcBef>
              <a:defRPr sz="1200">
                <a:solidFill>
                  <a:schemeClr val="tx1"/>
                </a:solidFill>
                <a:latin typeface="Times New Roman" pitchFamily="18" charset="0"/>
              </a:defRPr>
            </a:lvl4pPr>
            <a:lvl5pPr marL="2170113" indent="-239713" defTabSz="947738" eaLnBrk="0" hangingPunct="0">
              <a:spcBef>
                <a:spcPct val="30000"/>
              </a:spcBef>
              <a:defRPr sz="1200">
                <a:solidFill>
                  <a:schemeClr val="tx1"/>
                </a:solidFill>
                <a:latin typeface="Times New Roman" pitchFamily="18" charset="0"/>
              </a:defRPr>
            </a:lvl5pPr>
            <a:lvl6pPr marL="2627313" indent="-239713" defTabSz="947738" eaLnBrk="0" fontAlgn="base" hangingPunct="0">
              <a:spcBef>
                <a:spcPct val="30000"/>
              </a:spcBef>
              <a:spcAft>
                <a:spcPct val="0"/>
              </a:spcAft>
              <a:defRPr sz="1200">
                <a:solidFill>
                  <a:schemeClr val="tx1"/>
                </a:solidFill>
                <a:latin typeface="Times New Roman" pitchFamily="18" charset="0"/>
              </a:defRPr>
            </a:lvl6pPr>
            <a:lvl7pPr marL="3084513" indent="-239713" defTabSz="947738" eaLnBrk="0" fontAlgn="base" hangingPunct="0">
              <a:spcBef>
                <a:spcPct val="30000"/>
              </a:spcBef>
              <a:spcAft>
                <a:spcPct val="0"/>
              </a:spcAft>
              <a:defRPr sz="1200">
                <a:solidFill>
                  <a:schemeClr val="tx1"/>
                </a:solidFill>
                <a:latin typeface="Times New Roman" pitchFamily="18" charset="0"/>
              </a:defRPr>
            </a:lvl7pPr>
            <a:lvl8pPr marL="3541713" indent="-239713" defTabSz="947738" eaLnBrk="0" fontAlgn="base" hangingPunct="0">
              <a:spcBef>
                <a:spcPct val="30000"/>
              </a:spcBef>
              <a:spcAft>
                <a:spcPct val="0"/>
              </a:spcAft>
              <a:defRPr sz="1200">
                <a:solidFill>
                  <a:schemeClr val="tx1"/>
                </a:solidFill>
                <a:latin typeface="Times New Roman" pitchFamily="18" charset="0"/>
              </a:defRPr>
            </a:lvl8pPr>
            <a:lvl9pPr marL="3998913" indent="-239713" defTabSz="947738"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2C79EB7D-A340-4BAA-8E14-EA994E8AC5F7}" type="slidenum">
              <a:rPr lang="it-IT" altLang="it-IT" sz="1300" smtClean="0"/>
              <a:pPr eaLnBrk="1" hangingPunct="1">
                <a:spcBef>
                  <a:spcPct val="0"/>
                </a:spcBef>
              </a:pPr>
              <a:t>4</a:t>
            </a:fld>
            <a:endParaRPr lang="it-IT" altLang="it-IT" sz="1300" smtClean="0"/>
          </a:p>
        </p:txBody>
      </p:sp>
      <p:sp>
        <p:nvSpPr>
          <p:cNvPr id="16387" name="Rectangle 2"/>
          <p:cNvSpPr>
            <a:spLocks noGrp="1" noRot="1" noChangeAspect="1" noChangeArrowheads="1" noTextEdit="1"/>
          </p:cNvSpPr>
          <p:nvPr>
            <p:ph type="sldImg"/>
          </p:nvPr>
        </p:nvSpPr>
        <p:spPr>
          <a:xfrm>
            <a:off x="981075" y="787400"/>
            <a:ext cx="5138738" cy="3854450"/>
          </a:xfrm>
          <a:ln/>
        </p:spPr>
      </p:sp>
      <p:sp>
        <p:nvSpPr>
          <p:cNvPr id="16388" name="Rectangle 3"/>
          <p:cNvSpPr>
            <a:spLocks noGrp="1" noChangeArrowheads="1"/>
          </p:cNvSpPr>
          <p:nvPr>
            <p:ph type="body" idx="1"/>
          </p:nvPr>
        </p:nvSpPr>
        <p:spPr>
          <a:xfrm>
            <a:off x="958850" y="4878388"/>
            <a:ext cx="5183188" cy="4564062"/>
          </a:xfrm>
          <a:noFill/>
        </p:spPr>
        <p:txBody>
          <a:bodyPr/>
          <a:lstStyle/>
          <a:p>
            <a:pPr eaLnBrk="1" hangingPunct="1"/>
            <a:endParaRPr lang="it-IT" altLang="it-IT"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defTabSz="947738" eaLnBrk="0" hangingPunct="0">
              <a:spcBef>
                <a:spcPct val="30000"/>
              </a:spcBef>
              <a:defRPr sz="1200">
                <a:solidFill>
                  <a:schemeClr val="tx1"/>
                </a:solidFill>
                <a:latin typeface="Times New Roman" pitchFamily="18" charset="0"/>
              </a:defRPr>
            </a:lvl1pPr>
            <a:lvl2pPr marL="782638" indent="-300038" defTabSz="947738" eaLnBrk="0" hangingPunct="0">
              <a:spcBef>
                <a:spcPct val="30000"/>
              </a:spcBef>
              <a:defRPr sz="1200">
                <a:solidFill>
                  <a:schemeClr val="tx1"/>
                </a:solidFill>
                <a:latin typeface="Times New Roman" pitchFamily="18" charset="0"/>
              </a:defRPr>
            </a:lvl2pPr>
            <a:lvl3pPr marL="1204913" indent="-239713" defTabSz="947738" eaLnBrk="0" hangingPunct="0">
              <a:spcBef>
                <a:spcPct val="30000"/>
              </a:spcBef>
              <a:defRPr sz="1200">
                <a:solidFill>
                  <a:schemeClr val="tx1"/>
                </a:solidFill>
                <a:latin typeface="Times New Roman" pitchFamily="18" charset="0"/>
              </a:defRPr>
            </a:lvl3pPr>
            <a:lvl4pPr marL="1687513" indent="-239713" defTabSz="947738" eaLnBrk="0" hangingPunct="0">
              <a:spcBef>
                <a:spcPct val="30000"/>
              </a:spcBef>
              <a:defRPr sz="1200">
                <a:solidFill>
                  <a:schemeClr val="tx1"/>
                </a:solidFill>
                <a:latin typeface="Times New Roman" pitchFamily="18" charset="0"/>
              </a:defRPr>
            </a:lvl4pPr>
            <a:lvl5pPr marL="2170113" indent="-239713" defTabSz="947738" eaLnBrk="0" hangingPunct="0">
              <a:spcBef>
                <a:spcPct val="30000"/>
              </a:spcBef>
              <a:defRPr sz="1200">
                <a:solidFill>
                  <a:schemeClr val="tx1"/>
                </a:solidFill>
                <a:latin typeface="Times New Roman" pitchFamily="18" charset="0"/>
              </a:defRPr>
            </a:lvl5pPr>
            <a:lvl6pPr marL="2627313" indent="-239713" defTabSz="947738" eaLnBrk="0" fontAlgn="base" hangingPunct="0">
              <a:spcBef>
                <a:spcPct val="30000"/>
              </a:spcBef>
              <a:spcAft>
                <a:spcPct val="0"/>
              </a:spcAft>
              <a:defRPr sz="1200">
                <a:solidFill>
                  <a:schemeClr val="tx1"/>
                </a:solidFill>
                <a:latin typeface="Times New Roman" pitchFamily="18" charset="0"/>
              </a:defRPr>
            </a:lvl6pPr>
            <a:lvl7pPr marL="3084513" indent="-239713" defTabSz="947738" eaLnBrk="0" fontAlgn="base" hangingPunct="0">
              <a:spcBef>
                <a:spcPct val="30000"/>
              </a:spcBef>
              <a:spcAft>
                <a:spcPct val="0"/>
              </a:spcAft>
              <a:defRPr sz="1200">
                <a:solidFill>
                  <a:schemeClr val="tx1"/>
                </a:solidFill>
                <a:latin typeface="Times New Roman" pitchFamily="18" charset="0"/>
              </a:defRPr>
            </a:lvl7pPr>
            <a:lvl8pPr marL="3541713" indent="-239713" defTabSz="947738" eaLnBrk="0" fontAlgn="base" hangingPunct="0">
              <a:spcBef>
                <a:spcPct val="30000"/>
              </a:spcBef>
              <a:spcAft>
                <a:spcPct val="0"/>
              </a:spcAft>
              <a:defRPr sz="1200">
                <a:solidFill>
                  <a:schemeClr val="tx1"/>
                </a:solidFill>
                <a:latin typeface="Times New Roman" pitchFamily="18" charset="0"/>
              </a:defRPr>
            </a:lvl8pPr>
            <a:lvl9pPr marL="3998913" indent="-239713" defTabSz="947738"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2C79EB7D-A340-4BAA-8E14-EA994E8AC5F7}" type="slidenum">
              <a:rPr lang="it-IT" altLang="it-IT" sz="1300" smtClean="0"/>
              <a:pPr eaLnBrk="1" hangingPunct="1">
                <a:spcBef>
                  <a:spcPct val="0"/>
                </a:spcBef>
              </a:pPr>
              <a:t>5</a:t>
            </a:fld>
            <a:endParaRPr lang="it-IT" altLang="it-IT" sz="1300" smtClean="0"/>
          </a:p>
        </p:txBody>
      </p:sp>
      <p:sp>
        <p:nvSpPr>
          <p:cNvPr id="16387" name="Rectangle 2"/>
          <p:cNvSpPr>
            <a:spLocks noGrp="1" noRot="1" noChangeAspect="1" noChangeArrowheads="1" noTextEdit="1"/>
          </p:cNvSpPr>
          <p:nvPr>
            <p:ph type="sldImg"/>
          </p:nvPr>
        </p:nvSpPr>
        <p:spPr>
          <a:xfrm>
            <a:off x="981075" y="787400"/>
            <a:ext cx="5138738" cy="3854450"/>
          </a:xfrm>
          <a:ln/>
        </p:spPr>
      </p:sp>
      <p:sp>
        <p:nvSpPr>
          <p:cNvPr id="16388" name="Rectangle 3"/>
          <p:cNvSpPr>
            <a:spLocks noGrp="1" noChangeArrowheads="1"/>
          </p:cNvSpPr>
          <p:nvPr>
            <p:ph type="body" idx="1"/>
          </p:nvPr>
        </p:nvSpPr>
        <p:spPr>
          <a:xfrm>
            <a:off x="958850" y="4878388"/>
            <a:ext cx="5183188" cy="4564062"/>
          </a:xfrm>
          <a:noFill/>
        </p:spPr>
        <p:txBody>
          <a:bodyPr/>
          <a:lstStyle/>
          <a:p>
            <a:pPr eaLnBrk="1" hangingPunct="1"/>
            <a:endParaRPr lang="it-IT" altLang="it-IT"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defTabSz="947738" eaLnBrk="0" hangingPunct="0">
              <a:spcBef>
                <a:spcPct val="30000"/>
              </a:spcBef>
              <a:defRPr sz="1200">
                <a:solidFill>
                  <a:schemeClr val="tx1"/>
                </a:solidFill>
                <a:latin typeface="Times New Roman" pitchFamily="18" charset="0"/>
              </a:defRPr>
            </a:lvl1pPr>
            <a:lvl2pPr marL="782638" indent="-300038" defTabSz="947738" eaLnBrk="0" hangingPunct="0">
              <a:spcBef>
                <a:spcPct val="30000"/>
              </a:spcBef>
              <a:defRPr sz="1200">
                <a:solidFill>
                  <a:schemeClr val="tx1"/>
                </a:solidFill>
                <a:latin typeface="Times New Roman" pitchFamily="18" charset="0"/>
              </a:defRPr>
            </a:lvl2pPr>
            <a:lvl3pPr marL="1204913" indent="-239713" defTabSz="947738" eaLnBrk="0" hangingPunct="0">
              <a:spcBef>
                <a:spcPct val="30000"/>
              </a:spcBef>
              <a:defRPr sz="1200">
                <a:solidFill>
                  <a:schemeClr val="tx1"/>
                </a:solidFill>
                <a:latin typeface="Times New Roman" pitchFamily="18" charset="0"/>
              </a:defRPr>
            </a:lvl3pPr>
            <a:lvl4pPr marL="1687513" indent="-239713" defTabSz="947738" eaLnBrk="0" hangingPunct="0">
              <a:spcBef>
                <a:spcPct val="30000"/>
              </a:spcBef>
              <a:defRPr sz="1200">
                <a:solidFill>
                  <a:schemeClr val="tx1"/>
                </a:solidFill>
                <a:latin typeface="Times New Roman" pitchFamily="18" charset="0"/>
              </a:defRPr>
            </a:lvl4pPr>
            <a:lvl5pPr marL="2170113" indent="-239713" defTabSz="947738" eaLnBrk="0" hangingPunct="0">
              <a:spcBef>
                <a:spcPct val="30000"/>
              </a:spcBef>
              <a:defRPr sz="1200">
                <a:solidFill>
                  <a:schemeClr val="tx1"/>
                </a:solidFill>
                <a:latin typeface="Times New Roman" pitchFamily="18" charset="0"/>
              </a:defRPr>
            </a:lvl5pPr>
            <a:lvl6pPr marL="2627313" indent="-239713" defTabSz="947738" eaLnBrk="0" fontAlgn="base" hangingPunct="0">
              <a:spcBef>
                <a:spcPct val="30000"/>
              </a:spcBef>
              <a:spcAft>
                <a:spcPct val="0"/>
              </a:spcAft>
              <a:defRPr sz="1200">
                <a:solidFill>
                  <a:schemeClr val="tx1"/>
                </a:solidFill>
                <a:latin typeface="Times New Roman" pitchFamily="18" charset="0"/>
              </a:defRPr>
            </a:lvl6pPr>
            <a:lvl7pPr marL="3084513" indent="-239713" defTabSz="947738" eaLnBrk="0" fontAlgn="base" hangingPunct="0">
              <a:spcBef>
                <a:spcPct val="30000"/>
              </a:spcBef>
              <a:spcAft>
                <a:spcPct val="0"/>
              </a:spcAft>
              <a:defRPr sz="1200">
                <a:solidFill>
                  <a:schemeClr val="tx1"/>
                </a:solidFill>
                <a:latin typeface="Times New Roman" pitchFamily="18" charset="0"/>
              </a:defRPr>
            </a:lvl7pPr>
            <a:lvl8pPr marL="3541713" indent="-239713" defTabSz="947738" eaLnBrk="0" fontAlgn="base" hangingPunct="0">
              <a:spcBef>
                <a:spcPct val="30000"/>
              </a:spcBef>
              <a:spcAft>
                <a:spcPct val="0"/>
              </a:spcAft>
              <a:defRPr sz="1200">
                <a:solidFill>
                  <a:schemeClr val="tx1"/>
                </a:solidFill>
                <a:latin typeface="Times New Roman" pitchFamily="18" charset="0"/>
              </a:defRPr>
            </a:lvl8pPr>
            <a:lvl9pPr marL="3998913" indent="-239713" defTabSz="947738"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2C79EB7D-A340-4BAA-8E14-EA994E8AC5F7}" type="slidenum">
              <a:rPr lang="it-IT" altLang="it-IT" sz="1300" smtClean="0"/>
              <a:pPr eaLnBrk="1" hangingPunct="1">
                <a:spcBef>
                  <a:spcPct val="0"/>
                </a:spcBef>
              </a:pPr>
              <a:t>6</a:t>
            </a:fld>
            <a:endParaRPr lang="it-IT" altLang="it-IT" sz="1300" smtClean="0"/>
          </a:p>
        </p:txBody>
      </p:sp>
      <p:sp>
        <p:nvSpPr>
          <p:cNvPr id="16387" name="Rectangle 2"/>
          <p:cNvSpPr>
            <a:spLocks noGrp="1" noRot="1" noChangeAspect="1" noChangeArrowheads="1" noTextEdit="1"/>
          </p:cNvSpPr>
          <p:nvPr>
            <p:ph type="sldImg"/>
          </p:nvPr>
        </p:nvSpPr>
        <p:spPr>
          <a:xfrm>
            <a:off x="981075" y="787400"/>
            <a:ext cx="5138738" cy="3854450"/>
          </a:xfrm>
          <a:ln/>
        </p:spPr>
      </p:sp>
      <p:sp>
        <p:nvSpPr>
          <p:cNvPr id="16388" name="Rectangle 3"/>
          <p:cNvSpPr>
            <a:spLocks noGrp="1" noChangeArrowheads="1"/>
          </p:cNvSpPr>
          <p:nvPr>
            <p:ph type="body" idx="1"/>
          </p:nvPr>
        </p:nvSpPr>
        <p:spPr>
          <a:xfrm>
            <a:off x="958850" y="4878388"/>
            <a:ext cx="5183188" cy="4564062"/>
          </a:xfrm>
          <a:noFill/>
        </p:spPr>
        <p:txBody>
          <a:bodyPr/>
          <a:lstStyle/>
          <a:p>
            <a:pPr eaLnBrk="1" hangingPunct="1"/>
            <a:endParaRPr lang="it-IT" altLang="it-IT"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defTabSz="947738" eaLnBrk="0" hangingPunct="0">
              <a:spcBef>
                <a:spcPct val="30000"/>
              </a:spcBef>
              <a:defRPr sz="1200">
                <a:solidFill>
                  <a:schemeClr val="tx1"/>
                </a:solidFill>
                <a:latin typeface="Times New Roman" pitchFamily="18" charset="0"/>
              </a:defRPr>
            </a:lvl1pPr>
            <a:lvl2pPr marL="782638" indent="-300038" defTabSz="947738" eaLnBrk="0" hangingPunct="0">
              <a:spcBef>
                <a:spcPct val="30000"/>
              </a:spcBef>
              <a:defRPr sz="1200">
                <a:solidFill>
                  <a:schemeClr val="tx1"/>
                </a:solidFill>
                <a:latin typeface="Times New Roman" pitchFamily="18" charset="0"/>
              </a:defRPr>
            </a:lvl2pPr>
            <a:lvl3pPr marL="1204913" indent="-239713" defTabSz="947738" eaLnBrk="0" hangingPunct="0">
              <a:spcBef>
                <a:spcPct val="30000"/>
              </a:spcBef>
              <a:defRPr sz="1200">
                <a:solidFill>
                  <a:schemeClr val="tx1"/>
                </a:solidFill>
                <a:latin typeface="Times New Roman" pitchFamily="18" charset="0"/>
              </a:defRPr>
            </a:lvl3pPr>
            <a:lvl4pPr marL="1687513" indent="-239713" defTabSz="947738" eaLnBrk="0" hangingPunct="0">
              <a:spcBef>
                <a:spcPct val="30000"/>
              </a:spcBef>
              <a:defRPr sz="1200">
                <a:solidFill>
                  <a:schemeClr val="tx1"/>
                </a:solidFill>
                <a:latin typeface="Times New Roman" pitchFamily="18" charset="0"/>
              </a:defRPr>
            </a:lvl4pPr>
            <a:lvl5pPr marL="2170113" indent="-239713" defTabSz="947738" eaLnBrk="0" hangingPunct="0">
              <a:spcBef>
                <a:spcPct val="30000"/>
              </a:spcBef>
              <a:defRPr sz="1200">
                <a:solidFill>
                  <a:schemeClr val="tx1"/>
                </a:solidFill>
                <a:latin typeface="Times New Roman" pitchFamily="18" charset="0"/>
              </a:defRPr>
            </a:lvl5pPr>
            <a:lvl6pPr marL="2627313" indent="-239713" defTabSz="947738" eaLnBrk="0" fontAlgn="base" hangingPunct="0">
              <a:spcBef>
                <a:spcPct val="30000"/>
              </a:spcBef>
              <a:spcAft>
                <a:spcPct val="0"/>
              </a:spcAft>
              <a:defRPr sz="1200">
                <a:solidFill>
                  <a:schemeClr val="tx1"/>
                </a:solidFill>
                <a:latin typeface="Times New Roman" pitchFamily="18" charset="0"/>
              </a:defRPr>
            </a:lvl6pPr>
            <a:lvl7pPr marL="3084513" indent="-239713" defTabSz="947738" eaLnBrk="0" fontAlgn="base" hangingPunct="0">
              <a:spcBef>
                <a:spcPct val="30000"/>
              </a:spcBef>
              <a:spcAft>
                <a:spcPct val="0"/>
              </a:spcAft>
              <a:defRPr sz="1200">
                <a:solidFill>
                  <a:schemeClr val="tx1"/>
                </a:solidFill>
                <a:latin typeface="Times New Roman" pitchFamily="18" charset="0"/>
              </a:defRPr>
            </a:lvl7pPr>
            <a:lvl8pPr marL="3541713" indent="-239713" defTabSz="947738" eaLnBrk="0" fontAlgn="base" hangingPunct="0">
              <a:spcBef>
                <a:spcPct val="30000"/>
              </a:spcBef>
              <a:spcAft>
                <a:spcPct val="0"/>
              </a:spcAft>
              <a:defRPr sz="1200">
                <a:solidFill>
                  <a:schemeClr val="tx1"/>
                </a:solidFill>
                <a:latin typeface="Times New Roman" pitchFamily="18" charset="0"/>
              </a:defRPr>
            </a:lvl8pPr>
            <a:lvl9pPr marL="3998913" indent="-239713" defTabSz="947738"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AB291FAF-514D-4E5B-A45B-7B15289761E8}" type="slidenum">
              <a:rPr lang="it-IT" altLang="it-IT" sz="1300" smtClean="0"/>
              <a:pPr eaLnBrk="1" hangingPunct="1">
                <a:spcBef>
                  <a:spcPct val="0"/>
                </a:spcBef>
              </a:pPr>
              <a:t>7</a:t>
            </a:fld>
            <a:endParaRPr lang="it-IT" altLang="it-IT" sz="1300" smtClean="0"/>
          </a:p>
        </p:txBody>
      </p:sp>
      <p:sp>
        <p:nvSpPr>
          <p:cNvPr id="19459" name="Rectangle 2"/>
          <p:cNvSpPr>
            <a:spLocks noGrp="1" noRot="1" noChangeAspect="1" noChangeArrowheads="1" noTextEdit="1"/>
          </p:cNvSpPr>
          <p:nvPr>
            <p:ph type="sldImg"/>
          </p:nvPr>
        </p:nvSpPr>
        <p:spPr>
          <a:xfrm>
            <a:off x="981075" y="787400"/>
            <a:ext cx="5138738" cy="3854450"/>
          </a:xfrm>
          <a:ln/>
        </p:spPr>
      </p:sp>
      <p:sp>
        <p:nvSpPr>
          <p:cNvPr id="19460" name="Rectangle 3"/>
          <p:cNvSpPr>
            <a:spLocks noGrp="1" noChangeArrowheads="1"/>
          </p:cNvSpPr>
          <p:nvPr>
            <p:ph type="body" idx="1"/>
          </p:nvPr>
        </p:nvSpPr>
        <p:spPr>
          <a:xfrm>
            <a:off x="958850" y="4878388"/>
            <a:ext cx="5183188" cy="4564062"/>
          </a:xfrm>
          <a:noFill/>
        </p:spPr>
        <p:txBody>
          <a:bodyPr/>
          <a:lstStyle/>
          <a:p>
            <a:pPr eaLnBrk="1" hangingPunct="1"/>
            <a:endParaRPr lang="it-IT" altLang="it-IT"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defTabSz="947738" eaLnBrk="0" hangingPunct="0">
              <a:spcBef>
                <a:spcPct val="30000"/>
              </a:spcBef>
              <a:defRPr sz="1200">
                <a:solidFill>
                  <a:schemeClr val="tx1"/>
                </a:solidFill>
                <a:latin typeface="Times New Roman" pitchFamily="18" charset="0"/>
              </a:defRPr>
            </a:lvl1pPr>
            <a:lvl2pPr marL="782638" indent="-300038" defTabSz="947738" eaLnBrk="0" hangingPunct="0">
              <a:spcBef>
                <a:spcPct val="30000"/>
              </a:spcBef>
              <a:defRPr sz="1200">
                <a:solidFill>
                  <a:schemeClr val="tx1"/>
                </a:solidFill>
                <a:latin typeface="Times New Roman" pitchFamily="18" charset="0"/>
              </a:defRPr>
            </a:lvl2pPr>
            <a:lvl3pPr marL="1204913" indent="-239713" defTabSz="947738" eaLnBrk="0" hangingPunct="0">
              <a:spcBef>
                <a:spcPct val="30000"/>
              </a:spcBef>
              <a:defRPr sz="1200">
                <a:solidFill>
                  <a:schemeClr val="tx1"/>
                </a:solidFill>
                <a:latin typeface="Times New Roman" pitchFamily="18" charset="0"/>
              </a:defRPr>
            </a:lvl3pPr>
            <a:lvl4pPr marL="1687513" indent="-239713" defTabSz="947738" eaLnBrk="0" hangingPunct="0">
              <a:spcBef>
                <a:spcPct val="30000"/>
              </a:spcBef>
              <a:defRPr sz="1200">
                <a:solidFill>
                  <a:schemeClr val="tx1"/>
                </a:solidFill>
                <a:latin typeface="Times New Roman" pitchFamily="18" charset="0"/>
              </a:defRPr>
            </a:lvl4pPr>
            <a:lvl5pPr marL="2170113" indent="-239713" defTabSz="947738" eaLnBrk="0" hangingPunct="0">
              <a:spcBef>
                <a:spcPct val="30000"/>
              </a:spcBef>
              <a:defRPr sz="1200">
                <a:solidFill>
                  <a:schemeClr val="tx1"/>
                </a:solidFill>
                <a:latin typeface="Times New Roman" pitchFamily="18" charset="0"/>
              </a:defRPr>
            </a:lvl5pPr>
            <a:lvl6pPr marL="2627313" indent="-239713" defTabSz="947738" eaLnBrk="0" fontAlgn="base" hangingPunct="0">
              <a:spcBef>
                <a:spcPct val="30000"/>
              </a:spcBef>
              <a:spcAft>
                <a:spcPct val="0"/>
              </a:spcAft>
              <a:defRPr sz="1200">
                <a:solidFill>
                  <a:schemeClr val="tx1"/>
                </a:solidFill>
                <a:latin typeface="Times New Roman" pitchFamily="18" charset="0"/>
              </a:defRPr>
            </a:lvl6pPr>
            <a:lvl7pPr marL="3084513" indent="-239713" defTabSz="947738" eaLnBrk="0" fontAlgn="base" hangingPunct="0">
              <a:spcBef>
                <a:spcPct val="30000"/>
              </a:spcBef>
              <a:spcAft>
                <a:spcPct val="0"/>
              </a:spcAft>
              <a:defRPr sz="1200">
                <a:solidFill>
                  <a:schemeClr val="tx1"/>
                </a:solidFill>
                <a:latin typeface="Times New Roman" pitchFamily="18" charset="0"/>
              </a:defRPr>
            </a:lvl7pPr>
            <a:lvl8pPr marL="3541713" indent="-239713" defTabSz="947738" eaLnBrk="0" fontAlgn="base" hangingPunct="0">
              <a:spcBef>
                <a:spcPct val="30000"/>
              </a:spcBef>
              <a:spcAft>
                <a:spcPct val="0"/>
              </a:spcAft>
              <a:defRPr sz="1200">
                <a:solidFill>
                  <a:schemeClr val="tx1"/>
                </a:solidFill>
                <a:latin typeface="Times New Roman" pitchFamily="18" charset="0"/>
              </a:defRPr>
            </a:lvl8pPr>
            <a:lvl9pPr marL="3998913" indent="-239713" defTabSz="947738"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E7A2674D-2A9F-4210-BFA9-E05CE645C36E}" type="slidenum">
              <a:rPr lang="it-IT" altLang="it-IT" sz="1300" smtClean="0"/>
              <a:pPr eaLnBrk="1" hangingPunct="1">
                <a:spcBef>
                  <a:spcPct val="0"/>
                </a:spcBef>
              </a:pPr>
              <a:t>8</a:t>
            </a:fld>
            <a:endParaRPr lang="it-IT" altLang="it-IT" sz="1300" smtClean="0"/>
          </a:p>
        </p:txBody>
      </p:sp>
      <p:sp>
        <p:nvSpPr>
          <p:cNvPr id="20483" name="Rectangle 2"/>
          <p:cNvSpPr>
            <a:spLocks noGrp="1" noRot="1" noChangeAspect="1" noChangeArrowheads="1" noTextEdit="1"/>
          </p:cNvSpPr>
          <p:nvPr>
            <p:ph type="sldImg"/>
          </p:nvPr>
        </p:nvSpPr>
        <p:spPr>
          <a:xfrm>
            <a:off x="981075" y="787400"/>
            <a:ext cx="5138738" cy="3854450"/>
          </a:xfrm>
          <a:ln/>
        </p:spPr>
      </p:sp>
      <p:sp>
        <p:nvSpPr>
          <p:cNvPr id="20484" name="Rectangle 3"/>
          <p:cNvSpPr>
            <a:spLocks noGrp="1" noChangeArrowheads="1"/>
          </p:cNvSpPr>
          <p:nvPr>
            <p:ph type="body" idx="1"/>
          </p:nvPr>
        </p:nvSpPr>
        <p:spPr>
          <a:xfrm>
            <a:off x="958850" y="4878388"/>
            <a:ext cx="5183188" cy="4564062"/>
          </a:xfrm>
          <a:noFill/>
        </p:spPr>
        <p:txBody>
          <a:bodyPr/>
          <a:lstStyle/>
          <a:p>
            <a:pPr eaLnBrk="1" hangingPunct="1"/>
            <a:endParaRPr lang="it-IT" altLang="it-IT"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defTabSz="947738" eaLnBrk="0" hangingPunct="0">
              <a:spcBef>
                <a:spcPct val="30000"/>
              </a:spcBef>
              <a:defRPr sz="1200">
                <a:solidFill>
                  <a:schemeClr val="tx1"/>
                </a:solidFill>
                <a:latin typeface="Times New Roman" pitchFamily="18" charset="0"/>
              </a:defRPr>
            </a:lvl1pPr>
            <a:lvl2pPr marL="782638" indent="-300038" defTabSz="947738" eaLnBrk="0" hangingPunct="0">
              <a:spcBef>
                <a:spcPct val="30000"/>
              </a:spcBef>
              <a:defRPr sz="1200">
                <a:solidFill>
                  <a:schemeClr val="tx1"/>
                </a:solidFill>
                <a:latin typeface="Times New Roman" pitchFamily="18" charset="0"/>
              </a:defRPr>
            </a:lvl2pPr>
            <a:lvl3pPr marL="1204913" indent="-239713" defTabSz="947738" eaLnBrk="0" hangingPunct="0">
              <a:spcBef>
                <a:spcPct val="30000"/>
              </a:spcBef>
              <a:defRPr sz="1200">
                <a:solidFill>
                  <a:schemeClr val="tx1"/>
                </a:solidFill>
                <a:latin typeface="Times New Roman" pitchFamily="18" charset="0"/>
              </a:defRPr>
            </a:lvl3pPr>
            <a:lvl4pPr marL="1687513" indent="-239713" defTabSz="947738" eaLnBrk="0" hangingPunct="0">
              <a:spcBef>
                <a:spcPct val="30000"/>
              </a:spcBef>
              <a:defRPr sz="1200">
                <a:solidFill>
                  <a:schemeClr val="tx1"/>
                </a:solidFill>
                <a:latin typeface="Times New Roman" pitchFamily="18" charset="0"/>
              </a:defRPr>
            </a:lvl4pPr>
            <a:lvl5pPr marL="2170113" indent="-239713" defTabSz="947738" eaLnBrk="0" hangingPunct="0">
              <a:spcBef>
                <a:spcPct val="30000"/>
              </a:spcBef>
              <a:defRPr sz="1200">
                <a:solidFill>
                  <a:schemeClr val="tx1"/>
                </a:solidFill>
                <a:latin typeface="Times New Roman" pitchFamily="18" charset="0"/>
              </a:defRPr>
            </a:lvl5pPr>
            <a:lvl6pPr marL="2627313" indent="-239713" defTabSz="947738" eaLnBrk="0" fontAlgn="base" hangingPunct="0">
              <a:spcBef>
                <a:spcPct val="30000"/>
              </a:spcBef>
              <a:spcAft>
                <a:spcPct val="0"/>
              </a:spcAft>
              <a:defRPr sz="1200">
                <a:solidFill>
                  <a:schemeClr val="tx1"/>
                </a:solidFill>
                <a:latin typeface="Times New Roman" pitchFamily="18" charset="0"/>
              </a:defRPr>
            </a:lvl6pPr>
            <a:lvl7pPr marL="3084513" indent="-239713" defTabSz="947738" eaLnBrk="0" fontAlgn="base" hangingPunct="0">
              <a:spcBef>
                <a:spcPct val="30000"/>
              </a:spcBef>
              <a:spcAft>
                <a:spcPct val="0"/>
              </a:spcAft>
              <a:defRPr sz="1200">
                <a:solidFill>
                  <a:schemeClr val="tx1"/>
                </a:solidFill>
                <a:latin typeface="Times New Roman" pitchFamily="18" charset="0"/>
              </a:defRPr>
            </a:lvl7pPr>
            <a:lvl8pPr marL="3541713" indent="-239713" defTabSz="947738" eaLnBrk="0" fontAlgn="base" hangingPunct="0">
              <a:spcBef>
                <a:spcPct val="30000"/>
              </a:spcBef>
              <a:spcAft>
                <a:spcPct val="0"/>
              </a:spcAft>
              <a:defRPr sz="1200">
                <a:solidFill>
                  <a:schemeClr val="tx1"/>
                </a:solidFill>
                <a:latin typeface="Times New Roman" pitchFamily="18" charset="0"/>
              </a:defRPr>
            </a:lvl8pPr>
            <a:lvl9pPr marL="3998913" indent="-239713" defTabSz="947738"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EE04E4F1-384A-4364-9D77-6E0A118C0590}" type="slidenum">
              <a:rPr lang="it-IT" altLang="it-IT" sz="1300" smtClean="0"/>
              <a:pPr eaLnBrk="1" hangingPunct="1">
                <a:spcBef>
                  <a:spcPct val="0"/>
                </a:spcBef>
              </a:pPr>
              <a:t>9</a:t>
            </a:fld>
            <a:endParaRPr lang="it-IT" altLang="it-IT" sz="1300" smtClean="0"/>
          </a:p>
        </p:txBody>
      </p:sp>
      <p:sp>
        <p:nvSpPr>
          <p:cNvPr id="23555" name="Rectangle 2"/>
          <p:cNvSpPr>
            <a:spLocks noGrp="1" noRot="1" noChangeAspect="1" noChangeArrowheads="1" noTextEdit="1"/>
          </p:cNvSpPr>
          <p:nvPr>
            <p:ph type="sldImg"/>
          </p:nvPr>
        </p:nvSpPr>
        <p:spPr>
          <a:xfrm>
            <a:off x="981075" y="787400"/>
            <a:ext cx="5138738" cy="3854450"/>
          </a:xfrm>
          <a:ln/>
        </p:spPr>
      </p:sp>
      <p:sp>
        <p:nvSpPr>
          <p:cNvPr id="23556" name="Rectangle 3"/>
          <p:cNvSpPr>
            <a:spLocks noGrp="1" noChangeArrowheads="1"/>
          </p:cNvSpPr>
          <p:nvPr>
            <p:ph type="body" idx="1"/>
          </p:nvPr>
        </p:nvSpPr>
        <p:spPr>
          <a:xfrm>
            <a:off x="958850" y="4878388"/>
            <a:ext cx="5183188" cy="4564062"/>
          </a:xfrm>
          <a:noFill/>
        </p:spPr>
        <p:txBody>
          <a:bodyPr/>
          <a:lstStyle/>
          <a:p>
            <a:pPr eaLnBrk="1" hangingPunct="1"/>
            <a:endParaRPr lang="it-IT" altLang="it-IT"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defTabSz="947738" eaLnBrk="0" hangingPunct="0">
              <a:spcBef>
                <a:spcPct val="30000"/>
              </a:spcBef>
              <a:defRPr sz="1200">
                <a:solidFill>
                  <a:schemeClr val="tx1"/>
                </a:solidFill>
                <a:latin typeface="Times New Roman" pitchFamily="18" charset="0"/>
              </a:defRPr>
            </a:lvl1pPr>
            <a:lvl2pPr marL="782638" indent="-300038" defTabSz="947738" eaLnBrk="0" hangingPunct="0">
              <a:spcBef>
                <a:spcPct val="30000"/>
              </a:spcBef>
              <a:defRPr sz="1200">
                <a:solidFill>
                  <a:schemeClr val="tx1"/>
                </a:solidFill>
                <a:latin typeface="Times New Roman" pitchFamily="18" charset="0"/>
              </a:defRPr>
            </a:lvl2pPr>
            <a:lvl3pPr marL="1204913" indent="-239713" defTabSz="947738" eaLnBrk="0" hangingPunct="0">
              <a:spcBef>
                <a:spcPct val="30000"/>
              </a:spcBef>
              <a:defRPr sz="1200">
                <a:solidFill>
                  <a:schemeClr val="tx1"/>
                </a:solidFill>
                <a:latin typeface="Times New Roman" pitchFamily="18" charset="0"/>
              </a:defRPr>
            </a:lvl3pPr>
            <a:lvl4pPr marL="1687513" indent="-239713" defTabSz="947738" eaLnBrk="0" hangingPunct="0">
              <a:spcBef>
                <a:spcPct val="30000"/>
              </a:spcBef>
              <a:defRPr sz="1200">
                <a:solidFill>
                  <a:schemeClr val="tx1"/>
                </a:solidFill>
                <a:latin typeface="Times New Roman" pitchFamily="18" charset="0"/>
              </a:defRPr>
            </a:lvl4pPr>
            <a:lvl5pPr marL="2170113" indent="-239713" defTabSz="947738" eaLnBrk="0" hangingPunct="0">
              <a:spcBef>
                <a:spcPct val="30000"/>
              </a:spcBef>
              <a:defRPr sz="1200">
                <a:solidFill>
                  <a:schemeClr val="tx1"/>
                </a:solidFill>
                <a:latin typeface="Times New Roman" pitchFamily="18" charset="0"/>
              </a:defRPr>
            </a:lvl5pPr>
            <a:lvl6pPr marL="2627313" indent="-239713" defTabSz="947738" eaLnBrk="0" fontAlgn="base" hangingPunct="0">
              <a:spcBef>
                <a:spcPct val="30000"/>
              </a:spcBef>
              <a:spcAft>
                <a:spcPct val="0"/>
              </a:spcAft>
              <a:defRPr sz="1200">
                <a:solidFill>
                  <a:schemeClr val="tx1"/>
                </a:solidFill>
                <a:latin typeface="Times New Roman" pitchFamily="18" charset="0"/>
              </a:defRPr>
            </a:lvl6pPr>
            <a:lvl7pPr marL="3084513" indent="-239713" defTabSz="947738" eaLnBrk="0" fontAlgn="base" hangingPunct="0">
              <a:spcBef>
                <a:spcPct val="30000"/>
              </a:spcBef>
              <a:spcAft>
                <a:spcPct val="0"/>
              </a:spcAft>
              <a:defRPr sz="1200">
                <a:solidFill>
                  <a:schemeClr val="tx1"/>
                </a:solidFill>
                <a:latin typeface="Times New Roman" pitchFamily="18" charset="0"/>
              </a:defRPr>
            </a:lvl7pPr>
            <a:lvl8pPr marL="3541713" indent="-239713" defTabSz="947738" eaLnBrk="0" fontAlgn="base" hangingPunct="0">
              <a:spcBef>
                <a:spcPct val="30000"/>
              </a:spcBef>
              <a:spcAft>
                <a:spcPct val="0"/>
              </a:spcAft>
              <a:defRPr sz="1200">
                <a:solidFill>
                  <a:schemeClr val="tx1"/>
                </a:solidFill>
                <a:latin typeface="Times New Roman" pitchFamily="18" charset="0"/>
              </a:defRPr>
            </a:lvl8pPr>
            <a:lvl9pPr marL="3998913" indent="-239713" defTabSz="947738"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AE15AA90-048B-4BC4-8C9C-AA55B6407C75}" type="slidenum">
              <a:rPr lang="it-IT" altLang="it-IT" sz="1300" smtClean="0"/>
              <a:pPr eaLnBrk="1" hangingPunct="1">
                <a:spcBef>
                  <a:spcPct val="0"/>
                </a:spcBef>
              </a:pPr>
              <a:t>10</a:t>
            </a:fld>
            <a:endParaRPr lang="it-IT" altLang="it-IT" sz="1300" smtClean="0"/>
          </a:p>
        </p:txBody>
      </p:sp>
      <p:sp>
        <p:nvSpPr>
          <p:cNvPr id="24579" name="Rectangle 2"/>
          <p:cNvSpPr>
            <a:spLocks noGrp="1" noRot="1" noChangeAspect="1" noChangeArrowheads="1" noTextEdit="1"/>
          </p:cNvSpPr>
          <p:nvPr>
            <p:ph type="sldImg"/>
          </p:nvPr>
        </p:nvSpPr>
        <p:spPr>
          <a:xfrm>
            <a:off x="981075" y="787400"/>
            <a:ext cx="5138738" cy="3854450"/>
          </a:xfrm>
          <a:ln/>
        </p:spPr>
      </p:sp>
      <p:sp>
        <p:nvSpPr>
          <p:cNvPr id="24580" name="Rectangle 3"/>
          <p:cNvSpPr>
            <a:spLocks noGrp="1" noChangeArrowheads="1"/>
          </p:cNvSpPr>
          <p:nvPr>
            <p:ph type="body" idx="1"/>
          </p:nvPr>
        </p:nvSpPr>
        <p:spPr>
          <a:xfrm>
            <a:off x="958850" y="4878388"/>
            <a:ext cx="5183188" cy="4564062"/>
          </a:xfrm>
          <a:noFill/>
        </p:spPr>
        <p:txBody>
          <a:bodyPr/>
          <a:lstStyle/>
          <a:p>
            <a:pPr eaLnBrk="1" hangingPunct="1"/>
            <a:endParaRPr lang="it-IT" altLang="it-IT"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6" name="Rectangle 6"/>
          <p:cNvSpPr>
            <a:spLocks noGrp="1" noChangeArrowheads="1"/>
          </p:cNvSpPr>
          <p:nvPr>
            <p:ph type="sldNum" sz="quarter" idx="12"/>
          </p:nvPr>
        </p:nvSpPr>
        <p:spPr>
          <a:ln/>
        </p:spPr>
        <p:txBody>
          <a:bodyPr/>
          <a:lstStyle>
            <a:lvl1pPr>
              <a:defRPr/>
            </a:lvl1pPr>
          </a:lstStyle>
          <a:p>
            <a:pPr>
              <a:defRPr/>
            </a:pPr>
            <a:fld id="{EBF083E1-D240-4A27-92C8-41E5D8A267B9}" type="slidenum">
              <a:rPr lang="it-IT" altLang="it-IT"/>
              <a:pPr>
                <a:defRPr/>
              </a:pPr>
              <a:t>‹N›</a:t>
            </a:fld>
            <a:endParaRPr lang="it-IT" altLang="it-IT"/>
          </a:p>
        </p:txBody>
      </p:sp>
    </p:spTree>
    <p:extLst>
      <p:ext uri="{BB962C8B-B14F-4D97-AF65-F5344CB8AC3E}">
        <p14:creationId xmlns:p14="http://schemas.microsoft.com/office/powerpoint/2010/main" val="2622806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6" name="Rectangle 6"/>
          <p:cNvSpPr>
            <a:spLocks noGrp="1" noChangeArrowheads="1"/>
          </p:cNvSpPr>
          <p:nvPr>
            <p:ph type="sldNum" sz="quarter" idx="12"/>
          </p:nvPr>
        </p:nvSpPr>
        <p:spPr>
          <a:ln/>
        </p:spPr>
        <p:txBody>
          <a:bodyPr/>
          <a:lstStyle>
            <a:lvl1pPr>
              <a:defRPr/>
            </a:lvl1pPr>
          </a:lstStyle>
          <a:p>
            <a:pPr>
              <a:defRPr/>
            </a:pPr>
            <a:fld id="{6E6C13E5-A494-4856-8C9A-DCCEB99E4B2E}" type="slidenum">
              <a:rPr lang="it-IT" altLang="it-IT"/>
              <a:pPr>
                <a:defRPr/>
              </a:pPr>
              <a:t>‹N›</a:t>
            </a:fld>
            <a:endParaRPr lang="it-IT" altLang="it-IT"/>
          </a:p>
        </p:txBody>
      </p:sp>
    </p:spTree>
    <p:extLst>
      <p:ext uri="{BB962C8B-B14F-4D97-AF65-F5344CB8AC3E}">
        <p14:creationId xmlns:p14="http://schemas.microsoft.com/office/powerpoint/2010/main" val="1167014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15100" y="609600"/>
            <a:ext cx="1943100" cy="5486400"/>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685800" y="609600"/>
            <a:ext cx="5676900" cy="54864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6" name="Rectangle 6"/>
          <p:cNvSpPr>
            <a:spLocks noGrp="1" noChangeArrowheads="1"/>
          </p:cNvSpPr>
          <p:nvPr>
            <p:ph type="sldNum" sz="quarter" idx="12"/>
          </p:nvPr>
        </p:nvSpPr>
        <p:spPr>
          <a:ln/>
        </p:spPr>
        <p:txBody>
          <a:bodyPr/>
          <a:lstStyle>
            <a:lvl1pPr>
              <a:defRPr/>
            </a:lvl1pPr>
          </a:lstStyle>
          <a:p>
            <a:pPr>
              <a:defRPr/>
            </a:pPr>
            <a:fld id="{69AE376C-CD0F-4ECC-BC5E-3C87D2E0769B}" type="slidenum">
              <a:rPr lang="it-IT" altLang="it-IT"/>
              <a:pPr>
                <a:defRPr/>
              </a:pPr>
              <a:t>‹N›</a:t>
            </a:fld>
            <a:endParaRPr lang="it-IT" altLang="it-IT"/>
          </a:p>
        </p:txBody>
      </p:sp>
    </p:spTree>
    <p:extLst>
      <p:ext uri="{BB962C8B-B14F-4D97-AF65-F5344CB8AC3E}">
        <p14:creationId xmlns:p14="http://schemas.microsoft.com/office/powerpoint/2010/main" val="1286664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6" name="Rectangle 6"/>
          <p:cNvSpPr>
            <a:spLocks noGrp="1" noChangeArrowheads="1"/>
          </p:cNvSpPr>
          <p:nvPr>
            <p:ph type="sldNum" sz="quarter" idx="12"/>
          </p:nvPr>
        </p:nvSpPr>
        <p:spPr>
          <a:ln/>
        </p:spPr>
        <p:txBody>
          <a:bodyPr/>
          <a:lstStyle>
            <a:lvl1pPr>
              <a:defRPr/>
            </a:lvl1pPr>
          </a:lstStyle>
          <a:p>
            <a:pPr>
              <a:defRPr/>
            </a:pPr>
            <a:fld id="{BBF1BEC5-06AA-474E-BFA6-5EEFB5620BAC}" type="slidenum">
              <a:rPr lang="it-IT" altLang="it-IT"/>
              <a:pPr>
                <a:defRPr/>
              </a:pPr>
              <a:t>‹N›</a:t>
            </a:fld>
            <a:endParaRPr lang="it-IT" altLang="it-IT"/>
          </a:p>
        </p:txBody>
      </p:sp>
    </p:spTree>
    <p:extLst>
      <p:ext uri="{BB962C8B-B14F-4D97-AF65-F5344CB8AC3E}">
        <p14:creationId xmlns:p14="http://schemas.microsoft.com/office/powerpoint/2010/main" val="808353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6" name="Rectangle 6"/>
          <p:cNvSpPr>
            <a:spLocks noGrp="1" noChangeArrowheads="1"/>
          </p:cNvSpPr>
          <p:nvPr>
            <p:ph type="sldNum" sz="quarter" idx="12"/>
          </p:nvPr>
        </p:nvSpPr>
        <p:spPr>
          <a:ln/>
        </p:spPr>
        <p:txBody>
          <a:bodyPr/>
          <a:lstStyle>
            <a:lvl1pPr>
              <a:defRPr/>
            </a:lvl1pPr>
          </a:lstStyle>
          <a:p>
            <a:pPr>
              <a:defRPr/>
            </a:pPr>
            <a:fld id="{C8BD2856-827D-4611-A262-8842FC3E4FA5}" type="slidenum">
              <a:rPr lang="it-IT" altLang="it-IT"/>
              <a:pPr>
                <a:defRPr/>
              </a:pPr>
              <a:t>‹N›</a:t>
            </a:fld>
            <a:endParaRPr lang="it-IT" altLang="it-IT"/>
          </a:p>
        </p:txBody>
      </p:sp>
    </p:spTree>
    <p:extLst>
      <p:ext uri="{BB962C8B-B14F-4D97-AF65-F5344CB8AC3E}">
        <p14:creationId xmlns:p14="http://schemas.microsoft.com/office/powerpoint/2010/main" val="3989666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7" name="Rectangle 6"/>
          <p:cNvSpPr>
            <a:spLocks noGrp="1" noChangeArrowheads="1"/>
          </p:cNvSpPr>
          <p:nvPr>
            <p:ph type="sldNum" sz="quarter" idx="12"/>
          </p:nvPr>
        </p:nvSpPr>
        <p:spPr>
          <a:ln/>
        </p:spPr>
        <p:txBody>
          <a:bodyPr/>
          <a:lstStyle>
            <a:lvl1pPr>
              <a:defRPr/>
            </a:lvl1pPr>
          </a:lstStyle>
          <a:p>
            <a:pPr>
              <a:defRPr/>
            </a:pPr>
            <a:fld id="{784EC2BC-FE42-46C4-91A7-A43A4D172172}" type="slidenum">
              <a:rPr lang="it-IT" altLang="it-IT"/>
              <a:pPr>
                <a:defRPr/>
              </a:pPr>
              <a:t>‹N›</a:t>
            </a:fld>
            <a:endParaRPr lang="it-IT" altLang="it-IT"/>
          </a:p>
        </p:txBody>
      </p:sp>
    </p:spTree>
    <p:extLst>
      <p:ext uri="{BB962C8B-B14F-4D97-AF65-F5344CB8AC3E}">
        <p14:creationId xmlns:p14="http://schemas.microsoft.com/office/powerpoint/2010/main" val="3528089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8"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9" name="Rectangle 6"/>
          <p:cNvSpPr>
            <a:spLocks noGrp="1" noChangeArrowheads="1"/>
          </p:cNvSpPr>
          <p:nvPr>
            <p:ph type="sldNum" sz="quarter" idx="12"/>
          </p:nvPr>
        </p:nvSpPr>
        <p:spPr>
          <a:ln/>
        </p:spPr>
        <p:txBody>
          <a:bodyPr/>
          <a:lstStyle>
            <a:lvl1pPr>
              <a:defRPr/>
            </a:lvl1pPr>
          </a:lstStyle>
          <a:p>
            <a:pPr>
              <a:defRPr/>
            </a:pPr>
            <a:fld id="{BA748542-C2F9-4A10-95FF-F1D13649DB52}" type="slidenum">
              <a:rPr lang="it-IT" altLang="it-IT"/>
              <a:pPr>
                <a:defRPr/>
              </a:pPr>
              <a:t>‹N›</a:t>
            </a:fld>
            <a:endParaRPr lang="it-IT" altLang="it-IT"/>
          </a:p>
        </p:txBody>
      </p:sp>
    </p:spTree>
    <p:extLst>
      <p:ext uri="{BB962C8B-B14F-4D97-AF65-F5344CB8AC3E}">
        <p14:creationId xmlns:p14="http://schemas.microsoft.com/office/powerpoint/2010/main" val="3301993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4"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5" name="Rectangle 6"/>
          <p:cNvSpPr>
            <a:spLocks noGrp="1" noChangeArrowheads="1"/>
          </p:cNvSpPr>
          <p:nvPr>
            <p:ph type="sldNum" sz="quarter" idx="12"/>
          </p:nvPr>
        </p:nvSpPr>
        <p:spPr>
          <a:ln/>
        </p:spPr>
        <p:txBody>
          <a:bodyPr/>
          <a:lstStyle>
            <a:lvl1pPr>
              <a:defRPr/>
            </a:lvl1pPr>
          </a:lstStyle>
          <a:p>
            <a:pPr>
              <a:defRPr/>
            </a:pPr>
            <a:fld id="{173CA7C2-7314-4FF3-B82D-D0427144F208}" type="slidenum">
              <a:rPr lang="it-IT" altLang="it-IT"/>
              <a:pPr>
                <a:defRPr/>
              </a:pPr>
              <a:t>‹N›</a:t>
            </a:fld>
            <a:endParaRPr lang="it-IT" altLang="it-IT"/>
          </a:p>
        </p:txBody>
      </p:sp>
    </p:spTree>
    <p:extLst>
      <p:ext uri="{BB962C8B-B14F-4D97-AF65-F5344CB8AC3E}">
        <p14:creationId xmlns:p14="http://schemas.microsoft.com/office/powerpoint/2010/main" val="2409009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3"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4" name="Rectangle 6"/>
          <p:cNvSpPr>
            <a:spLocks noGrp="1" noChangeArrowheads="1"/>
          </p:cNvSpPr>
          <p:nvPr>
            <p:ph type="sldNum" sz="quarter" idx="12"/>
          </p:nvPr>
        </p:nvSpPr>
        <p:spPr>
          <a:ln/>
        </p:spPr>
        <p:txBody>
          <a:bodyPr/>
          <a:lstStyle>
            <a:lvl1pPr>
              <a:defRPr/>
            </a:lvl1pPr>
          </a:lstStyle>
          <a:p>
            <a:pPr>
              <a:defRPr/>
            </a:pPr>
            <a:fld id="{86F531B0-99BE-439F-9A95-E2F594A5E4DD}" type="slidenum">
              <a:rPr lang="it-IT" altLang="it-IT"/>
              <a:pPr>
                <a:defRPr/>
              </a:pPr>
              <a:t>‹N›</a:t>
            </a:fld>
            <a:endParaRPr lang="it-IT" altLang="it-IT"/>
          </a:p>
        </p:txBody>
      </p:sp>
    </p:spTree>
    <p:extLst>
      <p:ext uri="{BB962C8B-B14F-4D97-AF65-F5344CB8AC3E}">
        <p14:creationId xmlns:p14="http://schemas.microsoft.com/office/powerpoint/2010/main" val="1893279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7" name="Rectangle 6"/>
          <p:cNvSpPr>
            <a:spLocks noGrp="1" noChangeArrowheads="1"/>
          </p:cNvSpPr>
          <p:nvPr>
            <p:ph type="sldNum" sz="quarter" idx="12"/>
          </p:nvPr>
        </p:nvSpPr>
        <p:spPr>
          <a:ln/>
        </p:spPr>
        <p:txBody>
          <a:bodyPr/>
          <a:lstStyle>
            <a:lvl1pPr>
              <a:defRPr/>
            </a:lvl1pPr>
          </a:lstStyle>
          <a:p>
            <a:pPr>
              <a:defRPr/>
            </a:pPr>
            <a:fld id="{EE036B1F-40EB-4FBD-BC1A-C6C2EC4C45BF}" type="slidenum">
              <a:rPr lang="it-IT" altLang="it-IT"/>
              <a:pPr>
                <a:defRPr/>
              </a:pPr>
              <a:t>‹N›</a:t>
            </a:fld>
            <a:endParaRPr lang="it-IT" altLang="it-IT"/>
          </a:p>
        </p:txBody>
      </p:sp>
    </p:spTree>
    <p:extLst>
      <p:ext uri="{BB962C8B-B14F-4D97-AF65-F5344CB8AC3E}">
        <p14:creationId xmlns:p14="http://schemas.microsoft.com/office/powerpoint/2010/main" val="3174547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7" name="Rectangle 6"/>
          <p:cNvSpPr>
            <a:spLocks noGrp="1" noChangeArrowheads="1"/>
          </p:cNvSpPr>
          <p:nvPr>
            <p:ph type="sldNum" sz="quarter" idx="12"/>
          </p:nvPr>
        </p:nvSpPr>
        <p:spPr>
          <a:ln/>
        </p:spPr>
        <p:txBody>
          <a:bodyPr/>
          <a:lstStyle>
            <a:lvl1pPr>
              <a:defRPr/>
            </a:lvl1pPr>
          </a:lstStyle>
          <a:p>
            <a:pPr>
              <a:defRPr/>
            </a:pPr>
            <a:fld id="{6964E39F-FF92-4B75-A426-993AB880B990}" type="slidenum">
              <a:rPr lang="it-IT" altLang="it-IT"/>
              <a:pPr>
                <a:defRPr/>
              </a:pPr>
              <a:t>‹N›</a:t>
            </a:fld>
            <a:endParaRPr lang="it-IT" altLang="it-IT"/>
          </a:p>
        </p:txBody>
      </p:sp>
    </p:spTree>
    <p:extLst>
      <p:ext uri="{BB962C8B-B14F-4D97-AF65-F5344CB8AC3E}">
        <p14:creationId xmlns:p14="http://schemas.microsoft.com/office/powerpoint/2010/main" val="3375238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99CCFF"/>
            </a:gs>
            <a:gs pos="50000">
              <a:srgbClr val="FFFFFF"/>
            </a:gs>
            <a:gs pos="100000">
              <a:srgbClr val="99CCFF"/>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it-IT" altLang="it-IT" smtClean="0"/>
              <a:t>Fare clic per modificare lo stile del titolo dello schema</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it-IT" altLang="it-IT" smtClean="0"/>
              <a:t>Fare clic per modificare gli stili del testo dello schema</a:t>
            </a:r>
          </a:p>
          <a:p>
            <a:pPr lvl="1"/>
            <a:r>
              <a:rPr lang="it-IT" altLang="it-IT" smtClean="0"/>
              <a:t>Secondo livello</a:t>
            </a:r>
          </a:p>
          <a:p>
            <a:pPr lvl="2"/>
            <a:r>
              <a:rPr lang="it-IT" altLang="it-IT" smtClean="0"/>
              <a:t>Terzo livello</a:t>
            </a:r>
          </a:p>
          <a:p>
            <a:pPr lvl="3"/>
            <a:r>
              <a:rPr lang="it-IT" altLang="it-IT" smtClean="0"/>
              <a:t>Quarto livello</a:t>
            </a:r>
          </a:p>
          <a:p>
            <a:pPr lvl="4"/>
            <a:r>
              <a:rPr lang="it-IT" altLang="it-IT" smtClean="0"/>
              <a:t>Quinto livello</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it-IT" altLang="it-IT"/>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it-IT" altLang="it-IT"/>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C3733920-3460-4F7E-A5D5-557223D43C26}" type="slidenum">
              <a:rPr lang="it-IT" altLang="it-IT"/>
              <a:pPr>
                <a:defRPr/>
              </a:pPr>
              <a:t>‹N›</a:t>
            </a:fld>
            <a:endParaRPr lang="it-IT" alt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22.emf"/><Relationship Id="rId5" Type="http://schemas.openxmlformats.org/officeDocument/2006/relationships/image" Target="../media/image21.emf"/><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5.emf"/><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7.emf"/><Relationship Id="rId5" Type="http://schemas.openxmlformats.org/officeDocument/2006/relationships/image" Target="../media/image6.emf"/><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9.emf"/><Relationship Id="rId5" Type="http://schemas.openxmlformats.org/officeDocument/2006/relationships/image" Target="../media/image8.emf"/><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13.emf"/><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12.emf"/><Relationship Id="rId5" Type="http://schemas.openxmlformats.org/officeDocument/2006/relationships/image" Target="../media/image11.png"/><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16.emf"/><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15.emf"/><Relationship Id="rId5" Type="http://schemas.openxmlformats.org/officeDocument/2006/relationships/image" Target="../media/image14.emf"/><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18.emf"/><Relationship Id="rId5" Type="http://schemas.openxmlformats.org/officeDocument/2006/relationships/image" Target="../media/image17.emf"/><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2060"/>
            </a:gs>
            <a:gs pos="100000">
              <a:srgbClr val="99CCFF"/>
            </a:gs>
          </a:gsLst>
          <a:lin ang="5400000" scaled="1"/>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idx="4294967295"/>
          </p:nvPr>
        </p:nvSpPr>
        <p:spPr>
          <a:xfrm>
            <a:off x="755650" y="966788"/>
            <a:ext cx="7920038" cy="1439862"/>
          </a:xfrm>
        </p:spPr>
        <p:txBody>
          <a:bodyPr/>
          <a:lstStyle/>
          <a:p>
            <a:pPr eaLnBrk="1" hangingPunct="1"/>
            <a:r>
              <a:rPr lang="it-IT" altLang="it-IT" sz="3600" b="1" dirty="0" smtClean="0">
                <a:solidFill>
                  <a:srgbClr val="FFFFFF"/>
                </a:solidFill>
                <a:latin typeface="Arial" charset="0"/>
              </a:rPr>
              <a:t>Osservatorio sulle imprese femminili in provincia di Firenze  -  primo semestre 2018</a:t>
            </a:r>
          </a:p>
        </p:txBody>
      </p:sp>
      <p:pic>
        <p:nvPicPr>
          <p:cNvPr id="2051" name="Picture 6"/>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284663" y="4967288"/>
            <a:ext cx="2409825"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5"/>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836863" y="4508500"/>
            <a:ext cx="1246187" cy="127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 Box 17"/>
          <p:cNvSpPr txBox="1">
            <a:spLocks noChangeArrowheads="1"/>
          </p:cNvSpPr>
          <p:nvPr/>
        </p:nvSpPr>
        <p:spPr bwMode="auto">
          <a:xfrm>
            <a:off x="2916238" y="6165850"/>
            <a:ext cx="3816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3366FF"/>
                </a:solidFill>
                <a:miter lim="800000"/>
                <a:headEnd/>
                <a:tailEnd/>
              </a14:hiddenLine>
            </a:ext>
            <a:ext uri="{AF507438-7753-43E0-B8FC-AC1667EBCBE1}">
              <a14:hiddenEffects xmlns:a14="http://schemas.microsoft.com/office/drawing/2010/main">
                <a:effectLst>
                  <a:outerShdw dist="81320" dir="2319588" algn="ctr" rotWithShape="0">
                    <a:srgbClr val="808080"/>
                  </a:outerShdw>
                </a:effectLst>
              </a14:hiddenEffects>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defRPr/>
            </a:pPr>
            <a:r>
              <a:rPr lang="it-IT" altLang="it-IT" sz="1800" b="1" dirty="0" smtClean="0">
                <a:solidFill>
                  <a:schemeClr val="tx2">
                    <a:lumMod val="75000"/>
                  </a:schemeClr>
                </a:solidFill>
                <a:latin typeface="Arial" charset="0"/>
              </a:rPr>
              <a:t>statistica@fi.camcom.it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a:off x="0" y="188913"/>
            <a:ext cx="9144000" cy="533400"/>
          </a:xfrm>
        </p:spPr>
        <p:txBody>
          <a:bodyPr/>
          <a:lstStyle/>
          <a:p>
            <a:pPr eaLnBrk="1" hangingPunct="1"/>
            <a:r>
              <a:rPr lang="it-IT" altLang="it-IT" sz="2800" b="1" smtClean="0">
                <a:solidFill>
                  <a:schemeClr val="tx1"/>
                </a:solidFill>
                <a:latin typeface="Arial" charset="0"/>
              </a:rPr>
              <a:t>Altri aspetti dell’imprenditoria femminile</a:t>
            </a:r>
          </a:p>
        </p:txBody>
      </p:sp>
      <p:sp>
        <p:nvSpPr>
          <p:cNvPr id="12291" name="Rectangle 22"/>
          <p:cNvSpPr>
            <a:spLocks noChangeArrowheads="1"/>
          </p:cNvSpPr>
          <p:nvPr/>
        </p:nvSpPr>
        <p:spPr bwMode="auto">
          <a:xfrm>
            <a:off x="5076056" y="1192684"/>
            <a:ext cx="3816424"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just" eaLnBrk="1" hangingPunct="1">
              <a:spcBef>
                <a:spcPct val="0"/>
              </a:spcBef>
              <a:buFontTx/>
              <a:buNone/>
            </a:pPr>
            <a:r>
              <a:rPr lang="it-IT" altLang="it-IT" sz="1600" b="1" dirty="0">
                <a:latin typeface="Arial" charset="0"/>
              </a:rPr>
              <a:t>L’imprenditoria femminile fiorentina si caratterizza per una rilevante presenza di imprese </a:t>
            </a:r>
            <a:r>
              <a:rPr lang="it-IT" altLang="it-IT" sz="1600" b="1" dirty="0" smtClean="0">
                <a:latin typeface="Arial" charset="0"/>
              </a:rPr>
              <a:t>artigiane (26%)  </a:t>
            </a:r>
            <a:r>
              <a:rPr lang="it-IT" altLang="it-IT" sz="1600" b="1" dirty="0">
                <a:latin typeface="Arial" charset="0"/>
              </a:rPr>
              <a:t>e imprese </a:t>
            </a:r>
            <a:r>
              <a:rPr lang="it-IT" altLang="it-IT" sz="1600" b="1" dirty="0" smtClean="0">
                <a:latin typeface="Arial" charset="0"/>
              </a:rPr>
              <a:t>straniere </a:t>
            </a:r>
            <a:r>
              <a:rPr lang="it-IT" altLang="it-IT" sz="1600" b="1" dirty="0" smtClean="0">
                <a:latin typeface="Arial" charset="0"/>
              </a:rPr>
              <a:t>(20,8%); </a:t>
            </a:r>
            <a:r>
              <a:rPr lang="it-IT" altLang="it-IT" sz="1600" b="1" dirty="0" smtClean="0">
                <a:latin typeface="Arial" charset="0"/>
              </a:rPr>
              <a:t>la quota di imprese giovanili, cioè guidate da donne con meno di 35 anni, si ferma al </a:t>
            </a:r>
            <a:r>
              <a:rPr lang="it-IT" altLang="it-IT" sz="1600" b="1" dirty="0" smtClean="0">
                <a:latin typeface="Arial" charset="0"/>
              </a:rPr>
              <a:t>10,1%, in calo rispetto al valore di fine 2017.</a:t>
            </a:r>
            <a:endParaRPr lang="it-IT" altLang="it-IT" sz="1600" b="1" dirty="0">
              <a:latin typeface="Arial" charset="0"/>
            </a:endParaRPr>
          </a:p>
        </p:txBody>
      </p:sp>
      <p:sp>
        <p:nvSpPr>
          <p:cNvPr id="13" name="AutoShape 9"/>
          <p:cNvSpPr>
            <a:spLocks noChangeArrowheads="1"/>
          </p:cNvSpPr>
          <p:nvPr/>
        </p:nvSpPr>
        <p:spPr bwMode="auto">
          <a:xfrm rot="10800000">
            <a:off x="1835150" y="0"/>
            <a:ext cx="7308850" cy="765175"/>
          </a:xfrm>
          <a:prstGeom prst="rtTriangle">
            <a:avLst/>
          </a:prstGeom>
          <a:solidFill>
            <a:schemeClr val="tx2">
              <a:lumMod val="75000"/>
              <a:alpha val="38000"/>
            </a:scheme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endParaRPr lang="it-IT" altLang="it-IT" sz="1800" smtClean="0"/>
          </a:p>
        </p:txBody>
      </p:sp>
      <p:sp>
        <p:nvSpPr>
          <p:cNvPr id="14" name="Line 10"/>
          <p:cNvSpPr>
            <a:spLocks noChangeShapeType="1"/>
          </p:cNvSpPr>
          <p:nvPr/>
        </p:nvSpPr>
        <p:spPr bwMode="auto">
          <a:xfrm>
            <a:off x="0" y="765175"/>
            <a:ext cx="9144000" cy="0"/>
          </a:xfrm>
          <a:prstGeom prst="line">
            <a:avLst/>
          </a:prstGeom>
          <a:noFill/>
          <a:ln w="38100">
            <a:solidFill>
              <a:schemeClr val="tx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it-IT"/>
          </a:p>
        </p:txBody>
      </p:sp>
      <p:sp>
        <p:nvSpPr>
          <p:cNvPr id="15" name="AutoShape 8"/>
          <p:cNvSpPr>
            <a:spLocks noChangeArrowheads="1"/>
          </p:cNvSpPr>
          <p:nvPr/>
        </p:nvSpPr>
        <p:spPr bwMode="auto">
          <a:xfrm>
            <a:off x="0" y="6092825"/>
            <a:ext cx="7308850" cy="765175"/>
          </a:xfrm>
          <a:prstGeom prst="rtTriangle">
            <a:avLst/>
          </a:prstGeom>
          <a:solidFill>
            <a:schemeClr val="tx2">
              <a:lumMod val="75000"/>
              <a:alpha val="38000"/>
            </a:scheme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endParaRPr lang="it-IT" altLang="it-IT" sz="1800" smtClean="0"/>
          </a:p>
        </p:txBody>
      </p:sp>
      <p:grpSp>
        <p:nvGrpSpPr>
          <p:cNvPr id="12295" name="Group 13"/>
          <p:cNvGrpSpPr>
            <a:grpSpLocks/>
          </p:cNvGrpSpPr>
          <p:nvPr/>
        </p:nvGrpSpPr>
        <p:grpSpPr bwMode="auto">
          <a:xfrm>
            <a:off x="8101013" y="6453188"/>
            <a:ext cx="966787" cy="360362"/>
            <a:chOff x="96" y="3984"/>
            <a:chExt cx="864" cy="288"/>
          </a:xfrm>
        </p:grpSpPr>
        <p:pic>
          <p:nvPicPr>
            <p:cNvPr id="12298" name="Picture 14"/>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6" y="3984"/>
              <a:ext cx="24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299" name="Picture 15"/>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36" y="4080"/>
              <a:ext cx="62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6" name="Rectangle 22"/>
          <p:cNvSpPr>
            <a:spLocks noChangeArrowheads="1"/>
          </p:cNvSpPr>
          <p:nvPr/>
        </p:nvSpPr>
        <p:spPr bwMode="auto">
          <a:xfrm>
            <a:off x="5293648" y="4221088"/>
            <a:ext cx="3393803"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just" eaLnBrk="1" hangingPunct="1">
              <a:spcBef>
                <a:spcPct val="0"/>
              </a:spcBef>
              <a:buFontTx/>
              <a:buNone/>
            </a:pPr>
            <a:r>
              <a:rPr lang="it-IT" altLang="it-IT" sz="1600" b="1" dirty="0" smtClean="0">
                <a:latin typeface="Arial" charset="0"/>
              </a:rPr>
              <a:t>Le </a:t>
            </a:r>
            <a:r>
              <a:rPr lang="it-IT" altLang="it-IT" sz="1600" b="1" dirty="0" smtClean="0">
                <a:latin typeface="Arial" charset="0"/>
              </a:rPr>
              <a:t>imprese femminili diversificano i propri settori di attività a seconda che siano artigiane, giovanili o straniere</a:t>
            </a:r>
            <a:r>
              <a:rPr lang="it-IT" altLang="it-IT" sz="1600" b="1" dirty="0" smtClean="0">
                <a:solidFill>
                  <a:srgbClr val="FFC000"/>
                </a:solidFill>
                <a:latin typeface="Arial" charset="0"/>
              </a:rPr>
              <a:t>.</a:t>
            </a:r>
            <a:endParaRPr lang="it-IT" altLang="it-IT" sz="1600" b="1" dirty="0">
              <a:solidFill>
                <a:srgbClr val="FFC000"/>
              </a:solidFill>
              <a:latin typeface="Arial" charset="0"/>
            </a:endParaRPr>
          </a:p>
        </p:txBody>
      </p:sp>
      <p:pic>
        <p:nvPicPr>
          <p:cNvPr id="5122"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7619" y="905818"/>
            <a:ext cx="4684056" cy="3024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7504" y="3803419"/>
            <a:ext cx="4973800" cy="2984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xfrm>
            <a:off x="0" y="188913"/>
            <a:ext cx="9144000" cy="533400"/>
          </a:xfrm>
        </p:spPr>
        <p:txBody>
          <a:bodyPr/>
          <a:lstStyle/>
          <a:p>
            <a:pPr eaLnBrk="1" hangingPunct="1"/>
            <a:r>
              <a:rPr lang="it-IT" altLang="it-IT" sz="2800" b="1" dirty="0" smtClean="0">
                <a:solidFill>
                  <a:schemeClr val="tx1"/>
                </a:solidFill>
                <a:latin typeface="Arial" charset="0"/>
              </a:rPr>
              <a:t>Le cariche femminili</a:t>
            </a:r>
          </a:p>
        </p:txBody>
      </p:sp>
      <p:sp>
        <p:nvSpPr>
          <p:cNvPr id="13315" name="Rectangle 22"/>
          <p:cNvSpPr>
            <a:spLocks noChangeArrowheads="1"/>
          </p:cNvSpPr>
          <p:nvPr/>
        </p:nvSpPr>
        <p:spPr bwMode="auto">
          <a:xfrm>
            <a:off x="5424058" y="983270"/>
            <a:ext cx="3623928"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just" eaLnBrk="1" hangingPunct="1">
              <a:spcBef>
                <a:spcPct val="0"/>
              </a:spcBef>
              <a:buFontTx/>
              <a:buNone/>
            </a:pPr>
            <a:r>
              <a:rPr lang="it-IT" altLang="it-IT" sz="1600" b="1" dirty="0">
                <a:latin typeface="Arial" charset="0"/>
              </a:rPr>
              <a:t>A </a:t>
            </a:r>
            <a:r>
              <a:rPr lang="it-IT" altLang="it-IT" sz="1600" b="1" dirty="0" smtClean="0">
                <a:latin typeface="Arial" charset="0"/>
              </a:rPr>
              <a:t>metà del </a:t>
            </a:r>
            <a:r>
              <a:rPr lang="it-IT" altLang="it-IT" sz="1600" b="1" dirty="0" smtClean="0">
                <a:latin typeface="Arial" charset="0"/>
              </a:rPr>
              <a:t>2018, </a:t>
            </a:r>
            <a:r>
              <a:rPr lang="it-IT" altLang="it-IT" sz="1600" b="1" dirty="0" smtClean="0">
                <a:latin typeface="Arial" charset="0"/>
              </a:rPr>
              <a:t>all’interno della città metropolitana fiorentina, l’insieme delle </a:t>
            </a:r>
            <a:r>
              <a:rPr lang="it-IT" altLang="it-IT" sz="1600" b="1" dirty="0">
                <a:latin typeface="Arial" charset="0"/>
              </a:rPr>
              <a:t>cariche e qualifiche </a:t>
            </a:r>
            <a:r>
              <a:rPr lang="it-IT" altLang="it-IT" sz="1600" b="1" dirty="0" smtClean="0">
                <a:latin typeface="Arial" charset="0"/>
              </a:rPr>
              <a:t>appartenenti al genere femminile pesano per il </a:t>
            </a:r>
            <a:r>
              <a:rPr lang="it-IT" altLang="it-IT" sz="1600" b="1" dirty="0" smtClean="0">
                <a:latin typeface="Arial" charset="0"/>
              </a:rPr>
              <a:t>26,9%, quota che sale al 28,3% escludendo dal totale il numero di cariche riconducibili a persone giuridiche.. </a:t>
            </a:r>
            <a:endParaRPr lang="it-IT" altLang="it-IT" sz="1600" b="1" dirty="0" smtClean="0">
              <a:latin typeface="Arial" charset="0"/>
            </a:endParaRPr>
          </a:p>
        </p:txBody>
      </p:sp>
      <p:sp>
        <p:nvSpPr>
          <p:cNvPr id="15" name="Text Box 17"/>
          <p:cNvSpPr txBox="1">
            <a:spLocks noChangeArrowheads="1"/>
          </p:cNvSpPr>
          <p:nvPr/>
        </p:nvSpPr>
        <p:spPr bwMode="auto">
          <a:xfrm>
            <a:off x="3255764" y="5631007"/>
            <a:ext cx="4216207" cy="9236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3366FF"/>
                </a:solidFill>
                <a:miter lim="800000"/>
                <a:headEnd/>
                <a:tailEnd/>
              </a14:hiddenLine>
            </a:ext>
            <a:ext uri="{AF507438-7753-43E0-B8FC-AC1667EBCBE1}">
              <a14:hiddenEffects xmlns:a14="http://schemas.microsoft.com/office/drawing/2010/main">
                <a:effectLst>
                  <a:outerShdw dist="81320" dir="2319588" algn="ctr" rotWithShape="0">
                    <a:srgbClr val="808080"/>
                  </a:outerShdw>
                </a:effectLst>
              </a14:hiddenEffects>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defRPr/>
            </a:pPr>
            <a:r>
              <a:rPr lang="it-IT" altLang="it-IT" sz="1200" b="1" dirty="0" err="1" smtClean="0">
                <a:solidFill>
                  <a:schemeClr val="tx2">
                    <a:lumMod val="85000"/>
                    <a:lumOff val="15000"/>
                  </a:schemeClr>
                </a:solidFill>
                <a:latin typeface="Arial" panose="020B0604020202020204" pitchFamily="34" charset="0"/>
                <a:cs typeface="Arial" panose="020B0604020202020204" pitchFamily="34" charset="0"/>
              </a:rPr>
              <a:t>RIferimenti</a:t>
            </a:r>
            <a:endParaRPr lang="it-IT" altLang="it-IT" sz="1200" b="1" dirty="0" smtClean="0">
              <a:solidFill>
                <a:schemeClr val="tx2">
                  <a:lumMod val="85000"/>
                  <a:lumOff val="15000"/>
                </a:schemeClr>
              </a:solidFill>
              <a:latin typeface="Arial" panose="020B0604020202020204" pitchFamily="34" charset="0"/>
              <a:cs typeface="Arial" panose="020B0604020202020204" pitchFamily="34" charset="0"/>
            </a:endParaRPr>
          </a:p>
          <a:p>
            <a:pPr algn="ctr" eaLnBrk="1" hangingPunct="1">
              <a:defRPr/>
            </a:pPr>
            <a:endParaRPr lang="it-IT" altLang="it-IT" sz="1200" b="1" dirty="0" smtClean="0">
              <a:solidFill>
                <a:schemeClr val="tx2">
                  <a:lumMod val="85000"/>
                  <a:lumOff val="15000"/>
                </a:schemeClr>
              </a:solidFill>
              <a:latin typeface="Arial" panose="020B0604020202020204" pitchFamily="34" charset="0"/>
              <a:cs typeface="Arial" panose="020B0604020202020204" pitchFamily="34" charset="0"/>
            </a:endParaRPr>
          </a:p>
          <a:p>
            <a:pPr algn="ctr" eaLnBrk="1" hangingPunct="1">
              <a:defRPr/>
            </a:pPr>
            <a:r>
              <a:rPr lang="it-IT" altLang="it-IT" sz="1200" b="1" dirty="0" smtClean="0">
                <a:solidFill>
                  <a:schemeClr val="tx2">
                    <a:lumMod val="85000"/>
                    <a:lumOff val="15000"/>
                  </a:schemeClr>
                </a:solidFill>
                <a:latin typeface="Arial" panose="020B0604020202020204" pitchFamily="34" charset="0"/>
                <a:cs typeface="Arial" panose="020B0604020202020204" pitchFamily="34" charset="0"/>
              </a:rPr>
              <a:t>U.O. STATISTICA E STUDI</a:t>
            </a:r>
          </a:p>
          <a:p>
            <a:pPr algn="ctr" eaLnBrk="1" hangingPunct="1">
              <a:defRPr/>
            </a:pPr>
            <a:r>
              <a:rPr lang="it-IT" altLang="it-IT" sz="1200" b="1" dirty="0" smtClean="0">
                <a:solidFill>
                  <a:schemeClr val="tx2">
                    <a:lumMod val="85000"/>
                    <a:lumOff val="15000"/>
                  </a:schemeClr>
                </a:solidFill>
                <a:latin typeface="Arial" panose="020B0604020202020204" pitchFamily="34" charset="0"/>
                <a:cs typeface="Arial" panose="020B0604020202020204" pitchFamily="34" charset="0"/>
              </a:rPr>
              <a:t>TEL. 055 23.92.218 – 219</a:t>
            </a:r>
          </a:p>
          <a:p>
            <a:pPr algn="ctr" eaLnBrk="1" hangingPunct="1">
              <a:defRPr/>
            </a:pPr>
            <a:r>
              <a:rPr lang="it-IT" altLang="it-IT" sz="1200" b="1" dirty="0" smtClean="0">
                <a:solidFill>
                  <a:schemeClr val="tx2">
                    <a:lumMod val="85000"/>
                    <a:lumOff val="15000"/>
                  </a:schemeClr>
                </a:solidFill>
                <a:latin typeface="Arial" panose="020B0604020202020204" pitchFamily="34" charset="0"/>
                <a:cs typeface="Arial" panose="020B0604020202020204" pitchFamily="34" charset="0"/>
              </a:rPr>
              <a:t>statistica@fi.camcom.it</a:t>
            </a:r>
          </a:p>
        </p:txBody>
      </p:sp>
      <p:sp>
        <p:nvSpPr>
          <p:cNvPr id="76" name="AutoShape 9"/>
          <p:cNvSpPr>
            <a:spLocks noChangeArrowheads="1"/>
          </p:cNvSpPr>
          <p:nvPr/>
        </p:nvSpPr>
        <p:spPr bwMode="auto">
          <a:xfrm rot="10800000">
            <a:off x="1835150" y="0"/>
            <a:ext cx="7308850" cy="765175"/>
          </a:xfrm>
          <a:prstGeom prst="rtTriangle">
            <a:avLst/>
          </a:prstGeom>
          <a:solidFill>
            <a:schemeClr val="tx2">
              <a:lumMod val="75000"/>
              <a:alpha val="38000"/>
            </a:scheme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endParaRPr lang="it-IT" altLang="it-IT" sz="1800" smtClean="0"/>
          </a:p>
        </p:txBody>
      </p:sp>
      <p:sp>
        <p:nvSpPr>
          <p:cNvPr id="77" name="Line 10"/>
          <p:cNvSpPr>
            <a:spLocks noChangeShapeType="1"/>
          </p:cNvSpPr>
          <p:nvPr/>
        </p:nvSpPr>
        <p:spPr bwMode="auto">
          <a:xfrm>
            <a:off x="0" y="765175"/>
            <a:ext cx="9144000" cy="0"/>
          </a:xfrm>
          <a:prstGeom prst="line">
            <a:avLst/>
          </a:prstGeom>
          <a:noFill/>
          <a:ln w="38100">
            <a:solidFill>
              <a:schemeClr val="tx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it-IT"/>
          </a:p>
        </p:txBody>
      </p:sp>
      <p:sp>
        <p:nvSpPr>
          <p:cNvPr id="79" name="AutoShape 8"/>
          <p:cNvSpPr>
            <a:spLocks noChangeArrowheads="1"/>
          </p:cNvSpPr>
          <p:nvPr/>
        </p:nvSpPr>
        <p:spPr bwMode="auto">
          <a:xfrm>
            <a:off x="0" y="6092825"/>
            <a:ext cx="7308850" cy="765175"/>
          </a:xfrm>
          <a:prstGeom prst="rtTriangle">
            <a:avLst/>
          </a:prstGeom>
          <a:solidFill>
            <a:schemeClr val="tx2">
              <a:lumMod val="75000"/>
              <a:alpha val="38000"/>
            </a:scheme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endParaRPr lang="it-IT" altLang="it-IT" sz="1800" smtClean="0"/>
          </a:p>
        </p:txBody>
      </p:sp>
      <p:grpSp>
        <p:nvGrpSpPr>
          <p:cNvPr id="13320" name="Group 13"/>
          <p:cNvGrpSpPr>
            <a:grpSpLocks/>
          </p:cNvGrpSpPr>
          <p:nvPr/>
        </p:nvGrpSpPr>
        <p:grpSpPr bwMode="auto">
          <a:xfrm>
            <a:off x="8101013" y="6453188"/>
            <a:ext cx="966787" cy="360362"/>
            <a:chOff x="96" y="3984"/>
            <a:chExt cx="864" cy="288"/>
          </a:xfrm>
        </p:grpSpPr>
        <p:pic>
          <p:nvPicPr>
            <p:cNvPr id="13324" name="Picture 14"/>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6" y="3984"/>
              <a:ext cx="24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325" name="Picture 15"/>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36" y="4080"/>
              <a:ext cx="62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3321" name="AutoShape 12"/>
          <p:cNvSpPr>
            <a:spLocks noChangeAspect="1" noChangeArrowheads="1"/>
          </p:cNvSpPr>
          <p:nvPr/>
        </p:nvSpPr>
        <p:spPr bwMode="auto">
          <a:xfrm>
            <a:off x="155575" y="3043238"/>
            <a:ext cx="5499100" cy="333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it-IT" altLang="it-IT" sz="1800"/>
          </a:p>
        </p:txBody>
      </p:sp>
      <p:pic>
        <p:nvPicPr>
          <p:cNvPr id="614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307" y="983270"/>
            <a:ext cx="5324714" cy="17395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7"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39713" y="2926023"/>
            <a:ext cx="8662987" cy="2757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Connettore 2 13"/>
          <p:cNvCxnSpPr>
            <a:stCxn id="2" idx="4"/>
          </p:cNvCxnSpPr>
          <p:nvPr/>
        </p:nvCxnSpPr>
        <p:spPr>
          <a:xfrm flipH="1">
            <a:off x="4445621" y="2842492"/>
            <a:ext cx="13192" cy="1309572"/>
          </a:xfrm>
          <a:prstGeom prst="straightConnector1">
            <a:avLst/>
          </a:prstGeom>
          <a:ln w="38100">
            <a:solidFill>
              <a:srgbClr val="A50021"/>
            </a:solidFill>
            <a:tailEnd type="arrow"/>
          </a:ln>
        </p:spPr>
        <p:style>
          <a:lnRef idx="1">
            <a:schemeClr val="accent1"/>
          </a:lnRef>
          <a:fillRef idx="0">
            <a:schemeClr val="accent1"/>
          </a:fillRef>
          <a:effectRef idx="0">
            <a:schemeClr val="accent1"/>
          </a:effectRef>
          <a:fontRef idx="minor">
            <a:schemeClr val="tx1"/>
          </a:fontRef>
        </p:style>
      </p:cxnSp>
      <p:sp>
        <p:nvSpPr>
          <p:cNvPr id="2" name="Ovale 1"/>
          <p:cNvSpPr/>
          <p:nvPr/>
        </p:nvSpPr>
        <p:spPr>
          <a:xfrm>
            <a:off x="1608776" y="1546695"/>
            <a:ext cx="5700074" cy="1295797"/>
          </a:xfrm>
          <a:prstGeom prst="ellipse">
            <a:avLst/>
          </a:prstGeom>
          <a:solidFill>
            <a:srgbClr val="FF99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b="1" dirty="0">
                <a:solidFill>
                  <a:schemeClr val="tx1"/>
                </a:solidFill>
                <a:latin typeface="Arial" panose="020B0604020202020204" pitchFamily="34" charset="0"/>
                <a:cs typeface="Arial" panose="020B0604020202020204" pitchFamily="34" charset="0"/>
              </a:rPr>
              <a:t>La presenza femminile all’interno delle imprese è rilevata tramite il numero di:</a:t>
            </a:r>
          </a:p>
        </p:txBody>
      </p:sp>
      <p:cxnSp>
        <p:nvCxnSpPr>
          <p:cNvPr id="4" name="Connettore 2 3"/>
          <p:cNvCxnSpPr/>
          <p:nvPr/>
        </p:nvCxnSpPr>
        <p:spPr>
          <a:xfrm>
            <a:off x="6615858" y="2642748"/>
            <a:ext cx="960438" cy="1612900"/>
          </a:xfrm>
          <a:prstGeom prst="straightConnector1">
            <a:avLst/>
          </a:prstGeom>
          <a:ln w="38100">
            <a:solidFill>
              <a:srgbClr val="A50021"/>
            </a:solidFill>
            <a:tailEnd type="arrow"/>
          </a:ln>
        </p:spPr>
        <p:style>
          <a:lnRef idx="1">
            <a:schemeClr val="accent1"/>
          </a:lnRef>
          <a:fillRef idx="0">
            <a:schemeClr val="accent1"/>
          </a:fillRef>
          <a:effectRef idx="0">
            <a:schemeClr val="accent1"/>
          </a:effectRef>
          <a:fontRef idx="minor">
            <a:schemeClr val="tx1"/>
          </a:fontRef>
        </p:style>
      </p:cxnSp>
      <p:cxnSp>
        <p:nvCxnSpPr>
          <p:cNvPr id="13" name="Connettore 2 12"/>
          <p:cNvCxnSpPr/>
          <p:nvPr/>
        </p:nvCxnSpPr>
        <p:spPr>
          <a:xfrm flipH="1">
            <a:off x="1998426" y="2642748"/>
            <a:ext cx="409575" cy="1624013"/>
          </a:xfrm>
          <a:prstGeom prst="straightConnector1">
            <a:avLst/>
          </a:prstGeom>
          <a:ln w="38100">
            <a:solidFill>
              <a:srgbClr val="A50021"/>
            </a:solidFill>
            <a:tailEnd type="arrow"/>
          </a:ln>
        </p:spPr>
        <p:style>
          <a:lnRef idx="1">
            <a:schemeClr val="accent1"/>
          </a:lnRef>
          <a:fillRef idx="0">
            <a:schemeClr val="accent1"/>
          </a:fillRef>
          <a:effectRef idx="0">
            <a:schemeClr val="accent1"/>
          </a:effectRef>
          <a:fontRef idx="minor">
            <a:schemeClr val="tx1"/>
          </a:fontRef>
        </p:style>
      </p:cxnSp>
      <p:sp>
        <p:nvSpPr>
          <p:cNvPr id="8" name="Ovale 7"/>
          <p:cNvSpPr/>
          <p:nvPr/>
        </p:nvSpPr>
        <p:spPr>
          <a:xfrm>
            <a:off x="156491" y="3371421"/>
            <a:ext cx="2779713" cy="939800"/>
          </a:xfrm>
          <a:prstGeom prst="ellipse">
            <a:avLst/>
          </a:prstGeom>
          <a:solidFill>
            <a:srgbClr val="FF99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sz="1600" b="1" dirty="0">
                <a:solidFill>
                  <a:schemeClr val="tx1"/>
                </a:solidFill>
                <a:latin typeface="Arial" panose="020B0604020202020204" pitchFamily="34" charset="0"/>
                <a:cs typeface="Arial" panose="020B0604020202020204" pitchFamily="34" charset="0"/>
              </a:rPr>
              <a:t>Imprese a maggioranza femminile</a:t>
            </a:r>
            <a:endParaRPr lang="it-IT" sz="1400" b="1" dirty="0">
              <a:solidFill>
                <a:schemeClr val="tx1"/>
              </a:solidFill>
              <a:latin typeface="Arial" panose="020B0604020202020204" pitchFamily="34" charset="0"/>
              <a:cs typeface="Arial" panose="020B0604020202020204" pitchFamily="34" charset="0"/>
            </a:endParaRPr>
          </a:p>
        </p:txBody>
      </p:sp>
      <p:sp>
        <p:nvSpPr>
          <p:cNvPr id="19" name="Ovale 18"/>
          <p:cNvSpPr/>
          <p:nvPr/>
        </p:nvSpPr>
        <p:spPr>
          <a:xfrm>
            <a:off x="2969428" y="3374058"/>
            <a:ext cx="3095625" cy="938213"/>
          </a:xfrm>
          <a:prstGeom prst="ellipse">
            <a:avLst/>
          </a:prstGeom>
          <a:solidFill>
            <a:srgbClr val="FF99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sz="1600" b="1" dirty="0">
                <a:solidFill>
                  <a:schemeClr val="tx1"/>
                </a:solidFill>
                <a:latin typeface="Arial" panose="020B0604020202020204" pitchFamily="34" charset="0"/>
                <a:cs typeface="Arial" panose="020B0604020202020204" pitchFamily="34" charset="0"/>
              </a:rPr>
              <a:t>Donne che hanno almeno una carica</a:t>
            </a:r>
          </a:p>
        </p:txBody>
      </p:sp>
      <p:sp>
        <p:nvSpPr>
          <p:cNvPr id="20" name="Ovale 19"/>
          <p:cNvSpPr/>
          <p:nvPr/>
        </p:nvSpPr>
        <p:spPr>
          <a:xfrm>
            <a:off x="6086746" y="3328548"/>
            <a:ext cx="2808287" cy="938213"/>
          </a:xfrm>
          <a:prstGeom prst="ellipse">
            <a:avLst/>
          </a:prstGeom>
          <a:solidFill>
            <a:srgbClr val="FF99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sz="1600" b="1" dirty="0">
                <a:solidFill>
                  <a:schemeClr val="tx1"/>
                </a:solidFill>
                <a:latin typeface="Arial" panose="020B0604020202020204" pitchFamily="34" charset="0"/>
                <a:cs typeface="Arial" panose="020B0604020202020204" pitchFamily="34" charset="0"/>
              </a:rPr>
              <a:t>Insieme delle cariche ricoperte da donne</a:t>
            </a:r>
          </a:p>
        </p:txBody>
      </p:sp>
      <p:sp>
        <p:nvSpPr>
          <p:cNvPr id="25" name="Freccia in giù 24"/>
          <p:cNvSpPr/>
          <p:nvPr/>
        </p:nvSpPr>
        <p:spPr>
          <a:xfrm>
            <a:off x="3704735" y="4518339"/>
            <a:ext cx="387350" cy="900113"/>
          </a:xfrm>
          <a:prstGeom prst="downArrow">
            <a:avLst/>
          </a:prstGeom>
          <a:solidFill>
            <a:schemeClr val="accent2">
              <a:lumMod val="50000"/>
            </a:schemeClr>
          </a:solidFill>
          <a:ln>
            <a:solidFill>
              <a:srgbClr val="A5002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34" name="Freccia in giù 33"/>
          <p:cNvSpPr/>
          <p:nvPr/>
        </p:nvSpPr>
        <p:spPr>
          <a:xfrm>
            <a:off x="4925523" y="4521416"/>
            <a:ext cx="387350" cy="887413"/>
          </a:xfrm>
          <a:prstGeom prst="downArrow">
            <a:avLst/>
          </a:prstGeom>
          <a:solidFill>
            <a:schemeClr val="accent2">
              <a:lumMod val="50000"/>
            </a:schemeClr>
          </a:solidFill>
          <a:ln>
            <a:solidFill>
              <a:srgbClr val="A5002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3088" name="CasellaDiTesto 25"/>
          <p:cNvSpPr txBox="1">
            <a:spLocks noChangeArrowheads="1"/>
          </p:cNvSpPr>
          <p:nvPr/>
        </p:nvSpPr>
        <p:spPr bwMode="auto">
          <a:xfrm>
            <a:off x="266700" y="4250659"/>
            <a:ext cx="11811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it-IT" altLang="it-IT" sz="1400" b="1" dirty="0">
                <a:latin typeface="Tahoma" pitchFamily="34" charset="0"/>
                <a:cs typeface="Tahoma" pitchFamily="34" charset="0"/>
              </a:rPr>
              <a:t>Iscritte</a:t>
            </a:r>
          </a:p>
        </p:txBody>
      </p:sp>
      <p:sp>
        <p:nvSpPr>
          <p:cNvPr id="3089" name="CasellaDiTesto 25"/>
          <p:cNvSpPr txBox="1">
            <a:spLocks noChangeArrowheads="1"/>
          </p:cNvSpPr>
          <p:nvPr/>
        </p:nvSpPr>
        <p:spPr bwMode="auto">
          <a:xfrm>
            <a:off x="1535113" y="4250659"/>
            <a:ext cx="1262062"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it-IT" altLang="it-IT" sz="1400" b="1">
                <a:latin typeface="Tahoma" pitchFamily="34" charset="0"/>
                <a:cs typeface="Tahoma" pitchFamily="34" charset="0"/>
              </a:rPr>
              <a:t>di cui attive</a:t>
            </a:r>
          </a:p>
        </p:txBody>
      </p:sp>
      <p:sp>
        <p:nvSpPr>
          <p:cNvPr id="3090" name="CasellaDiTesto 25"/>
          <p:cNvSpPr txBox="1">
            <a:spLocks noChangeArrowheads="1"/>
          </p:cNvSpPr>
          <p:nvPr/>
        </p:nvSpPr>
        <p:spPr bwMode="auto">
          <a:xfrm>
            <a:off x="6138863" y="4250659"/>
            <a:ext cx="11811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it-IT" altLang="it-IT" sz="1400" b="1" dirty="0">
                <a:latin typeface="Tahoma" pitchFamily="34" charset="0"/>
                <a:cs typeface="Tahoma" pitchFamily="34" charset="0"/>
              </a:rPr>
              <a:t>Iscritte</a:t>
            </a:r>
          </a:p>
        </p:txBody>
      </p:sp>
      <p:sp>
        <p:nvSpPr>
          <p:cNvPr id="3091" name="CasellaDiTesto 25"/>
          <p:cNvSpPr txBox="1">
            <a:spLocks noChangeArrowheads="1"/>
          </p:cNvSpPr>
          <p:nvPr/>
        </p:nvSpPr>
        <p:spPr bwMode="auto">
          <a:xfrm>
            <a:off x="7308850" y="4260086"/>
            <a:ext cx="12620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it-IT" altLang="it-IT" sz="1400" b="1">
                <a:latin typeface="Tahoma" pitchFamily="34" charset="0"/>
                <a:cs typeface="Tahoma" pitchFamily="34" charset="0"/>
              </a:rPr>
              <a:t>di cui attive</a:t>
            </a:r>
          </a:p>
        </p:txBody>
      </p:sp>
      <p:sp>
        <p:nvSpPr>
          <p:cNvPr id="3092" name="CasellaDiTesto 25"/>
          <p:cNvSpPr txBox="1">
            <a:spLocks noChangeArrowheads="1"/>
          </p:cNvSpPr>
          <p:nvPr/>
        </p:nvSpPr>
        <p:spPr bwMode="auto">
          <a:xfrm>
            <a:off x="3260725" y="4250659"/>
            <a:ext cx="11811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it-IT" altLang="it-IT" sz="1400" b="1">
                <a:latin typeface="Tahoma" pitchFamily="34" charset="0"/>
                <a:cs typeface="Tahoma" pitchFamily="34" charset="0"/>
              </a:rPr>
              <a:t>Iscritte</a:t>
            </a:r>
          </a:p>
        </p:txBody>
      </p:sp>
      <p:sp>
        <p:nvSpPr>
          <p:cNvPr id="3093" name="CasellaDiTesto 25"/>
          <p:cNvSpPr txBox="1">
            <a:spLocks noChangeArrowheads="1"/>
          </p:cNvSpPr>
          <p:nvPr/>
        </p:nvSpPr>
        <p:spPr bwMode="auto">
          <a:xfrm>
            <a:off x="4427538" y="4269513"/>
            <a:ext cx="12620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it-IT" altLang="it-IT" sz="1400" b="1" dirty="0">
                <a:latin typeface="Tahoma" pitchFamily="34" charset="0"/>
                <a:cs typeface="Tahoma" pitchFamily="34" charset="0"/>
              </a:rPr>
              <a:t>di cui attive</a:t>
            </a:r>
          </a:p>
        </p:txBody>
      </p:sp>
      <p:sp>
        <p:nvSpPr>
          <p:cNvPr id="40" name="Freccia in giù 39"/>
          <p:cNvSpPr/>
          <p:nvPr/>
        </p:nvSpPr>
        <p:spPr>
          <a:xfrm>
            <a:off x="6592888" y="4526179"/>
            <a:ext cx="387350" cy="882650"/>
          </a:xfrm>
          <a:prstGeom prst="downArrow">
            <a:avLst/>
          </a:prstGeom>
          <a:solidFill>
            <a:schemeClr val="accent2">
              <a:lumMod val="50000"/>
            </a:schemeClr>
          </a:solidFill>
          <a:ln>
            <a:solidFill>
              <a:srgbClr val="A5002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41" name="Freccia in giù 40"/>
          <p:cNvSpPr/>
          <p:nvPr/>
        </p:nvSpPr>
        <p:spPr>
          <a:xfrm>
            <a:off x="7845033" y="4514979"/>
            <a:ext cx="387350" cy="877888"/>
          </a:xfrm>
          <a:prstGeom prst="downArrow">
            <a:avLst/>
          </a:prstGeom>
          <a:solidFill>
            <a:schemeClr val="accent2">
              <a:lumMod val="50000"/>
            </a:schemeClr>
          </a:solidFill>
          <a:ln>
            <a:solidFill>
              <a:srgbClr val="A5002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28" name="Line 10"/>
          <p:cNvSpPr>
            <a:spLocks noChangeShapeType="1"/>
          </p:cNvSpPr>
          <p:nvPr/>
        </p:nvSpPr>
        <p:spPr bwMode="auto">
          <a:xfrm>
            <a:off x="0" y="765175"/>
            <a:ext cx="9144000" cy="0"/>
          </a:xfrm>
          <a:prstGeom prst="line">
            <a:avLst/>
          </a:prstGeom>
          <a:noFill/>
          <a:ln w="38100">
            <a:solidFill>
              <a:schemeClr val="tx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it-IT"/>
          </a:p>
        </p:txBody>
      </p:sp>
      <p:sp>
        <p:nvSpPr>
          <p:cNvPr id="29" name="Rectangle 3"/>
          <p:cNvSpPr txBox="1">
            <a:spLocks noChangeArrowheads="1"/>
          </p:cNvSpPr>
          <p:nvPr/>
        </p:nvSpPr>
        <p:spPr bwMode="auto">
          <a:xfrm>
            <a:off x="0" y="188913"/>
            <a:ext cx="9144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defRPr/>
            </a:pPr>
            <a:r>
              <a:rPr lang="it-IT" altLang="it-IT" sz="2400" b="1" kern="0" dirty="0" smtClean="0">
                <a:solidFill>
                  <a:schemeClr val="tx1"/>
                </a:solidFill>
                <a:latin typeface="Arial" charset="0"/>
              </a:rPr>
              <a:t>L’imprenditoria femminile all’interno del Registro Imprese</a:t>
            </a:r>
            <a:endParaRPr lang="it-IT" altLang="it-IT" sz="2800" b="1" kern="0" dirty="0" smtClean="0">
              <a:solidFill>
                <a:schemeClr val="tx1"/>
              </a:solidFill>
              <a:latin typeface="Arial" charset="0"/>
            </a:endParaRPr>
          </a:p>
        </p:txBody>
      </p:sp>
      <p:sp>
        <p:nvSpPr>
          <p:cNvPr id="30" name="CasellaDiTesto 25"/>
          <p:cNvSpPr txBox="1">
            <a:spLocks noChangeArrowheads="1"/>
          </p:cNvSpPr>
          <p:nvPr/>
        </p:nvSpPr>
        <p:spPr bwMode="auto">
          <a:xfrm>
            <a:off x="1655910" y="5371080"/>
            <a:ext cx="1008062"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it-IT" altLang="it-IT" sz="1400" b="1" dirty="0" smtClean="0">
                <a:latin typeface="Tahoma" pitchFamily="34" charset="0"/>
                <a:cs typeface="Tahoma" pitchFamily="34" charset="0"/>
              </a:rPr>
              <a:t>20.322</a:t>
            </a:r>
            <a:endParaRPr lang="it-IT" altLang="it-IT" sz="1400" b="1" dirty="0">
              <a:latin typeface="Tahoma" pitchFamily="34" charset="0"/>
              <a:cs typeface="Tahoma" pitchFamily="34" charset="0"/>
            </a:endParaRPr>
          </a:p>
          <a:p>
            <a:pPr algn="ctr" eaLnBrk="1" hangingPunct="1">
              <a:spcBef>
                <a:spcPct val="0"/>
              </a:spcBef>
              <a:buFontTx/>
              <a:buNone/>
            </a:pPr>
            <a:r>
              <a:rPr lang="it-IT" altLang="it-IT" sz="1400" b="1" dirty="0">
                <a:latin typeface="Tahoma" pitchFamily="34" charset="0"/>
                <a:cs typeface="Tahoma" pitchFamily="34" charset="0"/>
              </a:rPr>
              <a:t>(</a:t>
            </a:r>
            <a:r>
              <a:rPr lang="it-IT" altLang="it-IT" sz="1400" b="1" dirty="0" smtClean="0">
                <a:latin typeface="Tahoma" pitchFamily="34" charset="0"/>
                <a:cs typeface="Tahoma" pitchFamily="34" charset="0"/>
              </a:rPr>
              <a:t>21,9%)</a:t>
            </a:r>
            <a:endParaRPr lang="it-IT" altLang="it-IT" sz="1400" b="1" dirty="0">
              <a:latin typeface="Tahoma" pitchFamily="34" charset="0"/>
              <a:cs typeface="Tahoma" pitchFamily="34" charset="0"/>
            </a:endParaRPr>
          </a:p>
        </p:txBody>
      </p:sp>
      <p:sp>
        <p:nvSpPr>
          <p:cNvPr id="31" name="CasellaDiTesto 37"/>
          <p:cNvSpPr txBox="1">
            <a:spLocks noChangeArrowheads="1"/>
          </p:cNvSpPr>
          <p:nvPr/>
        </p:nvSpPr>
        <p:spPr bwMode="auto">
          <a:xfrm>
            <a:off x="3344218" y="5371079"/>
            <a:ext cx="1109663"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it-IT" altLang="it-IT" sz="1400" b="1" dirty="0" smtClean="0">
                <a:latin typeface="Tahoma" pitchFamily="34" charset="0"/>
                <a:cs typeface="Tahoma" pitchFamily="34" charset="0"/>
              </a:rPr>
              <a:t>49.448</a:t>
            </a:r>
            <a:endParaRPr lang="it-IT" altLang="it-IT" sz="1400" b="1" dirty="0">
              <a:latin typeface="Tahoma" pitchFamily="34" charset="0"/>
              <a:cs typeface="Tahoma" pitchFamily="34" charset="0"/>
            </a:endParaRPr>
          </a:p>
          <a:p>
            <a:pPr algn="ctr" eaLnBrk="1" hangingPunct="1">
              <a:spcBef>
                <a:spcPct val="0"/>
              </a:spcBef>
              <a:buFontTx/>
              <a:buNone/>
            </a:pPr>
            <a:r>
              <a:rPr lang="it-IT" altLang="it-IT" sz="1400" b="1" dirty="0">
                <a:latin typeface="Tahoma" pitchFamily="34" charset="0"/>
                <a:cs typeface="Tahoma" pitchFamily="34" charset="0"/>
              </a:rPr>
              <a:t>(</a:t>
            </a:r>
            <a:r>
              <a:rPr lang="it-IT" altLang="it-IT" sz="1400" b="1" dirty="0" smtClean="0">
                <a:latin typeface="Tahoma" pitchFamily="34" charset="0"/>
                <a:cs typeface="Tahoma" pitchFamily="34" charset="0"/>
              </a:rPr>
              <a:t>28,1%)</a:t>
            </a:r>
            <a:endParaRPr lang="it-IT" altLang="it-IT" sz="1400" b="1" dirty="0">
              <a:latin typeface="Tahoma" pitchFamily="34" charset="0"/>
              <a:cs typeface="Tahoma" pitchFamily="34" charset="0"/>
            </a:endParaRPr>
          </a:p>
        </p:txBody>
      </p:sp>
      <p:sp>
        <p:nvSpPr>
          <p:cNvPr id="32" name="CasellaDiTesto 25"/>
          <p:cNvSpPr txBox="1">
            <a:spLocks noChangeArrowheads="1"/>
          </p:cNvSpPr>
          <p:nvPr/>
        </p:nvSpPr>
        <p:spPr bwMode="auto">
          <a:xfrm>
            <a:off x="393995" y="5366229"/>
            <a:ext cx="1008062"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it-IT" altLang="it-IT" sz="1400" b="1" dirty="0" smtClean="0">
                <a:latin typeface="Tahoma" pitchFamily="34" charset="0"/>
                <a:cs typeface="Tahoma" pitchFamily="34" charset="0"/>
              </a:rPr>
              <a:t>23.285</a:t>
            </a:r>
            <a:endParaRPr lang="it-IT" altLang="it-IT" sz="1400" b="1" dirty="0">
              <a:latin typeface="Tahoma" pitchFamily="34" charset="0"/>
              <a:cs typeface="Tahoma" pitchFamily="34" charset="0"/>
            </a:endParaRPr>
          </a:p>
          <a:p>
            <a:pPr algn="ctr" eaLnBrk="1" hangingPunct="1">
              <a:spcBef>
                <a:spcPct val="0"/>
              </a:spcBef>
              <a:buFontTx/>
              <a:buNone/>
            </a:pPr>
            <a:r>
              <a:rPr lang="it-IT" altLang="it-IT" sz="1400" b="1" dirty="0">
                <a:latin typeface="Tahoma" pitchFamily="34" charset="0"/>
                <a:cs typeface="Tahoma" pitchFamily="34" charset="0"/>
              </a:rPr>
              <a:t>(</a:t>
            </a:r>
            <a:r>
              <a:rPr lang="it-IT" altLang="it-IT" sz="1400" b="1" dirty="0" smtClean="0">
                <a:latin typeface="Tahoma" pitchFamily="34" charset="0"/>
                <a:cs typeface="Tahoma" pitchFamily="34" charset="0"/>
              </a:rPr>
              <a:t>21,2%)</a:t>
            </a:r>
            <a:endParaRPr lang="it-IT" altLang="it-IT" sz="1400" b="1" dirty="0">
              <a:latin typeface="Tahoma" pitchFamily="34" charset="0"/>
              <a:cs typeface="Tahoma" pitchFamily="34" charset="0"/>
            </a:endParaRPr>
          </a:p>
        </p:txBody>
      </p:sp>
      <p:sp>
        <p:nvSpPr>
          <p:cNvPr id="33" name="CasellaDiTesto 37"/>
          <p:cNvSpPr txBox="1">
            <a:spLocks noChangeArrowheads="1"/>
          </p:cNvSpPr>
          <p:nvPr/>
        </p:nvSpPr>
        <p:spPr bwMode="auto">
          <a:xfrm>
            <a:off x="4579967" y="5366229"/>
            <a:ext cx="1109663"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it-IT" altLang="it-IT" sz="1400" b="1" dirty="0" smtClean="0">
                <a:latin typeface="Tahoma" pitchFamily="34" charset="0"/>
                <a:cs typeface="Tahoma" pitchFamily="34" charset="0"/>
              </a:rPr>
              <a:t>41.249</a:t>
            </a:r>
            <a:endParaRPr lang="it-IT" altLang="it-IT" sz="1400" b="1" dirty="0">
              <a:latin typeface="Tahoma" pitchFamily="34" charset="0"/>
              <a:cs typeface="Tahoma" pitchFamily="34" charset="0"/>
            </a:endParaRPr>
          </a:p>
          <a:p>
            <a:pPr algn="ctr" eaLnBrk="1" hangingPunct="1">
              <a:spcBef>
                <a:spcPct val="0"/>
              </a:spcBef>
              <a:buFontTx/>
              <a:buNone/>
            </a:pPr>
            <a:r>
              <a:rPr lang="it-IT" altLang="it-IT" sz="1400" b="1" dirty="0">
                <a:latin typeface="Tahoma" pitchFamily="34" charset="0"/>
                <a:cs typeface="Tahoma" pitchFamily="34" charset="0"/>
              </a:rPr>
              <a:t>(</a:t>
            </a:r>
            <a:r>
              <a:rPr lang="it-IT" altLang="it-IT" sz="1400" b="1" dirty="0" smtClean="0">
                <a:latin typeface="Tahoma" pitchFamily="34" charset="0"/>
                <a:cs typeface="Tahoma" pitchFamily="34" charset="0"/>
              </a:rPr>
              <a:t>28,3%)</a:t>
            </a:r>
            <a:endParaRPr lang="it-IT" altLang="it-IT" sz="1400" b="1" dirty="0">
              <a:latin typeface="Tahoma" pitchFamily="34" charset="0"/>
              <a:cs typeface="Tahoma" pitchFamily="34" charset="0"/>
            </a:endParaRPr>
          </a:p>
        </p:txBody>
      </p:sp>
      <p:sp>
        <p:nvSpPr>
          <p:cNvPr id="36" name="CasellaDiTesto 37"/>
          <p:cNvSpPr txBox="1">
            <a:spLocks noChangeArrowheads="1"/>
          </p:cNvSpPr>
          <p:nvPr/>
        </p:nvSpPr>
        <p:spPr bwMode="auto">
          <a:xfrm>
            <a:off x="7507884" y="5330738"/>
            <a:ext cx="1109663"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it-IT" altLang="it-IT" sz="1400" b="1" dirty="0" smtClean="0">
                <a:latin typeface="Tahoma" pitchFamily="34" charset="0"/>
                <a:cs typeface="Tahoma" pitchFamily="34" charset="0"/>
              </a:rPr>
              <a:t>62.141</a:t>
            </a:r>
            <a:endParaRPr lang="it-IT" altLang="it-IT" sz="1400" b="1" dirty="0">
              <a:latin typeface="Tahoma" pitchFamily="34" charset="0"/>
              <a:cs typeface="Tahoma" pitchFamily="34" charset="0"/>
            </a:endParaRPr>
          </a:p>
          <a:p>
            <a:pPr algn="ctr" eaLnBrk="1" hangingPunct="1">
              <a:spcBef>
                <a:spcPct val="0"/>
              </a:spcBef>
              <a:buFontTx/>
              <a:buNone/>
            </a:pPr>
            <a:r>
              <a:rPr lang="it-IT" altLang="it-IT" sz="1400" b="1" dirty="0">
                <a:latin typeface="Tahoma" pitchFamily="34" charset="0"/>
                <a:cs typeface="Tahoma" pitchFamily="34" charset="0"/>
              </a:rPr>
              <a:t>(</a:t>
            </a:r>
            <a:r>
              <a:rPr lang="it-IT" altLang="it-IT" sz="1400" b="1" dirty="0" smtClean="0">
                <a:latin typeface="Tahoma" pitchFamily="34" charset="0"/>
                <a:cs typeface="Tahoma" pitchFamily="34" charset="0"/>
              </a:rPr>
              <a:t>27,1%)</a:t>
            </a:r>
            <a:endParaRPr lang="it-IT" altLang="it-IT" sz="1400" b="1" dirty="0">
              <a:latin typeface="Tahoma" pitchFamily="34" charset="0"/>
              <a:cs typeface="Tahoma" pitchFamily="34" charset="0"/>
            </a:endParaRPr>
          </a:p>
        </p:txBody>
      </p:sp>
      <p:sp>
        <p:nvSpPr>
          <p:cNvPr id="37" name="CasellaDiTesto 37"/>
          <p:cNvSpPr txBox="1">
            <a:spLocks noChangeArrowheads="1"/>
          </p:cNvSpPr>
          <p:nvPr/>
        </p:nvSpPr>
        <p:spPr bwMode="auto">
          <a:xfrm>
            <a:off x="6279553" y="5348055"/>
            <a:ext cx="1109663"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it-IT" altLang="it-IT" sz="1400" b="1" dirty="0" smtClean="0">
                <a:latin typeface="Tahoma" pitchFamily="34" charset="0"/>
                <a:cs typeface="Tahoma" pitchFamily="34" charset="0"/>
              </a:rPr>
              <a:t>76.793</a:t>
            </a:r>
            <a:endParaRPr lang="it-IT" altLang="it-IT" sz="1400" b="1" dirty="0">
              <a:latin typeface="Tahoma" pitchFamily="34" charset="0"/>
              <a:cs typeface="Tahoma" pitchFamily="34" charset="0"/>
            </a:endParaRPr>
          </a:p>
          <a:p>
            <a:pPr algn="ctr" eaLnBrk="1" hangingPunct="1">
              <a:spcBef>
                <a:spcPct val="0"/>
              </a:spcBef>
              <a:buFontTx/>
              <a:buNone/>
            </a:pPr>
            <a:r>
              <a:rPr lang="it-IT" altLang="it-IT" sz="1400" b="1" dirty="0">
                <a:latin typeface="Tahoma" pitchFamily="34" charset="0"/>
                <a:cs typeface="Tahoma" pitchFamily="34" charset="0"/>
              </a:rPr>
              <a:t>(</a:t>
            </a:r>
            <a:r>
              <a:rPr lang="it-IT" altLang="it-IT" sz="1400" b="1" dirty="0" smtClean="0">
                <a:latin typeface="Tahoma" pitchFamily="34" charset="0"/>
                <a:cs typeface="Tahoma" pitchFamily="34" charset="0"/>
              </a:rPr>
              <a:t>26,9%)</a:t>
            </a:r>
            <a:endParaRPr lang="it-IT" altLang="it-IT" sz="1400" b="1" dirty="0">
              <a:latin typeface="Tahoma" pitchFamily="34" charset="0"/>
              <a:cs typeface="Tahoma" pitchFamily="34" charset="0"/>
            </a:endParaRPr>
          </a:p>
        </p:txBody>
      </p:sp>
      <p:grpSp>
        <p:nvGrpSpPr>
          <p:cNvPr id="38" name="Group 13"/>
          <p:cNvGrpSpPr>
            <a:grpSpLocks/>
          </p:cNvGrpSpPr>
          <p:nvPr/>
        </p:nvGrpSpPr>
        <p:grpSpPr bwMode="auto">
          <a:xfrm>
            <a:off x="8101013" y="6453188"/>
            <a:ext cx="966787" cy="360362"/>
            <a:chOff x="96" y="3984"/>
            <a:chExt cx="864" cy="288"/>
          </a:xfrm>
        </p:grpSpPr>
        <p:pic>
          <p:nvPicPr>
            <p:cNvPr id="39" name="Picture 14"/>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6" y="3984"/>
              <a:ext cx="24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2" name="Picture 15"/>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36" y="4080"/>
              <a:ext cx="62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3" name="Freccia in giù 42"/>
          <p:cNvSpPr/>
          <p:nvPr/>
        </p:nvSpPr>
        <p:spPr>
          <a:xfrm>
            <a:off x="1972469" y="4498751"/>
            <a:ext cx="387350" cy="900113"/>
          </a:xfrm>
          <a:prstGeom prst="downArrow">
            <a:avLst/>
          </a:prstGeom>
          <a:solidFill>
            <a:schemeClr val="accent2">
              <a:lumMod val="50000"/>
            </a:schemeClr>
          </a:solidFill>
          <a:ln>
            <a:solidFill>
              <a:srgbClr val="A5002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44" name="Freccia in giù 43"/>
          <p:cNvSpPr/>
          <p:nvPr/>
        </p:nvSpPr>
        <p:spPr>
          <a:xfrm>
            <a:off x="663575" y="4499185"/>
            <a:ext cx="387350" cy="900113"/>
          </a:xfrm>
          <a:prstGeom prst="downArrow">
            <a:avLst/>
          </a:prstGeom>
          <a:solidFill>
            <a:schemeClr val="accent2">
              <a:lumMod val="50000"/>
            </a:schemeClr>
          </a:solidFill>
          <a:ln>
            <a:solidFill>
              <a:srgbClr val="A5002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3" name="CasellaDiTesto 2"/>
          <p:cNvSpPr txBox="1"/>
          <p:nvPr/>
        </p:nvSpPr>
        <p:spPr>
          <a:xfrm>
            <a:off x="107504" y="5926978"/>
            <a:ext cx="8960296" cy="338554"/>
          </a:xfrm>
          <a:prstGeom prst="rect">
            <a:avLst/>
          </a:prstGeom>
          <a:noFill/>
        </p:spPr>
        <p:txBody>
          <a:bodyPr wrap="square" rtlCol="0">
            <a:spAutoFit/>
          </a:bodyPr>
          <a:lstStyle/>
          <a:p>
            <a:pPr algn="ctr"/>
            <a:r>
              <a:rPr lang="it-IT" sz="1600" b="1" dirty="0" smtClean="0">
                <a:latin typeface="Tahoma" panose="020B0604030504040204" pitchFamily="34" charset="0"/>
                <a:ea typeface="Tahoma" panose="020B0604030504040204" pitchFamily="34" charset="0"/>
                <a:cs typeface="Tahoma" panose="020B0604030504040204" pitchFamily="34" charset="0"/>
              </a:rPr>
              <a:t>INVARIATA LA QUOTA % FEMMINILE ALL’INTERNO DEL REGISTRO DELLE IMPRESE</a:t>
            </a:r>
            <a:endParaRPr lang="it-IT" sz="1600" b="1" dirty="0">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3235" name="Group 3"/>
          <p:cNvGrpSpPr>
            <a:grpSpLocks/>
          </p:cNvGrpSpPr>
          <p:nvPr/>
        </p:nvGrpSpPr>
        <p:grpSpPr bwMode="auto">
          <a:xfrm>
            <a:off x="7696200" y="6356350"/>
            <a:ext cx="1371600" cy="457200"/>
            <a:chOff x="96" y="3984"/>
            <a:chExt cx="864" cy="288"/>
          </a:xfrm>
        </p:grpSpPr>
        <p:pic>
          <p:nvPicPr>
            <p:cNvPr id="223236" name="Picture 4"/>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6" y="3984"/>
              <a:ext cx="24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23237" name="Picture 5"/>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36" y="4080"/>
              <a:ext cx="62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23239" name="Text Box 7"/>
          <p:cNvSpPr txBox="1">
            <a:spLocks noChangeArrowheads="1"/>
          </p:cNvSpPr>
          <p:nvPr/>
        </p:nvSpPr>
        <p:spPr bwMode="auto">
          <a:xfrm>
            <a:off x="82550" y="1463617"/>
            <a:ext cx="25209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it-IT" altLang="it-IT" sz="1600" b="1" dirty="0">
                <a:solidFill>
                  <a:srgbClr val="000099"/>
                </a:solidFill>
                <a:latin typeface="Tahoma" panose="020B0604030504040204" pitchFamily="34" charset="0"/>
                <a:ea typeface="Tahoma" panose="020B0604030504040204" pitchFamily="34" charset="0"/>
                <a:cs typeface="Tahoma" panose="020B0604030504040204" pitchFamily="34" charset="0"/>
              </a:rPr>
              <a:t>IMPRESE FEMMINILI</a:t>
            </a:r>
          </a:p>
        </p:txBody>
      </p:sp>
      <p:sp>
        <p:nvSpPr>
          <p:cNvPr id="223246" name="AutoShape 14"/>
          <p:cNvSpPr>
            <a:spLocks noChangeArrowheads="1"/>
          </p:cNvSpPr>
          <p:nvPr/>
        </p:nvSpPr>
        <p:spPr bwMode="auto">
          <a:xfrm rot="5400000">
            <a:off x="4314457" y="767719"/>
            <a:ext cx="482600" cy="576063"/>
          </a:xfrm>
          <a:prstGeom prst="rightArrow">
            <a:avLst>
              <a:gd name="adj1" fmla="val 50000"/>
              <a:gd name="adj2" fmla="val 41989"/>
            </a:avLst>
          </a:prstGeom>
          <a:solidFill>
            <a:srgbClr val="000080">
              <a:alpha val="99001"/>
            </a:srgbClr>
          </a:solidFill>
          <a:ln w="9525">
            <a:solidFill>
              <a:srgbClr val="000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223269" name="Text Box 37"/>
          <p:cNvSpPr txBox="1">
            <a:spLocks noChangeArrowheads="1"/>
          </p:cNvSpPr>
          <p:nvPr/>
        </p:nvSpPr>
        <p:spPr bwMode="auto">
          <a:xfrm>
            <a:off x="2928938" y="1463617"/>
            <a:ext cx="331311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it-IT" altLang="it-IT" sz="1600" b="1" dirty="0">
                <a:solidFill>
                  <a:srgbClr val="000099"/>
                </a:solidFill>
                <a:latin typeface="Tahoma" panose="020B0604030504040204" pitchFamily="34" charset="0"/>
                <a:ea typeface="Tahoma" panose="020B0604030504040204" pitchFamily="34" charset="0"/>
                <a:cs typeface="Tahoma" panose="020B0604030504040204" pitchFamily="34" charset="0"/>
              </a:rPr>
              <a:t>PRESENZA FEMMINILE</a:t>
            </a:r>
          </a:p>
        </p:txBody>
      </p:sp>
      <p:sp>
        <p:nvSpPr>
          <p:cNvPr id="223271" name="Text Box 39"/>
          <p:cNvSpPr txBox="1">
            <a:spLocks noChangeArrowheads="1"/>
          </p:cNvSpPr>
          <p:nvPr/>
        </p:nvSpPr>
        <p:spPr bwMode="auto">
          <a:xfrm>
            <a:off x="3322637" y="1681104"/>
            <a:ext cx="2765425" cy="3323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it-IT" altLang="it-IT" sz="1400" b="1" dirty="0">
                <a:solidFill>
                  <a:srgbClr val="000099"/>
                </a:solidFill>
                <a:latin typeface="Tahoma" panose="020B0604030504040204" pitchFamily="34" charset="0"/>
                <a:ea typeface="Tahoma" panose="020B0604030504040204" pitchFamily="34" charset="0"/>
                <a:cs typeface="Tahoma" panose="020B0604030504040204" pitchFamily="34" charset="0"/>
              </a:rPr>
              <a:t>Per evidenziare il peso delle cariche detenute da donne rispetto al totale, si prendono in esame le cariche associate alla conduzione dell’impresa, analizzando le informazioni su tutte le persone con carica appartenenti a sedi o unità locali registrate presenti nelle diverse province e associando a ogni persona la prima carica ricoperta in ciascuna impresa.</a:t>
            </a:r>
          </a:p>
        </p:txBody>
      </p:sp>
      <p:sp>
        <p:nvSpPr>
          <p:cNvPr id="223273" name="AutoShape 41"/>
          <p:cNvSpPr>
            <a:spLocks noChangeArrowheads="1"/>
          </p:cNvSpPr>
          <p:nvPr/>
        </p:nvSpPr>
        <p:spPr bwMode="auto">
          <a:xfrm rot="10800000">
            <a:off x="735013" y="862366"/>
            <a:ext cx="2087562" cy="574675"/>
          </a:xfrm>
          <a:custGeom>
            <a:avLst/>
            <a:gdLst>
              <a:gd name="G0" fmla="+- 9257 0 0"/>
              <a:gd name="G1" fmla="+- 18514 0 0"/>
              <a:gd name="G2" fmla="+- 7200 0 0"/>
              <a:gd name="G3" fmla="*/ 9257 1 2"/>
              <a:gd name="G4" fmla="+- G3 10800 0"/>
              <a:gd name="G5" fmla="+- 21600 9257 18514"/>
              <a:gd name="G6" fmla="+- 18514 7200 0"/>
              <a:gd name="G7" fmla="*/ G6 1 2"/>
              <a:gd name="G8" fmla="*/ 18514 2 1"/>
              <a:gd name="G9" fmla="+- G8 0 21600"/>
              <a:gd name="G10" fmla="*/ 21600 G0 G1"/>
              <a:gd name="G11" fmla="*/ 21600 G4 G1"/>
              <a:gd name="G12" fmla="*/ 21600 G5 G1"/>
              <a:gd name="G13" fmla="*/ 21600 G7 G1"/>
              <a:gd name="G14" fmla="*/ 18514 1 2"/>
              <a:gd name="G15" fmla="+- G5 0 G4"/>
              <a:gd name="G16" fmla="+- G0 0 G4"/>
              <a:gd name="G17" fmla="*/ G2 G15 G16"/>
              <a:gd name="T0" fmla="*/ 15429 w 21600"/>
              <a:gd name="T1" fmla="*/ 0 h 21600"/>
              <a:gd name="T2" fmla="*/ 9257 w 21600"/>
              <a:gd name="T3" fmla="*/ 7200 h 21600"/>
              <a:gd name="T4" fmla="*/ 0 w 21600"/>
              <a:gd name="T5" fmla="*/ 18001 h 21600"/>
              <a:gd name="T6" fmla="*/ 9257 w 21600"/>
              <a:gd name="T7" fmla="*/ 21600 h 21600"/>
              <a:gd name="T8" fmla="*/ 18514 w 21600"/>
              <a:gd name="T9" fmla="*/ 15000 h 21600"/>
              <a:gd name="T10" fmla="*/ 21600 w 21600"/>
              <a:gd name="T11" fmla="*/ 7200 h 21600"/>
              <a:gd name="T12" fmla="*/ 17694720 60000 65536"/>
              <a:gd name="T13" fmla="*/ 11796480 60000 65536"/>
              <a:gd name="T14" fmla="*/ 11796480 60000 65536"/>
              <a:gd name="T15" fmla="*/ 5898240 60000 65536"/>
              <a:gd name="T16" fmla="*/ 0 60000 65536"/>
              <a:gd name="T17" fmla="*/ 0 60000 65536"/>
              <a:gd name="T18" fmla="*/ 0 w 21600"/>
              <a:gd name="T19" fmla="*/ G12 h 21600"/>
              <a:gd name="T20" fmla="*/ G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rgbClr val="0000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223274" name="Text Box 42"/>
          <p:cNvSpPr txBox="1">
            <a:spLocks noChangeArrowheads="1"/>
          </p:cNvSpPr>
          <p:nvPr/>
        </p:nvSpPr>
        <p:spPr bwMode="auto">
          <a:xfrm>
            <a:off x="6088063" y="1463617"/>
            <a:ext cx="266541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it-IT" altLang="it-IT" sz="1600" b="1" dirty="0">
                <a:solidFill>
                  <a:srgbClr val="000099"/>
                </a:solidFill>
                <a:latin typeface="Tahoma" panose="020B0604030504040204" pitchFamily="34" charset="0"/>
                <a:ea typeface="Tahoma" panose="020B0604030504040204" pitchFamily="34" charset="0"/>
                <a:cs typeface="Tahoma" panose="020B0604030504040204" pitchFamily="34" charset="0"/>
              </a:rPr>
              <a:t>CARICHE FEMMINILI</a:t>
            </a:r>
          </a:p>
        </p:txBody>
      </p:sp>
      <p:sp>
        <p:nvSpPr>
          <p:cNvPr id="223275" name="Text Box 43"/>
          <p:cNvSpPr txBox="1">
            <a:spLocks noChangeArrowheads="1"/>
          </p:cNvSpPr>
          <p:nvPr/>
        </p:nvSpPr>
        <p:spPr bwMode="auto">
          <a:xfrm>
            <a:off x="6227763" y="1681104"/>
            <a:ext cx="2700337"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sz="1400" b="1" dirty="0">
                <a:solidFill>
                  <a:srgbClr val="000099"/>
                </a:solidFill>
                <a:latin typeface="Tahoma" panose="020B0604030504040204" pitchFamily="34" charset="0"/>
                <a:ea typeface="Tahoma" panose="020B0604030504040204" pitchFamily="34" charset="0"/>
                <a:cs typeface="Tahoma" panose="020B0604030504040204" pitchFamily="34" charset="0"/>
              </a:rPr>
              <a:t>La navigazione specifica sulle "Cariche Femminili" fornisce informazioni su tutte le cariche assunte da donne nell'ambito di tutte le imprese registrate presenti nelle diverse province e sulle donne titolari di azioni/quote di capitale nelle imprese tenute alla presentazione al R.I. dell'elenco dei soci.  </a:t>
            </a:r>
          </a:p>
        </p:txBody>
      </p:sp>
      <p:sp>
        <p:nvSpPr>
          <p:cNvPr id="223278" name="AutoShape 46"/>
          <p:cNvSpPr>
            <a:spLocks noChangeArrowheads="1"/>
          </p:cNvSpPr>
          <p:nvPr/>
        </p:nvSpPr>
        <p:spPr bwMode="auto">
          <a:xfrm rot="10800000" flipH="1">
            <a:off x="6372225" y="845940"/>
            <a:ext cx="2087563" cy="576263"/>
          </a:xfrm>
          <a:custGeom>
            <a:avLst/>
            <a:gdLst>
              <a:gd name="G0" fmla="+- 9257 0 0"/>
              <a:gd name="G1" fmla="+- 18514 0 0"/>
              <a:gd name="G2" fmla="+- 7200 0 0"/>
              <a:gd name="G3" fmla="*/ 9257 1 2"/>
              <a:gd name="G4" fmla="+- G3 10800 0"/>
              <a:gd name="G5" fmla="+- 21600 9257 18514"/>
              <a:gd name="G6" fmla="+- 18514 7200 0"/>
              <a:gd name="G7" fmla="*/ G6 1 2"/>
              <a:gd name="G8" fmla="*/ 18514 2 1"/>
              <a:gd name="G9" fmla="+- G8 0 21600"/>
              <a:gd name="G10" fmla="*/ 21600 G0 G1"/>
              <a:gd name="G11" fmla="*/ 21600 G4 G1"/>
              <a:gd name="G12" fmla="*/ 21600 G5 G1"/>
              <a:gd name="G13" fmla="*/ 21600 G7 G1"/>
              <a:gd name="G14" fmla="*/ 18514 1 2"/>
              <a:gd name="G15" fmla="+- G5 0 G4"/>
              <a:gd name="G16" fmla="+- G0 0 G4"/>
              <a:gd name="G17" fmla="*/ G2 G15 G16"/>
              <a:gd name="T0" fmla="*/ 15429 w 21600"/>
              <a:gd name="T1" fmla="*/ 0 h 21600"/>
              <a:gd name="T2" fmla="*/ 9257 w 21600"/>
              <a:gd name="T3" fmla="*/ 7200 h 21600"/>
              <a:gd name="T4" fmla="*/ 0 w 21600"/>
              <a:gd name="T5" fmla="*/ 18001 h 21600"/>
              <a:gd name="T6" fmla="*/ 9257 w 21600"/>
              <a:gd name="T7" fmla="*/ 21600 h 21600"/>
              <a:gd name="T8" fmla="*/ 18514 w 21600"/>
              <a:gd name="T9" fmla="*/ 15000 h 21600"/>
              <a:gd name="T10" fmla="*/ 21600 w 21600"/>
              <a:gd name="T11" fmla="*/ 7200 h 21600"/>
              <a:gd name="T12" fmla="*/ 17694720 60000 65536"/>
              <a:gd name="T13" fmla="*/ 11796480 60000 65536"/>
              <a:gd name="T14" fmla="*/ 11796480 60000 65536"/>
              <a:gd name="T15" fmla="*/ 5898240 60000 65536"/>
              <a:gd name="T16" fmla="*/ 0 60000 65536"/>
              <a:gd name="T17" fmla="*/ 0 60000 65536"/>
              <a:gd name="T18" fmla="*/ 0 w 21600"/>
              <a:gd name="T19" fmla="*/ G12 h 21600"/>
              <a:gd name="T20" fmla="*/ G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rgbClr val="0000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223279" name="Text Box 47"/>
          <p:cNvSpPr txBox="1">
            <a:spLocks noChangeArrowheads="1"/>
          </p:cNvSpPr>
          <p:nvPr/>
        </p:nvSpPr>
        <p:spPr bwMode="auto">
          <a:xfrm>
            <a:off x="179388" y="1681104"/>
            <a:ext cx="2952750"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sz="1400" b="1" dirty="0">
                <a:solidFill>
                  <a:srgbClr val="000099"/>
                </a:solidFill>
                <a:latin typeface="Tahoma" panose="020B0604030504040204" pitchFamily="34" charset="0"/>
                <a:ea typeface="Tahoma" panose="020B0604030504040204" pitchFamily="34" charset="0"/>
                <a:cs typeface="Tahoma" panose="020B0604030504040204" pitchFamily="34" charset="0"/>
              </a:rPr>
              <a:t>Imprese</a:t>
            </a:r>
            <a:r>
              <a:rPr lang="it-IT" altLang="it-IT" sz="1400" dirty="0">
                <a:latin typeface="Tahoma" panose="020B0604030504040204" pitchFamily="34" charset="0"/>
                <a:ea typeface="Tahoma" panose="020B0604030504040204" pitchFamily="34" charset="0"/>
                <a:cs typeface="Tahoma" panose="020B0604030504040204" pitchFamily="34" charset="0"/>
              </a:rPr>
              <a:t> </a:t>
            </a:r>
            <a:r>
              <a:rPr lang="it-IT" altLang="it-IT" sz="1400" b="1" dirty="0">
                <a:solidFill>
                  <a:srgbClr val="000099"/>
                </a:solidFill>
                <a:latin typeface="Tahoma" panose="020B0604030504040204" pitchFamily="34" charset="0"/>
                <a:ea typeface="Tahoma" panose="020B0604030504040204" pitchFamily="34" charset="0"/>
                <a:cs typeface="Tahoma" panose="020B0604030504040204" pitchFamily="34" charset="0"/>
              </a:rPr>
              <a:t>in cui la presenza femminile è superiore al 50%. Le imprese femminili sono ordinate per intensità di presenza: </a:t>
            </a:r>
            <a:r>
              <a:rPr lang="it-IT" altLang="it-IT" sz="1400" b="1" dirty="0" smtClean="0">
                <a:solidFill>
                  <a:srgbClr val="000099"/>
                </a:solidFill>
                <a:latin typeface="Tahoma" panose="020B0604030504040204" pitchFamily="34" charset="0"/>
                <a:ea typeface="Tahoma" panose="020B0604030504040204" pitchFamily="34" charset="0"/>
                <a:cs typeface="Tahoma" panose="020B0604030504040204" pitchFamily="34" charset="0"/>
              </a:rPr>
              <a:t>maggioritaria </a:t>
            </a:r>
            <a:r>
              <a:rPr lang="it-IT" altLang="it-IT" sz="1400" b="1" dirty="0">
                <a:solidFill>
                  <a:srgbClr val="000099"/>
                </a:solidFill>
                <a:latin typeface="Tahoma" panose="020B0604030504040204" pitchFamily="34" charset="0"/>
                <a:ea typeface="Tahoma" panose="020B0604030504040204" pitchFamily="34" charset="0"/>
                <a:cs typeface="Tahoma" panose="020B0604030504040204" pitchFamily="34" charset="0"/>
              </a:rPr>
              <a:t>(quota compresa tra il 50 e il 60%), forte (superiore al 60%) e totalitaria (100% come nelle imprese individuali</a:t>
            </a:r>
            <a:r>
              <a:rPr lang="it-IT" altLang="it-IT" sz="1400" b="1" dirty="0" smtClean="0">
                <a:solidFill>
                  <a:srgbClr val="000099"/>
                </a:solidFill>
                <a:latin typeface="Tahoma" panose="020B0604030504040204" pitchFamily="34" charset="0"/>
                <a:ea typeface="Tahoma" panose="020B0604030504040204" pitchFamily="34" charset="0"/>
                <a:cs typeface="Tahoma" panose="020B0604030504040204" pitchFamily="34" charset="0"/>
              </a:rPr>
              <a:t>).</a:t>
            </a:r>
            <a:endParaRPr lang="it-IT" altLang="it-IT" sz="1400" b="1" dirty="0">
              <a:solidFill>
                <a:srgbClr val="000099"/>
              </a:solidFill>
              <a:latin typeface="Tahoma" panose="020B0604030504040204" pitchFamily="34" charset="0"/>
              <a:ea typeface="Tahoma" panose="020B0604030504040204" pitchFamily="34" charset="0"/>
              <a:cs typeface="Tahoma" panose="020B0604030504040204" pitchFamily="34" charset="0"/>
            </a:endParaRPr>
          </a:p>
        </p:txBody>
      </p:sp>
      <p:sp>
        <p:nvSpPr>
          <p:cNvPr id="16" name="Line 10"/>
          <p:cNvSpPr>
            <a:spLocks noChangeShapeType="1"/>
          </p:cNvSpPr>
          <p:nvPr/>
        </p:nvSpPr>
        <p:spPr bwMode="auto">
          <a:xfrm>
            <a:off x="0" y="765175"/>
            <a:ext cx="9144000" cy="0"/>
          </a:xfrm>
          <a:prstGeom prst="line">
            <a:avLst/>
          </a:prstGeom>
          <a:noFill/>
          <a:ln w="38100">
            <a:solidFill>
              <a:schemeClr val="tx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it-IT"/>
          </a:p>
        </p:txBody>
      </p:sp>
      <p:sp>
        <p:nvSpPr>
          <p:cNvPr id="2" name="Rettangolo 1"/>
          <p:cNvSpPr/>
          <p:nvPr/>
        </p:nvSpPr>
        <p:spPr>
          <a:xfrm>
            <a:off x="323528" y="228093"/>
            <a:ext cx="9144000" cy="461665"/>
          </a:xfrm>
          <a:prstGeom prst="rect">
            <a:avLst/>
          </a:prstGeom>
        </p:spPr>
        <p:txBody>
          <a:bodyPr wrap="square">
            <a:spAutoFit/>
          </a:bodyPr>
          <a:lstStyle/>
          <a:p>
            <a:pPr eaLnBrk="1" hangingPunct="1">
              <a:defRPr/>
            </a:pPr>
            <a:r>
              <a:rPr lang="it-IT" altLang="it-IT" sz="2400" b="1" kern="0" dirty="0">
                <a:latin typeface="Arial" charset="0"/>
              </a:rPr>
              <a:t>L’imprenditoria femminile all’interno del Registro Imprese</a:t>
            </a:r>
          </a:p>
        </p:txBody>
      </p:sp>
    </p:spTree>
    <p:extLst>
      <p:ext uri="{BB962C8B-B14F-4D97-AF65-F5344CB8AC3E}">
        <p14:creationId xmlns:p14="http://schemas.microsoft.com/office/powerpoint/2010/main" val="10986311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title" idx="4294967295"/>
          </p:nvPr>
        </p:nvSpPr>
        <p:spPr>
          <a:xfrm>
            <a:off x="0" y="188913"/>
            <a:ext cx="9144000" cy="533400"/>
          </a:xfrm>
        </p:spPr>
        <p:txBody>
          <a:bodyPr/>
          <a:lstStyle/>
          <a:p>
            <a:pPr eaLnBrk="1" hangingPunct="1"/>
            <a:r>
              <a:rPr lang="it-IT" altLang="it-IT" sz="2800" b="1" dirty="0" smtClean="0">
                <a:solidFill>
                  <a:schemeClr val="tx1"/>
                </a:solidFill>
                <a:latin typeface="Arial" charset="0"/>
              </a:rPr>
              <a:t>Dinamica delle imprese femminili in Italia</a:t>
            </a:r>
          </a:p>
        </p:txBody>
      </p:sp>
      <p:sp>
        <p:nvSpPr>
          <p:cNvPr id="8" name="AutoShape 9"/>
          <p:cNvSpPr>
            <a:spLocks noChangeArrowheads="1"/>
          </p:cNvSpPr>
          <p:nvPr/>
        </p:nvSpPr>
        <p:spPr bwMode="auto">
          <a:xfrm rot="10800000">
            <a:off x="1835150" y="0"/>
            <a:ext cx="7308850" cy="765175"/>
          </a:xfrm>
          <a:prstGeom prst="rtTriangle">
            <a:avLst/>
          </a:prstGeom>
          <a:solidFill>
            <a:schemeClr val="tx2">
              <a:lumMod val="75000"/>
              <a:alpha val="38000"/>
            </a:scheme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endParaRPr lang="it-IT" altLang="it-IT" sz="1800" smtClean="0"/>
          </a:p>
        </p:txBody>
      </p:sp>
      <p:sp>
        <p:nvSpPr>
          <p:cNvPr id="9" name="Line 10"/>
          <p:cNvSpPr>
            <a:spLocks noChangeShapeType="1"/>
          </p:cNvSpPr>
          <p:nvPr/>
        </p:nvSpPr>
        <p:spPr bwMode="auto">
          <a:xfrm>
            <a:off x="0" y="765175"/>
            <a:ext cx="9144000" cy="0"/>
          </a:xfrm>
          <a:prstGeom prst="line">
            <a:avLst/>
          </a:prstGeom>
          <a:noFill/>
          <a:ln w="38100">
            <a:solidFill>
              <a:schemeClr val="tx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it-IT"/>
          </a:p>
        </p:txBody>
      </p:sp>
      <p:sp>
        <p:nvSpPr>
          <p:cNvPr id="10" name="AutoShape 8"/>
          <p:cNvSpPr>
            <a:spLocks noChangeArrowheads="1"/>
          </p:cNvSpPr>
          <p:nvPr/>
        </p:nvSpPr>
        <p:spPr bwMode="auto">
          <a:xfrm>
            <a:off x="0" y="6092825"/>
            <a:ext cx="7308850" cy="765175"/>
          </a:xfrm>
          <a:prstGeom prst="rtTriangle">
            <a:avLst/>
          </a:prstGeom>
          <a:solidFill>
            <a:srgbClr val="1F497D">
              <a:lumMod val="75000"/>
              <a:alpha val="38000"/>
            </a:srgb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auto" hangingPunct="1">
              <a:spcBef>
                <a:spcPct val="0"/>
              </a:spcBef>
              <a:spcAft>
                <a:spcPts val="0"/>
              </a:spcAft>
              <a:buFontTx/>
              <a:buNone/>
              <a:defRPr/>
            </a:pPr>
            <a:endParaRPr lang="it-IT" altLang="it-IT" sz="1800" kern="0" smtClean="0">
              <a:solidFill>
                <a:prstClr val="black"/>
              </a:solidFill>
            </a:endParaRPr>
          </a:p>
        </p:txBody>
      </p:sp>
      <p:grpSp>
        <p:nvGrpSpPr>
          <p:cNvPr id="4103" name="Group 13"/>
          <p:cNvGrpSpPr>
            <a:grpSpLocks/>
          </p:cNvGrpSpPr>
          <p:nvPr/>
        </p:nvGrpSpPr>
        <p:grpSpPr bwMode="auto">
          <a:xfrm>
            <a:off x="8101013" y="6453188"/>
            <a:ext cx="966787" cy="360362"/>
            <a:chOff x="96" y="3984"/>
            <a:chExt cx="864" cy="288"/>
          </a:xfrm>
        </p:grpSpPr>
        <p:pic>
          <p:nvPicPr>
            <p:cNvPr id="4105" name="Picture 14"/>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6" y="3984"/>
              <a:ext cx="24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6" name="Picture 15"/>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36" y="4080"/>
              <a:ext cx="62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 name="CasellaDiTesto 2"/>
          <p:cNvSpPr txBox="1"/>
          <p:nvPr/>
        </p:nvSpPr>
        <p:spPr>
          <a:xfrm>
            <a:off x="81086" y="3608656"/>
            <a:ext cx="8784976" cy="2862322"/>
          </a:xfrm>
          <a:prstGeom prst="rect">
            <a:avLst/>
          </a:prstGeom>
          <a:noFill/>
        </p:spPr>
        <p:txBody>
          <a:bodyPr wrap="square" rtlCol="0">
            <a:spAutoFit/>
          </a:bodyPr>
          <a:lstStyle/>
          <a:p>
            <a:pPr algn="just"/>
            <a:r>
              <a:rPr lang="it-IT" altLang="it-IT" sz="1600" b="1" dirty="0">
                <a:latin typeface="Arial" charset="0"/>
              </a:rPr>
              <a:t>A </a:t>
            </a:r>
            <a:r>
              <a:rPr lang="it-IT" altLang="it-IT" sz="1600" b="1" dirty="0" smtClean="0">
                <a:latin typeface="Arial" charset="0"/>
              </a:rPr>
              <a:t>metà anno le </a:t>
            </a:r>
            <a:r>
              <a:rPr lang="it-IT" altLang="it-IT" sz="1600" b="1" dirty="0">
                <a:latin typeface="Arial" charset="0"/>
              </a:rPr>
              <a:t>imprese femminili </a:t>
            </a:r>
            <a:r>
              <a:rPr lang="it-IT" altLang="it-IT" sz="1600" b="1" dirty="0" smtClean="0">
                <a:latin typeface="Arial" charset="0"/>
              </a:rPr>
              <a:t>iscritte al </a:t>
            </a:r>
            <a:r>
              <a:rPr lang="it-IT" altLang="it-IT" sz="1600" b="1" dirty="0">
                <a:latin typeface="Arial" charset="0"/>
              </a:rPr>
              <a:t>Registro </a:t>
            </a:r>
            <a:r>
              <a:rPr lang="it-IT" altLang="it-IT" sz="1600" b="1" dirty="0" smtClean="0">
                <a:latin typeface="Arial" charset="0"/>
              </a:rPr>
              <a:t>Imprese </a:t>
            </a:r>
            <a:r>
              <a:rPr lang="it-IT" altLang="it-IT" sz="1600" b="1" dirty="0">
                <a:latin typeface="Arial" charset="0"/>
              </a:rPr>
              <a:t>di Firenze sono </a:t>
            </a:r>
            <a:r>
              <a:rPr lang="it-IT" altLang="it-IT" sz="1600" b="1" dirty="0" smtClean="0">
                <a:latin typeface="Arial" charset="0"/>
              </a:rPr>
              <a:t>23.285 (il 21,2% </a:t>
            </a:r>
            <a:r>
              <a:rPr lang="it-IT" altLang="it-IT" sz="1600" b="1" dirty="0">
                <a:latin typeface="Arial" charset="0"/>
              </a:rPr>
              <a:t>delle </a:t>
            </a:r>
            <a:r>
              <a:rPr lang="it-IT" altLang="it-IT" sz="1600" b="1" dirty="0" smtClean="0">
                <a:latin typeface="Arial" charset="0"/>
              </a:rPr>
              <a:t>110.040 </a:t>
            </a:r>
            <a:r>
              <a:rPr lang="it-IT" altLang="it-IT" sz="1600" b="1" dirty="0">
                <a:latin typeface="Arial" charset="0"/>
              </a:rPr>
              <a:t>imprese registrate </a:t>
            </a:r>
            <a:r>
              <a:rPr lang="it-IT" altLang="it-IT" sz="1600" b="1" dirty="0" smtClean="0">
                <a:latin typeface="Arial" charset="0"/>
              </a:rPr>
              <a:t>all’interno della città metropolitana di </a:t>
            </a:r>
            <a:r>
              <a:rPr lang="it-IT" altLang="it-IT" sz="1600" b="1" dirty="0">
                <a:latin typeface="Arial" charset="0"/>
              </a:rPr>
              <a:t>Firenze). Il peso dell’imprenditoria femminile attiva (</a:t>
            </a:r>
            <a:r>
              <a:rPr lang="it-IT" altLang="it-IT" sz="1600" b="1" dirty="0" smtClean="0">
                <a:latin typeface="Arial" charset="0"/>
              </a:rPr>
              <a:t>20.322, 87,3% </a:t>
            </a:r>
            <a:r>
              <a:rPr lang="it-IT" altLang="it-IT" sz="1600" b="1" dirty="0">
                <a:latin typeface="Arial" charset="0"/>
              </a:rPr>
              <a:t>di tutte le imprese femminili) è lievemente maggiore (</a:t>
            </a:r>
            <a:r>
              <a:rPr lang="it-IT" altLang="it-IT" sz="1600" b="1" dirty="0" smtClean="0">
                <a:latin typeface="Arial" charset="0"/>
              </a:rPr>
              <a:t>21,9%), dato questo che risente della maggior presenza di imprese individuali rispetto alle società, queste ultime più facilmente risultanti inattive.</a:t>
            </a:r>
          </a:p>
          <a:p>
            <a:pPr algn="just"/>
            <a:endParaRPr lang="it-IT" altLang="it-IT" sz="200" b="1" dirty="0">
              <a:latin typeface="Arial" charset="0"/>
            </a:endParaRPr>
          </a:p>
          <a:p>
            <a:pPr algn="just"/>
            <a:r>
              <a:rPr lang="it-IT" sz="1600" b="1" dirty="0" smtClean="0">
                <a:latin typeface="Arial" panose="020B0604020202020204" pitchFamily="34" charset="0"/>
                <a:cs typeface="Arial" panose="020B0604020202020204" pitchFamily="34" charset="0"/>
              </a:rPr>
              <a:t>Si mantiene quindi sopra quota 23.000 unità il numero di imprese femminili registrate presenti sul territorio metropolitano fiorentino, sostanzialmente stazionario rispetto al dato di Giugno 2017.</a:t>
            </a:r>
          </a:p>
          <a:p>
            <a:pPr algn="just"/>
            <a:endParaRPr lang="it-IT" sz="200" b="1" dirty="0">
              <a:latin typeface="Arial" panose="020B0604020202020204" pitchFamily="34" charset="0"/>
              <a:cs typeface="Arial" panose="020B0604020202020204" pitchFamily="34" charset="0"/>
            </a:endParaRPr>
          </a:p>
          <a:p>
            <a:pPr algn="just"/>
            <a:r>
              <a:rPr lang="it-IT" sz="1600" b="1" dirty="0" smtClean="0">
                <a:latin typeface="Arial" panose="020B0604020202020204" pitchFamily="34" charset="0"/>
                <a:cs typeface="Arial" panose="020B0604020202020204" pitchFamily="34" charset="0"/>
              </a:rPr>
              <a:t>Nel dodici mesi compresi tra Luglio 2017 e Giugno 2018 si sono iscritte 1.678 imprese femminili, mentre ne sono cessate 1.582. Complessivamente il turn-over ha coinvolto un quantitativo di imprese inferiore a quello dello stesso periodo dell’anno precedente.</a:t>
            </a:r>
            <a:endParaRPr lang="it-IT" sz="1600" b="1" dirty="0">
              <a:latin typeface="Arial" panose="020B0604020202020204" pitchFamily="34" charset="0"/>
              <a:cs typeface="Arial" panose="020B0604020202020204" pitchFamily="34" charset="0"/>
            </a:endParaRPr>
          </a:p>
        </p:txBody>
      </p:sp>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1261" y="795098"/>
            <a:ext cx="7544281" cy="284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442372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title" idx="4294967295"/>
          </p:nvPr>
        </p:nvSpPr>
        <p:spPr>
          <a:xfrm>
            <a:off x="0" y="188913"/>
            <a:ext cx="9144000" cy="533400"/>
          </a:xfrm>
        </p:spPr>
        <p:txBody>
          <a:bodyPr/>
          <a:lstStyle/>
          <a:p>
            <a:pPr eaLnBrk="1" hangingPunct="1"/>
            <a:r>
              <a:rPr lang="it-IT" altLang="it-IT" sz="2000" b="1" dirty="0" smtClean="0">
                <a:solidFill>
                  <a:schemeClr val="tx1"/>
                </a:solidFill>
                <a:latin typeface="Arial" charset="0"/>
              </a:rPr>
              <a:t>Distribuzione delle imprese femminili attive nei territori della Toscana</a:t>
            </a:r>
          </a:p>
        </p:txBody>
      </p:sp>
      <p:sp>
        <p:nvSpPr>
          <p:cNvPr id="8" name="AutoShape 9"/>
          <p:cNvSpPr>
            <a:spLocks noChangeArrowheads="1"/>
          </p:cNvSpPr>
          <p:nvPr/>
        </p:nvSpPr>
        <p:spPr bwMode="auto">
          <a:xfrm rot="10800000">
            <a:off x="1835150" y="0"/>
            <a:ext cx="7308850" cy="765175"/>
          </a:xfrm>
          <a:prstGeom prst="rtTriangle">
            <a:avLst/>
          </a:prstGeom>
          <a:solidFill>
            <a:schemeClr val="tx2">
              <a:lumMod val="75000"/>
              <a:alpha val="38000"/>
            </a:scheme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endParaRPr lang="it-IT" altLang="it-IT" sz="1800" smtClean="0"/>
          </a:p>
        </p:txBody>
      </p:sp>
      <p:sp>
        <p:nvSpPr>
          <p:cNvPr id="9" name="Line 10"/>
          <p:cNvSpPr>
            <a:spLocks noChangeShapeType="1"/>
          </p:cNvSpPr>
          <p:nvPr/>
        </p:nvSpPr>
        <p:spPr bwMode="auto">
          <a:xfrm>
            <a:off x="0" y="765175"/>
            <a:ext cx="9144000" cy="0"/>
          </a:xfrm>
          <a:prstGeom prst="line">
            <a:avLst/>
          </a:prstGeom>
          <a:noFill/>
          <a:ln w="38100">
            <a:solidFill>
              <a:schemeClr val="tx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it-IT"/>
          </a:p>
        </p:txBody>
      </p:sp>
      <p:sp>
        <p:nvSpPr>
          <p:cNvPr id="10" name="AutoShape 8"/>
          <p:cNvSpPr>
            <a:spLocks noChangeArrowheads="1"/>
          </p:cNvSpPr>
          <p:nvPr/>
        </p:nvSpPr>
        <p:spPr bwMode="auto">
          <a:xfrm>
            <a:off x="0" y="6092825"/>
            <a:ext cx="7308850" cy="765175"/>
          </a:xfrm>
          <a:prstGeom prst="rtTriangle">
            <a:avLst/>
          </a:prstGeom>
          <a:solidFill>
            <a:srgbClr val="1F497D">
              <a:lumMod val="75000"/>
              <a:alpha val="38000"/>
            </a:srgb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auto" hangingPunct="1">
              <a:spcBef>
                <a:spcPct val="0"/>
              </a:spcBef>
              <a:spcAft>
                <a:spcPts val="0"/>
              </a:spcAft>
              <a:buFontTx/>
              <a:buNone/>
              <a:defRPr/>
            </a:pPr>
            <a:endParaRPr lang="it-IT" altLang="it-IT" sz="1800" kern="0" smtClean="0">
              <a:solidFill>
                <a:prstClr val="black"/>
              </a:solidFill>
            </a:endParaRPr>
          </a:p>
        </p:txBody>
      </p:sp>
      <p:grpSp>
        <p:nvGrpSpPr>
          <p:cNvPr id="4103" name="Group 13"/>
          <p:cNvGrpSpPr>
            <a:grpSpLocks/>
          </p:cNvGrpSpPr>
          <p:nvPr/>
        </p:nvGrpSpPr>
        <p:grpSpPr bwMode="auto">
          <a:xfrm>
            <a:off x="8101013" y="6453188"/>
            <a:ext cx="966787" cy="360362"/>
            <a:chOff x="96" y="3984"/>
            <a:chExt cx="864" cy="288"/>
          </a:xfrm>
        </p:grpSpPr>
        <p:pic>
          <p:nvPicPr>
            <p:cNvPr id="4105" name="Picture 14"/>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6" y="3984"/>
              <a:ext cx="24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6" name="Picture 15"/>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36" y="4080"/>
              <a:ext cx="62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9273" y="799004"/>
            <a:ext cx="6881740" cy="33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201156" y="4005065"/>
            <a:ext cx="4758485" cy="2854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725795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title" idx="4294967295"/>
          </p:nvPr>
        </p:nvSpPr>
        <p:spPr>
          <a:xfrm>
            <a:off x="0" y="141778"/>
            <a:ext cx="9144000" cy="533400"/>
          </a:xfrm>
        </p:spPr>
        <p:txBody>
          <a:bodyPr/>
          <a:lstStyle/>
          <a:p>
            <a:pPr eaLnBrk="1" hangingPunct="1"/>
            <a:r>
              <a:rPr lang="it-IT" altLang="it-IT" sz="2000" b="1" dirty="0" smtClean="0">
                <a:solidFill>
                  <a:schemeClr val="tx1"/>
                </a:solidFill>
                <a:latin typeface="Arial" charset="0"/>
              </a:rPr>
              <a:t>Distribuzione delle imprese femminili</a:t>
            </a:r>
            <a:br>
              <a:rPr lang="it-IT" altLang="it-IT" sz="2000" b="1" dirty="0" smtClean="0">
                <a:solidFill>
                  <a:schemeClr val="tx1"/>
                </a:solidFill>
                <a:latin typeface="Arial" charset="0"/>
              </a:rPr>
            </a:br>
            <a:r>
              <a:rPr lang="it-IT" altLang="it-IT" sz="2000" b="1" dirty="0" smtClean="0">
                <a:solidFill>
                  <a:schemeClr val="tx1"/>
                </a:solidFill>
                <a:latin typeface="Arial" charset="0"/>
              </a:rPr>
              <a:t> all’interno dell’area metropolitana fiorentina</a:t>
            </a:r>
            <a:r>
              <a:rPr lang="it-IT" altLang="it-IT" sz="2800" b="1" dirty="0" smtClean="0">
                <a:solidFill>
                  <a:schemeClr val="tx1"/>
                </a:solidFill>
                <a:latin typeface="Arial" charset="0"/>
              </a:rPr>
              <a:t> </a:t>
            </a:r>
          </a:p>
        </p:txBody>
      </p:sp>
      <p:sp>
        <p:nvSpPr>
          <p:cNvPr id="8" name="AutoShape 9"/>
          <p:cNvSpPr>
            <a:spLocks noChangeArrowheads="1"/>
          </p:cNvSpPr>
          <p:nvPr/>
        </p:nvSpPr>
        <p:spPr bwMode="auto">
          <a:xfrm rot="10800000">
            <a:off x="1835150" y="0"/>
            <a:ext cx="7308850" cy="765175"/>
          </a:xfrm>
          <a:prstGeom prst="rtTriangle">
            <a:avLst/>
          </a:prstGeom>
          <a:solidFill>
            <a:schemeClr val="tx2">
              <a:lumMod val="75000"/>
              <a:alpha val="38000"/>
            </a:scheme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endParaRPr lang="it-IT" altLang="it-IT" sz="1800" smtClean="0"/>
          </a:p>
        </p:txBody>
      </p:sp>
      <p:sp>
        <p:nvSpPr>
          <p:cNvPr id="9" name="Line 10"/>
          <p:cNvSpPr>
            <a:spLocks noChangeShapeType="1"/>
          </p:cNvSpPr>
          <p:nvPr/>
        </p:nvSpPr>
        <p:spPr bwMode="auto">
          <a:xfrm>
            <a:off x="0" y="765175"/>
            <a:ext cx="9144000" cy="0"/>
          </a:xfrm>
          <a:prstGeom prst="line">
            <a:avLst/>
          </a:prstGeom>
          <a:noFill/>
          <a:ln w="38100">
            <a:solidFill>
              <a:schemeClr val="tx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it-IT"/>
          </a:p>
        </p:txBody>
      </p:sp>
      <p:sp>
        <p:nvSpPr>
          <p:cNvPr id="10" name="AutoShape 8"/>
          <p:cNvSpPr>
            <a:spLocks noChangeArrowheads="1"/>
          </p:cNvSpPr>
          <p:nvPr/>
        </p:nvSpPr>
        <p:spPr bwMode="auto">
          <a:xfrm>
            <a:off x="0" y="6092825"/>
            <a:ext cx="7308850" cy="765175"/>
          </a:xfrm>
          <a:prstGeom prst="rtTriangle">
            <a:avLst/>
          </a:prstGeom>
          <a:solidFill>
            <a:srgbClr val="1F497D">
              <a:lumMod val="75000"/>
              <a:alpha val="38000"/>
            </a:srgb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auto" hangingPunct="1">
              <a:spcBef>
                <a:spcPct val="0"/>
              </a:spcBef>
              <a:spcAft>
                <a:spcPts val="0"/>
              </a:spcAft>
              <a:buFontTx/>
              <a:buNone/>
              <a:defRPr/>
            </a:pPr>
            <a:endParaRPr lang="it-IT" altLang="it-IT" sz="1800" kern="0" smtClean="0">
              <a:solidFill>
                <a:prstClr val="black"/>
              </a:solidFill>
            </a:endParaRPr>
          </a:p>
        </p:txBody>
      </p:sp>
      <p:grpSp>
        <p:nvGrpSpPr>
          <p:cNvPr id="4103" name="Group 13"/>
          <p:cNvGrpSpPr>
            <a:grpSpLocks/>
          </p:cNvGrpSpPr>
          <p:nvPr/>
        </p:nvGrpSpPr>
        <p:grpSpPr bwMode="auto">
          <a:xfrm>
            <a:off x="8101013" y="6453188"/>
            <a:ext cx="966787" cy="360362"/>
            <a:chOff x="96" y="3984"/>
            <a:chExt cx="864" cy="288"/>
          </a:xfrm>
        </p:grpSpPr>
        <p:pic>
          <p:nvPicPr>
            <p:cNvPr id="4105" name="Picture 14"/>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6" y="3984"/>
              <a:ext cx="24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6" name="Picture 15"/>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36" y="4080"/>
              <a:ext cx="62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4" name="Rectangle 22"/>
          <p:cNvSpPr>
            <a:spLocks noChangeArrowheads="1"/>
          </p:cNvSpPr>
          <p:nvPr/>
        </p:nvSpPr>
        <p:spPr bwMode="auto">
          <a:xfrm>
            <a:off x="4688447" y="899230"/>
            <a:ext cx="4248596"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just" eaLnBrk="1" hangingPunct="1">
              <a:spcBef>
                <a:spcPct val="0"/>
              </a:spcBef>
              <a:buFontTx/>
              <a:buNone/>
            </a:pPr>
            <a:r>
              <a:rPr lang="it-IT" altLang="it-IT" sz="1400" b="1" dirty="0">
                <a:latin typeface="Arial" charset="0"/>
              </a:rPr>
              <a:t>Le imprese femminili si  distribuiscono sul territorio in modo molto simile al totale delle imprese, concentrandosi soprattutto tra le aree urbane </a:t>
            </a:r>
            <a:r>
              <a:rPr lang="it-IT" altLang="it-IT" sz="1400" b="1" dirty="0" smtClean="0">
                <a:latin typeface="Arial" charset="0"/>
              </a:rPr>
              <a:t>fiorentina ed empolese.</a:t>
            </a:r>
            <a:endParaRPr lang="it-IT" altLang="it-IT" sz="1400" b="1" dirty="0">
              <a:latin typeface="Arial" charset="0"/>
            </a:endParaRPr>
          </a:p>
          <a:p>
            <a:pPr algn="just" eaLnBrk="1" hangingPunct="1">
              <a:spcBef>
                <a:spcPct val="0"/>
              </a:spcBef>
              <a:buFontTx/>
              <a:buNone/>
            </a:pPr>
            <a:endParaRPr lang="it-IT" altLang="it-IT" sz="1400" b="1" dirty="0">
              <a:latin typeface="Arial" charset="0"/>
            </a:endParaRPr>
          </a:p>
          <a:p>
            <a:pPr algn="just" eaLnBrk="1" hangingPunct="1">
              <a:spcBef>
                <a:spcPct val="0"/>
              </a:spcBef>
              <a:buFontTx/>
              <a:buNone/>
            </a:pPr>
            <a:r>
              <a:rPr lang="it-IT" altLang="it-IT" sz="1400" b="1" dirty="0">
                <a:latin typeface="Arial" charset="0"/>
              </a:rPr>
              <a:t>Nell’area urbana fiorentina si trovano il </a:t>
            </a:r>
            <a:r>
              <a:rPr lang="it-IT" altLang="it-IT" sz="1400" b="1" dirty="0" smtClean="0">
                <a:latin typeface="Arial" charset="0"/>
              </a:rPr>
              <a:t>60,8% </a:t>
            </a:r>
            <a:r>
              <a:rPr lang="it-IT" altLang="it-IT" sz="1400" b="1" dirty="0">
                <a:latin typeface="Arial" charset="0"/>
              </a:rPr>
              <a:t>delle imprese femminili. Il </a:t>
            </a:r>
            <a:r>
              <a:rPr lang="it-IT" altLang="it-IT" sz="1400" b="1" dirty="0" smtClean="0">
                <a:latin typeface="Arial" charset="0"/>
              </a:rPr>
              <a:t>20,1% trovano invece casa </a:t>
            </a:r>
            <a:r>
              <a:rPr lang="it-IT" altLang="it-IT" sz="1400" b="1" dirty="0">
                <a:latin typeface="Arial" charset="0"/>
              </a:rPr>
              <a:t>nell’area urbana Empolese-</a:t>
            </a:r>
            <a:r>
              <a:rPr lang="it-IT" altLang="it-IT" sz="1400" b="1" dirty="0" err="1">
                <a:latin typeface="Arial" charset="0"/>
              </a:rPr>
              <a:t>Valdelsa</a:t>
            </a:r>
            <a:r>
              <a:rPr lang="it-IT" altLang="it-IT" sz="1400" b="1" dirty="0">
                <a:latin typeface="Arial" charset="0"/>
              </a:rPr>
              <a:t>; le restanti imprese femminili si ripartiscono tra Mugello-Val di Sieve (</a:t>
            </a:r>
            <a:r>
              <a:rPr lang="it-IT" altLang="it-IT" sz="1400" b="1" dirty="0" smtClean="0">
                <a:latin typeface="Arial" charset="0"/>
              </a:rPr>
              <a:t>9,1%), </a:t>
            </a:r>
            <a:r>
              <a:rPr lang="it-IT" altLang="it-IT" sz="1400" b="1" dirty="0">
                <a:latin typeface="Arial" charset="0"/>
              </a:rPr>
              <a:t>Chianti (</a:t>
            </a:r>
            <a:r>
              <a:rPr lang="it-IT" altLang="it-IT" sz="1400" b="1" dirty="0" smtClean="0">
                <a:latin typeface="Arial" charset="0"/>
              </a:rPr>
              <a:t>5,7%) </a:t>
            </a:r>
            <a:r>
              <a:rPr lang="it-IT" altLang="it-IT" sz="1400" b="1" dirty="0">
                <a:latin typeface="Arial" charset="0"/>
              </a:rPr>
              <a:t>e Valdarno Superiore (4,3%).</a:t>
            </a:r>
          </a:p>
          <a:p>
            <a:pPr algn="just" eaLnBrk="1" hangingPunct="1">
              <a:spcBef>
                <a:spcPct val="0"/>
              </a:spcBef>
              <a:buFontTx/>
              <a:buNone/>
            </a:pPr>
            <a:endParaRPr lang="it-IT" altLang="it-IT" sz="600" b="1" dirty="0">
              <a:latin typeface="Arial" charset="0"/>
            </a:endParaRPr>
          </a:p>
        </p:txBody>
      </p:sp>
      <p:sp>
        <p:nvSpPr>
          <p:cNvPr id="17" name="Rectangle 22"/>
          <p:cNvSpPr>
            <a:spLocks noChangeArrowheads="1"/>
          </p:cNvSpPr>
          <p:nvPr/>
        </p:nvSpPr>
        <p:spPr bwMode="auto">
          <a:xfrm>
            <a:off x="3512318" y="4149080"/>
            <a:ext cx="1953967"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just" eaLnBrk="1" hangingPunct="1">
              <a:spcBef>
                <a:spcPct val="0"/>
              </a:spcBef>
              <a:buFontTx/>
              <a:buNone/>
            </a:pPr>
            <a:r>
              <a:rPr lang="it-IT" altLang="it-IT" sz="1200" b="1" dirty="0" smtClean="0">
                <a:latin typeface="Arial" charset="0"/>
              </a:rPr>
              <a:t>Diversa la valutazione se guardiamo il peso % delle imprese femminili per comuni sul totale delle imprese attive. In questo caso le quote maggiori si </a:t>
            </a:r>
            <a:r>
              <a:rPr lang="it-IT" altLang="it-IT" sz="1200" b="1" dirty="0">
                <a:latin typeface="Arial" charset="0"/>
              </a:rPr>
              <a:t>trovano </a:t>
            </a:r>
            <a:r>
              <a:rPr lang="it-IT" altLang="it-IT" sz="1200" b="1" dirty="0" smtClean="0">
                <a:latin typeface="Arial" charset="0"/>
              </a:rPr>
              <a:t>nei comuni di minore dimensione.</a:t>
            </a:r>
            <a:endParaRPr lang="it-IT" altLang="it-IT" sz="1200" b="1" dirty="0">
              <a:latin typeface="Arial" charset="0"/>
            </a:endParaRPr>
          </a:p>
        </p:txBody>
      </p:sp>
      <p:pic>
        <p:nvPicPr>
          <p:cNvPr id="3074"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7505" y="899230"/>
            <a:ext cx="4608512" cy="29779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2678" y="4024010"/>
            <a:ext cx="3715655" cy="2347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26052" y="3573016"/>
            <a:ext cx="3786514" cy="26085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271376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0" y="228600"/>
            <a:ext cx="9144000" cy="533400"/>
          </a:xfrm>
        </p:spPr>
        <p:txBody>
          <a:bodyPr/>
          <a:lstStyle/>
          <a:p>
            <a:pPr eaLnBrk="1" hangingPunct="1"/>
            <a:r>
              <a:rPr lang="it-IT" altLang="it-IT" sz="2800" b="1" dirty="0" smtClean="0">
                <a:solidFill>
                  <a:schemeClr val="tx1"/>
                </a:solidFill>
                <a:latin typeface="Arial" charset="0"/>
              </a:rPr>
              <a:t>La distribuzione settoriale</a:t>
            </a:r>
          </a:p>
        </p:txBody>
      </p:sp>
      <p:sp>
        <p:nvSpPr>
          <p:cNvPr id="7171" name="Rectangle 22"/>
          <p:cNvSpPr>
            <a:spLocks noChangeArrowheads="1"/>
          </p:cNvSpPr>
          <p:nvPr/>
        </p:nvSpPr>
        <p:spPr bwMode="auto">
          <a:xfrm>
            <a:off x="38107" y="4260591"/>
            <a:ext cx="5112568"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just" eaLnBrk="1" hangingPunct="1">
              <a:spcBef>
                <a:spcPct val="0"/>
              </a:spcBef>
              <a:buFontTx/>
              <a:buNone/>
            </a:pPr>
            <a:r>
              <a:rPr lang="it-IT" altLang="it-IT" sz="1400" b="1" dirty="0" smtClean="0">
                <a:latin typeface="Arial" charset="0"/>
              </a:rPr>
              <a:t>Negli ultimi dodici mesi, si segnala il </a:t>
            </a:r>
            <a:r>
              <a:rPr lang="it-IT" altLang="it-IT" sz="1400" b="1" dirty="0" smtClean="0">
                <a:latin typeface="Arial" charset="0"/>
              </a:rPr>
              <a:t>calo nelle attività commerciali, cui si contrappongono crescite in molti altri settori legati all’organizzazione ed erogazione di servizi. Nel commercio in sede fissa (-3%), tiene il settore alimentare, flettono gli altri settori </a:t>
            </a:r>
            <a:r>
              <a:rPr lang="it-IT" altLang="it-IT" sz="1400" b="1" i="1" dirty="0" smtClean="0">
                <a:latin typeface="Arial" charset="0"/>
              </a:rPr>
              <a:t>no </a:t>
            </a:r>
            <a:r>
              <a:rPr lang="it-IT" altLang="it-IT" sz="1400" b="1" i="1" dirty="0" err="1" smtClean="0">
                <a:latin typeface="Arial" charset="0"/>
              </a:rPr>
              <a:t>food</a:t>
            </a:r>
            <a:r>
              <a:rPr lang="it-IT" altLang="it-IT" sz="1400" b="1" dirty="0" smtClean="0">
                <a:latin typeface="Arial" charset="0"/>
              </a:rPr>
              <a:t>.</a:t>
            </a:r>
            <a:endParaRPr lang="it-IT" altLang="it-IT" sz="1400" b="1" dirty="0">
              <a:latin typeface="Arial" charset="0"/>
            </a:endParaRPr>
          </a:p>
          <a:p>
            <a:pPr algn="just" eaLnBrk="1" hangingPunct="1">
              <a:spcBef>
                <a:spcPct val="0"/>
              </a:spcBef>
              <a:buFontTx/>
              <a:buNone/>
            </a:pPr>
            <a:endParaRPr lang="it-IT" altLang="it-IT" sz="1400" b="1" dirty="0">
              <a:latin typeface="Arial" charset="0"/>
            </a:endParaRPr>
          </a:p>
          <a:p>
            <a:pPr algn="just" eaLnBrk="1" hangingPunct="1">
              <a:spcBef>
                <a:spcPct val="0"/>
              </a:spcBef>
              <a:buFontTx/>
              <a:buNone/>
            </a:pPr>
            <a:r>
              <a:rPr lang="it-IT" altLang="it-IT" sz="1400" b="1" dirty="0" smtClean="0">
                <a:latin typeface="Arial" charset="0"/>
              </a:rPr>
              <a:t>Il tasso di femminilizzazione più marcato rimane nei servizi </a:t>
            </a:r>
            <a:r>
              <a:rPr lang="it-IT" altLang="it-IT" sz="1400" b="1" dirty="0">
                <a:latin typeface="Arial" charset="0"/>
              </a:rPr>
              <a:t>alle </a:t>
            </a:r>
            <a:r>
              <a:rPr lang="it-IT" altLang="it-IT" sz="1400" b="1" dirty="0" smtClean="0">
                <a:latin typeface="Arial" charset="0"/>
              </a:rPr>
              <a:t>persone (</a:t>
            </a:r>
            <a:r>
              <a:rPr lang="it-IT" altLang="it-IT" sz="1400" b="1" dirty="0" smtClean="0">
                <a:latin typeface="Arial" charset="0"/>
              </a:rPr>
              <a:t>43,1%), </a:t>
            </a:r>
            <a:r>
              <a:rPr lang="it-IT" altLang="it-IT" sz="1400" b="1" dirty="0" smtClean="0">
                <a:latin typeface="Arial" charset="0"/>
              </a:rPr>
              <a:t>in agricoltura (</a:t>
            </a:r>
            <a:r>
              <a:rPr lang="it-IT" altLang="it-IT" sz="1400" b="1" dirty="0" smtClean="0">
                <a:latin typeface="Arial" charset="0"/>
              </a:rPr>
              <a:t>29,3%) </a:t>
            </a:r>
            <a:r>
              <a:rPr lang="it-IT" altLang="it-IT" sz="1400" b="1" dirty="0" smtClean="0">
                <a:latin typeface="Arial" charset="0"/>
              </a:rPr>
              <a:t>e </a:t>
            </a:r>
            <a:r>
              <a:rPr lang="it-IT" altLang="it-IT" sz="1400" b="1" dirty="0">
                <a:latin typeface="Arial" charset="0"/>
              </a:rPr>
              <a:t>alloggio e ristorazione </a:t>
            </a:r>
            <a:r>
              <a:rPr lang="it-IT" altLang="it-IT" sz="1400" b="1" dirty="0" smtClean="0">
                <a:latin typeface="Arial" charset="0"/>
              </a:rPr>
              <a:t>(</a:t>
            </a:r>
            <a:r>
              <a:rPr lang="it-IT" altLang="it-IT" sz="1400" b="1" dirty="0" smtClean="0">
                <a:latin typeface="Arial" charset="0"/>
              </a:rPr>
              <a:t>28,1%). </a:t>
            </a:r>
          </a:p>
          <a:p>
            <a:pPr algn="just" eaLnBrk="1" hangingPunct="1">
              <a:spcBef>
                <a:spcPct val="0"/>
              </a:spcBef>
              <a:buFontTx/>
              <a:buNone/>
            </a:pPr>
            <a:endParaRPr lang="it-IT" altLang="it-IT" sz="1400" b="1" dirty="0" smtClean="0">
              <a:latin typeface="Arial" charset="0"/>
            </a:endParaRPr>
          </a:p>
        </p:txBody>
      </p:sp>
      <p:sp>
        <p:nvSpPr>
          <p:cNvPr id="9" name="AutoShape 9"/>
          <p:cNvSpPr>
            <a:spLocks noChangeArrowheads="1"/>
          </p:cNvSpPr>
          <p:nvPr/>
        </p:nvSpPr>
        <p:spPr bwMode="auto">
          <a:xfrm rot="10800000">
            <a:off x="1835150" y="0"/>
            <a:ext cx="7308850" cy="765175"/>
          </a:xfrm>
          <a:prstGeom prst="rtTriangle">
            <a:avLst/>
          </a:prstGeom>
          <a:solidFill>
            <a:schemeClr val="tx2">
              <a:lumMod val="75000"/>
              <a:alpha val="38000"/>
            </a:scheme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endParaRPr lang="it-IT" altLang="it-IT" sz="1800" smtClean="0"/>
          </a:p>
        </p:txBody>
      </p:sp>
      <p:sp>
        <p:nvSpPr>
          <p:cNvPr id="10" name="Line 10"/>
          <p:cNvSpPr>
            <a:spLocks noChangeShapeType="1"/>
          </p:cNvSpPr>
          <p:nvPr/>
        </p:nvSpPr>
        <p:spPr bwMode="auto">
          <a:xfrm>
            <a:off x="0" y="765175"/>
            <a:ext cx="9144000" cy="0"/>
          </a:xfrm>
          <a:prstGeom prst="line">
            <a:avLst/>
          </a:prstGeom>
          <a:noFill/>
          <a:ln w="38100">
            <a:solidFill>
              <a:schemeClr val="tx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it-IT"/>
          </a:p>
        </p:txBody>
      </p:sp>
      <p:sp>
        <p:nvSpPr>
          <p:cNvPr id="11" name="AutoShape 8"/>
          <p:cNvSpPr>
            <a:spLocks noChangeArrowheads="1"/>
          </p:cNvSpPr>
          <p:nvPr/>
        </p:nvSpPr>
        <p:spPr bwMode="auto">
          <a:xfrm>
            <a:off x="0" y="6130533"/>
            <a:ext cx="7308850" cy="765175"/>
          </a:xfrm>
          <a:prstGeom prst="rtTriangle">
            <a:avLst/>
          </a:prstGeom>
          <a:solidFill>
            <a:schemeClr val="tx2">
              <a:lumMod val="75000"/>
              <a:alpha val="38000"/>
            </a:scheme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endParaRPr lang="it-IT" altLang="it-IT" sz="1800" smtClean="0"/>
          </a:p>
        </p:txBody>
      </p:sp>
      <p:grpSp>
        <p:nvGrpSpPr>
          <p:cNvPr id="7175" name="Group 13"/>
          <p:cNvGrpSpPr>
            <a:grpSpLocks/>
          </p:cNvGrpSpPr>
          <p:nvPr/>
        </p:nvGrpSpPr>
        <p:grpSpPr bwMode="auto">
          <a:xfrm>
            <a:off x="8101013" y="6453188"/>
            <a:ext cx="966787" cy="360362"/>
            <a:chOff x="96" y="3984"/>
            <a:chExt cx="864" cy="288"/>
          </a:xfrm>
        </p:grpSpPr>
        <p:pic>
          <p:nvPicPr>
            <p:cNvPr id="7178" name="Picture 14"/>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6" y="3984"/>
              <a:ext cx="24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9" name="Picture 15"/>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36" y="4080"/>
              <a:ext cx="62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05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632" y="1052736"/>
            <a:ext cx="5022000" cy="2880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802323" y="858883"/>
            <a:ext cx="4265394" cy="3074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150675" y="3997162"/>
            <a:ext cx="3990944" cy="23607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0" y="228600"/>
            <a:ext cx="9144000" cy="533400"/>
          </a:xfrm>
        </p:spPr>
        <p:txBody>
          <a:bodyPr/>
          <a:lstStyle/>
          <a:p>
            <a:pPr eaLnBrk="1" hangingPunct="1"/>
            <a:r>
              <a:rPr lang="it-IT" altLang="it-IT" sz="2800" b="1" dirty="0" smtClean="0">
                <a:solidFill>
                  <a:schemeClr val="tx1"/>
                </a:solidFill>
                <a:latin typeface="Arial" charset="0"/>
              </a:rPr>
              <a:t>La distribuzione per forma giuridica</a:t>
            </a:r>
          </a:p>
        </p:txBody>
      </p:sp>
      <p:sp>
        <p:nvSpPr>
          <p:cNvPr id="8195" name="Rectangle 22"/>
          <p:cNvSpPr>
            <a:spLocks noChangeArrowheads="1"/>
          </p:cNvSpPr>
          <p:nvPr/>
        </p:nvSpPr>
        <p:spPr bwMode="auto">
          <a:xfrm>
            <a:off x="4427985" y="1035050"/>
            <a:ext cx="4393754"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just" eaLnBrk="1" hangingPunct="1">
              <a:spcBef>
                <a:spcPct val="0"/>
              </a:spcBef>
              <a:buFontTx/>
              <a:buNone/>
            </a:pPr>
            <a:r>
              <a:rPr lang="it-IT" altLang="it-IT" sz="1600" b="1" dirty="0" smtClean="0">
                <a:latin typeface="Arial" charset="0"/>
              </a:rPr>
              <a:t>L’imprenditoria individuale domina (58%), ma la </a:t>
            </a:r>
            <a:r>
              <a:rPr lang="it-IT" altLang="it-IT" sz="1600" b="1" dirty="0" smtClean="0">
                <a:latin typeface="Arial" charset="0"/>
              </a:rPr>
              <a:t>presenza societaria è </a:t>
            </a:r>
            <a:r>
              <a:rPr lang="it-IT" altLang="it-IT" sz="1600" b="1" dirty="0" smtClean="0">
                <a:latin typeface="Arial" charset="0"/>
              </a:rPr>
              <a:t>di tutto rilievo (</a:t>
            </a:r>
            <a:r>
              <a:rPr lang="it-IT" altLang="it-IT" sz="1600" b="1" dirty="0" smtClean="0">
                <a:latin typeface="Arial" charset="0"/>
              </a:rPr>
              <a:t>40</a:t>
            </a:r>
            <a:r>
              <a:rPr lang="it-IT" altLang="it-IT" sz="1600" b="1" dirty="0" smtClean="0">
                <a:latin typeface="Arial" charset="0"/>
              </a:rPr>
              <a:t>%), soprattutto se confrontata con le altre imprenditorie ‘di genere’ (stranieri e giovani). </a:t>
            </a:r>
            <a:endParaRPr lang="it-IT" altLang="it-IT" sz="1600" b="1" dirty="0">
              <a:latin typeface="Arial" charset="0"/>
            </a:endParaRPr>
          </a:p>
          <a:p>
            <a:pPr algn="just" eaLnBrk="1" hangingPunct="1">
              <a:spcBef>
                <a:spcPct val="0"/>
              </a:spcBef>
              <a:buFontTx/>
              <a:buNone/>
            </a:pPr>
            <a:endParaRPr lang="it-IT" altLang="it-IT" sz="1600" b="1" dirty="0">
              <a:latin typeface="Arial" charset="0"/>
            </a:endParaRPr>
          </a:p>
        </p:txBody>
      </p:sp>
      <p:sp>
        <p:nvSpPr>
          <p:cNvPr id="10" name="AutoShape 9"/>
          <p:cNvSpPr>
            <a:spLocks noChangeArrowheads="1"/>
          </p:cNvSpPr>
          <p:nvPr/>
        </p:nvSpPr>
        <p:spPr bwMode="auto">
          <a:xfrm rot="10800000">
            <a:off x="1835150" y="0"/>
            <a:ext cx="7308850" cy="765175"/>
          </a:xfrm>
          <a:prstGeom prst="rtTriangle">
            <a:avLst/>
          </a:prstGeom>
          <a:solidFill>
            <a:schemeClr val="tx2">
              <a:lumMod val="75000"/>
              <a:alpha val="38000"/>
            </a:scheme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endParaRPr lang="it-IT" altLang="it-IT" sz="1800" smtClean="0"/>
          </a:p>
        </p:txBody>
      </p:sp>
      <p:sp>
        <p:nvSpPr>
          <p:cNvPr id="11" name="Line 10"/>
          <p:cNvSpPr>
            <a:spLocks noChangeShapeType="1"/>
          </p:cNvSpPr>
          <p:nvPr/>
        </p:nvSpPr>
        <p:spPr bwMode="auto">
          <a:xfrm>
            <a:off x="0" y="765175"/>
            <a:ext cx="9144000" cy="0"/>
          </a:xfrm>
          <a:prstGeom prst="line">
            <a:avLst/>
          </a:prstGeom>
          <a:noFill/>
          <a:ln w="38100">
            <a:solidFill>
              <a:schemeClr val="tx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it-IT"/>
          </a:p>
        </p:txBody>
      </p:sp>
      <p:sp>
        <p:nvSpPr>
          <p:cNvPr id="12" name="AutoShape 8"/>
          <p:cNvSpPr>
            <a:spLocks noChangeArrowheads="1"/>
          </p:cNvSpPr>
          <p:nvPr/>
        </p:nvSpPr>
        <p:spPr bwMode="auto">
          <a:xfrm>
            <a:off x="0" y="6092825"/>
            <a:ext cx="7308850" cy="765175"/>
          </a:xfrm>
          <a:prstGeom prst="rtTriangle">
            <a:avLst/>
          </a:prstGeom>
          <a:solidFill>
            <a:schemeClr val="tx2">
              <a:lumMod val="75000"/>
              <a:alpha val="38000"/>
            </a:scheme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endParaRPr lang="it-IT" altLang="it-IT" sz="1800" smtClean="0"/>
          </a:p>
        </p:txBody>
      </p:sp>
      <p:grpSp>
        <p:nvGrpSpPr>
          <p:cNvPr id="8199" name="Group 13"/>
          <p:cNvGrpSpPr>
            <a:grpSpLocks/>
          </p:cNvGrpSpPr>
          <p:nvPr/>
        </p:nvGrpSpPr>
        <p:grpSpPr bwMode="auto">
          <a:xfrm>
            <a:off x="8101013" y="6453188"/>
            <a:ext cx="966787" cy="360362"/>
            <a:chOff x="96" y="3984"/>
            <a:chExt cx="864" cy="288"/>
          </a:xfrm>
        </p:grpSpPr>
        <p:pic>
          <p:nvPicPr>
            <p:cNvPr id="8202" name="Picture 14"/>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6" y="3984"/>
              <a:ext cx="24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203" name="Picture 15"/>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36" y="4080"/>
              <a:ext cx="62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9511" y="908720"/>
            <a:ext cx="4408474" cy="2434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83735" y="3140968"/>
            <a:ext cx="4778001" cy="29518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899386" y="3118731"/>
            <a:ext cx="3993094" cy="29025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0" y="188913"/>
            <a:ext cx="9144000" cy="533400"/>
          </a:xfrm>
        </p:spPr>
        <p:txBody>
          <a:bodyPr/>
          <a:lstStyle/>
          <a:p>
            <a:pPr eaLnBrk="1" hangingPunct="1"/>
            <a:r>
              <a:rPr lang="it-IT" altLang="it-IT" sz="2800" b="1" smtClean="0">
                <a:solidFill>
                  <a:schemeClr val="tx1"/>
                </a:solidFill>
                <a:latin typeface="Arial" charset="0"/>
              </a:rPr>
              <a:t>Imprese femminili per grado di partecipazione</a:t>
            </a:r>
          </a:p>
        </p:txBody>
      </p:sp>
      <p:sp>
        <p:nvSpPr>
          <p:cNvPr id="11267" name="Rectangle 22"/>
          <p:cNvSpPr>
            <a:spLocks noChangeArrowheads="1"/>
          </p:cNvSpPr>
          <p:nvPr/>
        </p:nvSpPr>
        <p:spPr bwMode="auto">
          <a:xfrm>
            <a:off x="4794512" y="1225085"/>
            <a:ext cx="4241984"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just" eaLnBrk="1" hangingPunct="1">
              <a:spcBef>
                <a:spcPct val="0"/>
              </a:spcBef>
              <a:buFontTx/>
              <a:buNone/>
            </a:pPr>
            <a:r>
              <a:rPr lang="it-IT" altLang="it-IT" sz="1600" b="1" dirty="0" smtClean="0">
                <a:latin typeface="Arial" charset="0"/>
              </a:rPr>
              <a:t>L’80,8% delle imprese femminili lo sono a titolo esclusivo. Questa quota scende al </a:t>
            </a:r>
            <a:r>
              <a:rPr lang="it-IT" altLang="it-IT" sz="1600" b="1" dirty="0" smtClean="0">
                <a:latin typeface="Arial" charset="0"/>
              </a:rPr>
              <a:t>46,4% </a:t>
            </a:r>
            <a:r>
              <a:rPr lang="it-IT" altLang="it-IT" sz="1600" b="1" dirty="0" smtClean="0">
                <a:latin typeface="Arial" charset="0"/>
              </a:rPr>
              <a:t>se si escludono le imprese individuali</a:t>
            </a:r>
            <a:r>
              <a:rPr lang="it-IT" altLang="it-IT" sz="1600" b="1" dirty="0" smtClean="0">
                <a:latin typeface="Arial" charset="0"/>
              </a:rPr>
              <a:t>. </a:t>
            </a:r>
            <a:r>
              <a:rPr lang="it-IT" altLang="it-IT" sz="1600" b="1" dirty="0" smtClean="0">
                <a:latin typeface="Arial" charset="0"/>
              </a:rPr>
              <a:t>Come si vede dal grafico sottostante, la ‘fusion’ tra uomini e donne è associata a un aumento del livello di capitalizzazione e di valore della produzione (relativamente alle società di capitale).</a:t>
            </a:r>
            <a:endParaRPr lang="it-IT" altLang="it-IT" sz="1600" b="1" dirty="0">
              <a:latin typeface="Arial" charset="0"/>
            </a:endParaRPr>
          </a:p>
        </p:txBody>
      </p:sp>
      <p:sp>
        <p:nvSpPr>
          <p:cNvPr id="10" name="AutoShape 9"/>
          <p:cNvSpPr>
            <a:spLocks noChangeArrowheads="1"/>
          </p:cNvSpPr>
          <p:nvPr/>
        </p:nvSpPr>
        <p:spPr bwMode="auto">
          <a:xfrm rot="10800000">
            <a:off x="1835150" y="0"/>
            <a:ext cx="7308850" cy="765175"/>
          </a:xfrm>
          <a:prstGeom prst="rtTriangle">
            <a:avLst/>
          </a:prstGeom>
          <a:solidFill>
            <a:schemeClr val="tx2">
              <a:lumMod val="75000"/>
              <a:alpha val="38000"/>
            </a:scheme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endParaRPr lang="it-IT" altLang="it-IT" sz="1800" smtClean="0"/>
          </a:p>
        </p:txBody>
      </p:sp>
      <p:sp>
        <p:nvSpPr>
          <p:cNvPr id="11" name="Line 10"/>
          <p:cNvSpPr>
            <a:spLocks noChangeShapeType="1"/>
          </p:cNvSpPr>
          <p:nvPr/>
        </p:nvSpPr>
        <p:spPr bwMode="auto">
          <a:xfrm>
            <a:off x="0" y="765175"/>
            <a:ext cx="9144000" cy="0"/>
          </a:xfrm>
          <a:prstGeom prst="line">
            <a:avLst/>
          </a:prstGeom>
          <a:noFill/>
          <a:ln w="38100">
            <a:solidFill>
              <a:schemeClr val="tx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it-IT"/>
          </a:p>
        </p:txBody>
      </p:sp>
      <p:sp>
        <p:nvSpPr>
          <p:cNvPr id="12" name="AutoShape 8"/>
          <p:cNvSpPr>
            <a:spLocks noChangeArrowheads="1"/>
          </p:cNvSpPr>
          <p:nvPr/>
        </p:nvSpPr>
        <p:spPr bwMode="auto">
          <a:xfrm>
            <a:off x="0" y="6092825"/>
            <a:ext cx="7308850" cy="765175"/>
          </a:xfrm>
          <a:prstGeom prst="rtTriangle">
            <a:avLst/>
          </a:prstGeom>
          <a:solidFill>
            <a:schemeClr val="tx2">
              <a:lumMod val="75000"/>
              <a:alpha val="38000"/>
            </a:scheme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endParaRPr lang="it-IT" altLang="it-IT" sz="1800" smtClean="0"/>
          </a:p>
        </p:txBody>
      </p:sp>
      <p:grpSp>
        <p:nvGrpSpPr>
          <p:cNvPr id="11271" name="Group 13"/>
          <p:cNvGrpSpPr>
            <a:grpSpLocks/>
          </p:cNvGrpSpPr>
          <p:nvPr/>
        </p:nvGrpSpPr>
        <p:grpSpPr bwMode="auto">
          <a:xfrm>
            <a:off x="8101013" y="6453188"/>
            <a:ext cx="966787" cy="360362"/>
            <a:chOff x="96" y="3984"/>
            <a:chExt cx="864" cy="288"/>
          </a:xfrm>
        </p:grpSpPr>
        <p:pic>
          <p:nvPicPr>
            <p:cNvPr id="11273" name="Picture 14"/>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6" y="3984"/>
              <a:ext cx="24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74" name="Picture 15"/>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36" y="4080"/>
              <a:ext cx="62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3" name="Rectangle 22"/>
          <p:cNvSpPr>
            <a:spLocks noChangeArrowheads="1"/>
          </p:cNvSpPr>
          <p:nvPr/>
        </p:nvSpPr>
        <p:spPr bwMode="auto">
          <a:xfrm>
            <a:off x="4780888" y="3933056"/>
            <a:ext cx="4327616"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just" eaLnBrk="1" hangingPunct="1">
              <a:spcBef>
                <a:spcPct val="0"/>
              </a:spcBef>
              <a:buFontTx/>
              <a:buNone/>
            </a:pPr>
            <a:r>
              <a:rPr lang="it-IT" altLang="it-IT" sz="1600" b="1" dirty="0" smtClean="0">
                <a:latin typeface="Arial" charset="0"/>
              </a:rPr>
              <a:t>Nelle società di capitale quasi il </a:t>
            </a:r>
            <a:r>
              <a:rPr lang="it-IT" altLang="it-IT" sz="1600" b="1" dirty="0" smtClean="0">
                <a:latin typeface="Arial" charset="0"/>
              </a:rPr>
              <a:t>76% di quelle esclusivamente femminili si collocano nelle prime fasce (fino a 2,5 milioni €), contro il </a:t>
            </a:r>
            <a:r>
              <a:rPr lang="it-IT" altLang="it-IT" sz="1600" b="1" dirty="0" smtClean="0">
                <a:latin typeface="Arial" charset="0"/>
              </a:rPr>
              <a:t>70,2% </a:t>
            </a:r>
            <a:r>
              <a:rPr lang="it-IT" altLang="it-IT" sz="1600" b="1" dirty="0" smtClean="0">
                <a:latin typeface="Arial" charset="0"/>
              </a:rPr>
              <a:t>di quelle a composizione ‘forte’ e il </a:t>
            </a:r>
            <a:r>
              <a:rPr lang="it-IT" altLang="it-IT" sz="1600" b="1" dirty="0" smtClean="0">
                <a:latin typeface="Arial" charset="0"/>
              </a:rPr>
              <a:t>62,3% </a:t>
            </a:r>
            <a:r>
              <a:rPr lang="it-IT" altLang="it-IT" sz="1600" b="1" dirty="0" smtClean="0">
                <a:latin typeface="Arial" charset="0"/>
              </a:rPr>
              <a:t>di quelle a composizione maggioritaria.</a:t>
            </a:r>
            <a:endParaRPr lang="it-IT" altLang="it-IT" sz="1600" b="1" dirty="0">
              <a:latin typeface="Arial" charset="0"/>
            </a:endParaRPr>
          </a:p>
        </p:txBody>
      </p:sp>
      <p:pic>
        <p:nvPicPr>
          <p:cNvPr id="4098"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9374" y="787767"/>
            <a:ext cx="4716000" cy="2919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7251" y="3788248"/>
            <a:ext cx="4786579" cy="270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Struttura predefinita">
  <a:themeElements>
    <a:clrScheme name="Struttura predefinit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ruttura predefinit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uttura predefinita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ruttura predefinit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ruttura predefinit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15912</TotalTime>
  <Words>891</Words>
  <Application>Microsoft Office PowerPoint</Application>
  <PresentationFormat>Presentazione su schermo (4:3)</PresentationFormat>
  <Paragraphs>74</Paragraphs>
  <Slides>11</Slides>
  <Notes>10</Notes>
  <HiddenSlides>0</HiddenSlides>
  <MMClips>0</MMClips>
  <ScaleCrop>false</ScaleCrop>
  <HeadingPairs>
    <vt:vector size="4" baseType="variant">
      <vt:variant>
        <vt:lpstr>Tema</vt:lpstr>
      </vt:variant>
      <vt:variant>
        <vt:i4>1</vt:i4>
      </vt:variant>
      <vt:variant>
        <vt:lpstr>Titoli diapositive</vt:lpstr>
      </vt:variant>
      <vt:variant>
        <vt:i4>11</vt:i4>
      </vt:variant>
    </vt:vector>
  </HeadingPairs>
  <TitlesOfParts>
    <vt:vector size="12" baseType="lpstr">
      <vt:lpstr>Struttura predefinita</vt:lpstr>
      <vt:lpstr>Osservatorio sulle imprese femminili in provincia di Firenze  -  primo semestre 2018</vt:lpstr>
      <vt:lpstr>Presentazione standard di PowerPoint</vt:lpstr>
      <vt:lpstr>Presentazione standard di PowerPoint</vt:lpstr>
      <vt:lpstr>Dinamica delle imprese femminili in Italia</vt:lpstr>
      <vt:lpstr>Distribuzione delle imprese femminili attive nei territori della Toscana</vt:lpstr>
      <vt:lpstr>Distribuzione delle imprese femminili  all’interno dell’area metropolitana fiorentina </vt:lpstr>
      <vt:lpstr>La distribuzione settoriale</vt:lpstr>
      <vt:lpstr>La distribuzione per forma giuridica</vt:lpstr>
      <vt:lpstr>Imprese femminili per grado di partecipazione</vt:lpstr>
      <vt:lpstr>Altri aspetti dell’imprenditoria femminile</vt:lpstr>
      <vt:lpstr>Le cariche femminili</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User</dc:creator>
  <cp:lastModifiedBy>Silvio Calandi</cp:lastModifiedBy>
  <cp:revision>701</cp:revision>
  <cp:lastPrinted>2014-03-25T13:43:08Z</cp:lastPrinted>
  <dcterms:created xsi:type="dcterms:W3CDTF">2007-06-04T13:36:10Z</dcterms:created>
  <dcterms:modified xsi:type="dcterms:W3CDTF">2018-10-10T13:50:54Z</dcterms:modified>
</cp:coreProperties>
</file>