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306" r:id="rId3"/>
    <p:sldId id="313" r:id="rId4"/>
    <p:sldId id="310" r:id="rId5"/>
    <p:sldId id="317" r:id="rId6"/>
    <p:sldId id="314" r:id="rId7"/>
    <p:sldId id="318" r:id="rId8"/>
    <p:sldId id="309" r:id="rId9"/>
    <p:sldId id="298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105" d="100"/>
          <a:sy n="10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46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05/09/2019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1D4778-5C1A-4134-8D30-1194E15DA6F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1"/>
            <a:ext cx="1447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2° trimestre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579955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284158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380211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380211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3108884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111521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086746" y="3093918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255802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258879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3982863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3988122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398812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3997549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3988122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3979817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263642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252442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kern="0" dirty="0" smtClean="0">
                <a:solidFill>
                  <a:schemeClr val="tx1"/>
                </a:solidFill>
                <a:latin typeface="Arial" charset="0"/>
              </a:rPr>
              <a:t>Valori assoluti e quote</a:t>
            </a:r>
            <a:endParaRPr lang="it-IT" altLang="it-IT" sz="28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09" y="5108543"/>
            <a:ext cx="11412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20.310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%*)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10854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7.978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(7,2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%*)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5098433"/>
            <a:ext cx="11411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23.338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21,2*%)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103692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7.137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(7,7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%*)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5068201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16.458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(17,7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%*)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508551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18.205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(16,5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%*)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236214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257079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93995" y="6093296"/>
            <a:ext cx="51861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>
                <a:latin typeface="Arial" pitchFamily="34" charset="0"/>
                <a:cs typeface="Arial" pitchFamily="34" charset="0"/>
              </a:rPr>
              <a:t>* Quota % sul corrispondente totale provinciale di imprese registrate e attive</a:t>
            </a:r>
            <a:endParaRPr lang="it-IT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689865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689865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  <a:endParaRPr lang="it-IT" altLang="it-IT" sz="1600" b="1" dirty="0">
              <a:solidFill>
                <a:srgbClr val="003399"/>
              </a:solidFill>
              <a:latin typeface="Berlin Sans FB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211474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689865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Berlin Sans FB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  <a:endParaRPr lang="it-IT" altLang="it-IT" sz="1600" b="1" dirty="0">
              <a:solidFill>
                <a:srgbClr val="003399"/>
              </a:solidFill>
              <a:latin typeface="Berlin Sans FB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211474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211474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23528" y="22809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altLang="it-IT" sz="24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400" b="1" kern="0" dirty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41" y="4395987"/>
            <a:ext cx="4044723" cy="242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14" y="4663437"/>
            <a:ext cx="4971895" cy="1943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32565" y="7763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Esteso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932981" y="430489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Ridotto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" y="1084695"/>
            <a:ext cx="890587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2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8" y="980728"/>
            <a:ext cx="9028698" cy="2120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" y="3403783"/>
            <a:ext cx="9036000" cy="2728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3707904" y="740104"/>
            <a:ext cx="1728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Quadro generale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15816" y="3121223"/>
            <a:ext cx="388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Articolazione per classe di capitale sociale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Attività e forme giuridiche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" y="1225836"/>
            <a:ext cx="9087599" cy="234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2" y="4138442"/>
            <a:ext cx="9151914" cy="184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3654426" y="899286"/>
            <a:ext cx="1997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Principali settori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371703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Principali forme giuridiche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Addetti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75" y="880656"/>
            <a:ext cx="6192688" cy="5538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3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400" b="1" dirty="0" smtClean="0">
                <a:solidFill>
                  <a:schemeClr val="tx1"/>
                </a:solidFill>
                <a:latin typeface="Arial" charset="0"/>
              </a:rPr>
              <a:t>Distribuzione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51820" y="764704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RIEPILOGATIVO</a:t>
            </a:r>
            <a:endParaRPr lang="it-IT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17" y="1056572"/>
            <a:ext cx="5815955" cy="319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478" y="4167989"/>
            <a:ext cx="5775388" cy="271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cariche</a:t>
            </a:r>
          </a:p>
        </p:txBody>
      </p:sp>
      <p:sp>
        <p:nvSpPr>
          <p:cNvPr id="76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9" name="AutoShape 8"/>
          <p:cNvSpPr>
            <a:spLocks noChangeArrowheads="1"/>
          </p:cNvSpPr>
          <p:nvPr/>
        </p:nvSpPr>
        <p:spPr bwMode="auto">
          <a:xfrm>
            <a:off x="-7200" y="6097156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3321" name="AutoShape 12"/>
          <p:cNvSpPr>
            <a:spLocks noChangeAspect="1" noChangeArrowheads="1"/>
          </p:cNvSpPr>
          <p:nvPr/>
        </p:nvSpPr>
        <p:spPr bwMode="auto">
          <a:xfrm>
            <a:off x="155575" y="3043238"/>
            <a:ext cx="54991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0" y="812156"/>
            <a:ext cx="890587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64" y="4113852"/>
            <a:ext cx="8877281" cy="222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17677</TotalTime>
  <Words>275</Words>
  <Application>Microsoft Office PowerPoint</Application>
  <PresentationFormat>Presentazione su schermo (4:3)</PresentationFormat>
  <Paragraphs>53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Struttura predefinita</vt:lpstr>
      <vt:lpstr>Dati sintetici su imprese femminili, giovanili e straniere -   2° trimestre 2019</vt:lpstr>
      <vt:lpstr>Presentazione standard di PowerPoint</vt:lpstr>
      <vt:lpstr>Presentazione standard di PowerPoint</vt:lpstr>
      <vt:lpstr>Quadro settoriale</vt:lpstr>
      <vt:lpstr>Forme giuridiche</vt:lpstr>
      <vt:lpstr>Attività e forme giuridiche</vt:lpstr>
      <vt:lpstr>Addetti</vt:lpstr>
      <vt:lpstr>Distribuzione all’interno dell’area metropolitana fiorentina </vt:lpstr>
      <vt:lpstr>Le cariche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760</cp:revision>
  <cp:lastPrinted>2014-03-25T13:43:08Z</cp:lastPrinted>
  <dcterms:created xsi:type="dcterms:W3CDTF">2007-06-04T13:36:10Z</dcterms:created>
  <dcterms:modified xsi:type="dcterms:W3CDTF">2019-09-05T10:43:23Z</dcterms:modified>
</cp:coreProperties>
</file>