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306" r:id="rId3"/>
    <p:sldId id="313" r:id="rId4"/>
    <p:sldId id="314" r:id="rId5"/>
    <p:sldId id="318" r:id="rId6"/>
    <p:sldId id="317" r:id="rId7"/>
    <p:sldId id="308" r:id="rId8"/>
    <p:sldId id="319" r:id="rId9"/>
    <p:sldId id="320" r:id="rId10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39" autoAdjust="0"/>
  </p:normalViewPr>
  <p:slideViewPr>
    <p:cSldViewPr>
      <p:cViewPr varScale="1">
        <p:scale>
          <a:sx n="105" d="100"/>
          <a:sy n="10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3000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04/06/2020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8C29-BB83-4F83-B632-A855F3C5764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178" y="4879099"/>
            <a:ext cx="5184635" cy="4562598"/>
          </a:xfrm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148" y="63246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1° trimestre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2 13"/>
          <p:cNvCxnSpPr>
            <a:stCxn id="2" idx="4"/>
          </p:cNvCxnSpPr>
          <p:nvPr/>
        </p:nvCxnSpPr>
        <p:spPr>
          <a:xfrm flipH="1">
            <a:off x="4445621" y="2489425"/>
            <a:ext cx="13192" cy="1309572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1608776" y="1193628"/>
            <a:ext cx="5700074" cy="1295797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SINTETICO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6615858" y="2289681"/>
            <a:ext cx="960438" cy="16129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998426" y="2289681"/>
            <a:ext cx="409575" cy="1624013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129332" y="3018354"/>
            <a:ext cx="2779713" cy="9398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femminile</a:t>
            </a:r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969428" y="3020991"/>
            <a:ext cx="3095625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giovanile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122958" y="2994335"/>
            <a:ext cx="2808287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straniera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704735" y="4165272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4925523" y="4168349"/>
            <a:ext cx="387350" cy="8874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88" name="CasellaDiTesto 25"/>
          <p:cNvSpPr txBox="1">
            <a:spLocks noChangeArrowheads="1"/>
          </p:cNvSpPr>
          <p:nvPr/>
        </p:nvSpPr>
        <p:spPr bwMode="auto">
          <a:xfrm>
            <a:off x="266700" y="3897592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89" name="CasellaDiTesto 25"/>
          <p:cNvSpPr txBox="1">
            <a:spLocks noChangeArrowheads="1"/>
          </p:cNvSpPr>
          <p:nvPr/>
        </p:nvSpPr>
        <p:spPr bwMode="auto">
          <a:xfrm>
            <a:off x="1535113" y="3897592"/>
            <a:ext cx="1262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0" name="CasellaDiTesto 25"/>
          <p:cNvSpPr txBox="1">
            <a:spLocks noChangeArrowheads="1"/>
          </p:cNvSpPr>
          <p:nvPr/>
        </p:nvSpPr>
        <p:spPr bwMode="auto">
          <a:xfrm>
            <a:off x="6138863" y="3897592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1" name="CasellaDiTesto 25"/>
          <p:cNvSpPr txBox="1">
            <a:spLocks noChangeArrowheads="1"/>
          </p:cNvSpPr>
          <p:nvPr/>
        </p:nvSpPr>
        <p:spPr bwMode="auto">
          <a:xfrm>
            <a:off x="7308850" y="3907019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2" name="CasellaDiTesto 25"/>
          <p:cNvSpPr txBox="1">
            <a:spLocks noChangeArrowheads="1"/>
          </p:cNvSpPr>
          <p:nvPr/>
        </p:nvSpPr>
        <p:spPr bwMode="auto">
          <a:xfrm>
            <a:off x="3260725" y="3897592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3" name="CasellaDiTesto 25"/>
          <p:cNvSpPr txBox="1">
            <a:spLocks noChangeArrowheads="1"/>
          </p:cNvSpPr>
          <p:nvPr/>
        </p:nvSpPr>
        <p:spPr bwMode="auto">
          <a:xfrm>
            <a:off x="4427538" y="3916446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6592888" y="4173112"/>
            <a:ext cx="387350" cy="882650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7845033" y="4161912"/>
            <a:ext cx="387350" cy="877888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000" b="1" kern="0" dirty="0" smtClean="0">
                <a:solidFill>
                  <a:schemeClr val="tx1"/>
                </a:solidFill>
                <a:latin typeface="Arial" charset="0"/>
              </a:rPr>
              <a:t>Valori assoluti e quote</a:t>
            </a:r>
            <a:endParaRPr lang="it-IT" altLang="it-IT" sz="24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655910" y="5018013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20.062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21,9%)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344218" y="5018012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.379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(6,8%)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393995" y="5013162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22.936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21,2%)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579967" y="5013162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6.555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7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,1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7507884" y="4977671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16.506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18%)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7"/>
          <p:cNvSpPr txBox="1">
            <a:spLocks noChangeArrowheads="1"/>
          </p:cNvSpPr>
          <p:nvPr/>
        </p:nvSpPr>
        <p:spPr bwMode="auto">
          <a:xfrm>
            <a:off x="6279553" y="4994988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18.267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16,9%)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ccia in giù 42"/>
          <p:cNvSpPr/>
          <p:nvPr/>
        </p:nvSpPr>
        <p:spPr>
          <a:xfrm>
            <a:off x="1972469" y="4145684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63575" y="4146118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01404" y="1484784"/>
            <a:ext cx="2520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sp>
        <p:nvSpPr>
          <p:cNvPr id="223246" name="AutoShape 14"/>
          <p:cNvSpPr>
            <a:spLocks noChangeArrowheads="1"/>
          </p:cNvSpPr>
          <p:nvPr/>
        </p:nvSpPr>
        <p:spPr bwMode="auto">
          <a:xfrm rot="5400000">
            <a:off x="4314457" y="899697"/>
            <a:ext cx="482600" cy="576063"/>
          </a:xfrm>
          <a:prstGeom prst="rightArrow">
            <a:avLst>
              <a:gd name="adj1" fmla="val 50000"/>
              <a:gd name="adj2" fmla="val 41989"/>
            </a:avLst>
          </a:prstGeom>
          <a:solidFill>
            <a:srgbClr val="C0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2947792" y="1484784"/>
            <a:ext cx="331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GIOVANILE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3322637" y="1764226"/>
            <a:ext cx="27654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giovanili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3" name="AutoShape 41"/>
          <p:cNvSpPr>
            <a:spLocks noChangeArrowheads="1"/>
          </p:cNvSpPr>
          <p:nvPr/>
        </p:nvSpPr>
        <p:spPr bwMode="auto">
          <a:xfrm rot="10800000">
            <a:off x="339079" y="928355"/>
            <a:ext cx="2087562" cy="5746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4" name="Text Box 42"/>
          <p:cNvSpPr txBox="1">
            <a:spLocks noChangeArrowheads="1"/>
          </p:cNvSpPr>
          <p:nvPr/>
        </p:nvSpPr>
        <p:spPr bwMode="auto">
          <a:xfrm>
            <a:off x="6106917" y="1484784"/>
            <a:ext cx="2665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STRANIERA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6227763" y="1764226"/>
            <a:ext cx="27003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 rot="10800000" flipH="1">
            <a:off x="6372225" y="930783"/>
            <a:ext cx="2087563" cy="5762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9" name="Text Box 47"/>
          <p:cNvSpPr txBox="1">
            <a:spLocks noChangeArrowheads="1"/>
          </p:cNvSpPr>
          <p:nvPr/>
        </p:nvSpPr>
        <p:spPr bwMode="auto">
          <a:xfrm>
            <a:off x="179388" y="1764226"/>
            <a:ext cx="29527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femminile è superiore al 50%. Le imprese femminili sono ordinate per intensità di presenza: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maggioritaria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(quota compresa tra il 50 e il 60%), forte (superiore al 60%) e totalitaria (100% come nelle imprese individuali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it-IT" altLang="it-IT" sz="14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-36512" y="228093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altLang="it-IT" sz="2000" b="1" kern="0" dirty="0" smtClean="0">
                <a:latin typeface="Arial" charset="0"/>
              </a:rPr>
              <a:t>Definizione di impresa femminile, giovanile e straniera</a:t>
            </a:r>
            <a:endParaRPr lang="it-IT" altLang="it-IT" sz="2000" b="1" kern="0" dirty="0"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76256" y="4149080"/>
            <a:ext cx="189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Escluse le </a:t>
            </a:r>
            <a:r>
              <a:rPr 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individuali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123728" y="4149080"/>
            <a:ext cx="211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Incluse  le imprese </a:t>
            </a:r>
            <a:r>
              <a:rPr 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" y="4158753"/>
            <a:ext cx="9072418" cy="223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6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Quadro settoriale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4" y="820887"/>
            <a:ext cx="7700383" cy="319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4" y="4079380"/>
            <a:ext cx="7700383" cy="277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Settori di attività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29" y="839997"/>
            <a:ext cx="7243742" cy="283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5" y="3717032"/>
            <a:ext cx="9079590" cy="262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Forme giuridiche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62" y="995809"/>
            <a:ext cx="8894697" cy="234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68" y="3817978"/>
            <a:ext cx="8853631" cy="203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Classi di capitale sociale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2" y="982072"/>
            <a:ext cx="9050337" cy="227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" y="3717033"/>
            <a:ext cx="907934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Addetti e struttura occupazionale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5" y="818736"/>
            <a:ext cx="8972796" cy="182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44" y="2687181"/>
            <a:ext cx="8446313" cy="41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territoriale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59" y="934631"/>
            <a:ext cx="7303856" cy="186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" y="3212976"/>
            <a:ext cx="9120460" cy="179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19183</TotalTime>
  <Words>255</Words>
  <Application>Microsoft Office PowerPoint</Application>
  <PresentationFormat>Presentazione su schermo (4:3)</PresentationFormat>
  <Paragraphs>47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Struttura predefinita</vt:lpstr>
      <vt:lpstr>Dati sintetici su imprese femminili, giovanili e straniere -   1° trimestre 2020</vt:lpstr>
      <vt:lpstr>Presentazione standard di PowerPoint</vt:lpstr>
      <vt:lpstr>Presentazione standard di PowerPoint</vt:lpstr>
      <vt:lpstr>Quadro settoriale</vt:lpstr>
      <vt:lpstr>Settori di attività</vt:lpstr>
      <vt:lpstr>Forme giuridiche</vt:lpstr>
      <vt:lpstr>Classi di capitale sociale</vt:lpstr>
      <vt:lpstr>Addetti e struttura occupazionale</vt:lpstr>
      <vt:lpstr>Distribuzione territoriale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766</cp:revision>
  <cp:lastPrinted>2014-03-25T13:43:08Z</cp:lastPrinted>
  <dcterms:created xsi:type="dcterms:W3CDTF">2007-06-04T13:36:10Z</dcterms:created>
  <dcterms:modified xsi:type="dcterms:W3CDTF">2020-06-04T13:11:21Z</dcterms:modified>
</cp:coreProperties>
</file>