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1"/>
  </p:notesMasterIdLst>
  <p:handoutMasterIdLst>
    <p:handoutMasterId r:id="rId42"/>
  </p:handoutMasterIdLst>
  <p:sldIdLst>
    <p:sldId id="905" r:id="rId2"/>
    <p:sldId id="906" r:id="rId3"/>
    <p:sldId id="907" r:id="rId4"/>
    <p:sldId id="908" r:id="rId5"/>
    <p:sldId id="909" r:id="rId6"/>
    <p:sldId id="910" r:id="rId7"/>
    <p:sldId id="913" r:id="rId8"/>
    <p:sldId id="911" r:id="rId9"/>
    <p:sldId id="912" r:id="rId10"/>
    <p:sldId id="914" r:id="rId11"/>
    <p:sldId id="915" r:id="rId12"/>
    <p:sldId id="916" r:id="rId13"/>
    <p:sldId id="917" r:id="rId14"/>
    <p:sldId id="918" r:id="rId15"/>
    <p:sldId id="919" r:id="rId16"/>
    <p:sldId id="920" r:id="rId17"/>
    <p:sldId id="951" r:id="rId18"/>
    <p:sldId id="952" r:id="rId19"/>
    <p:sldId id="921" r:id="rId20"/>
    <p:sldId id="922" r:id="rId21"/>
    <p:sldId id="950" r:id="rId22"/>
    <p:sldId id="924" r:id="rId23"/>
    <p:sldId id="925" r:id="rId24"/>
    <p:sldId id="926" r:id="rId25"/>
    <p:sldId id="927" r:id="rId26"/>
    <p:sldId id="928" r:id="rId27"/>
    <p:sldId id="929" r:id="rId28"/>
    <p:sldId id="953" r:id="rId29"/>
    <p:sldId id="954" r:id="rId30"/>
    <p:sldId id="942" r:id="rId31"/>
    <p:sldId id="943" r:id="rId32"/>
    <p:sldId id="944" r:id="rId33"/>
    <p:sldId id="945" r:id="rId34"/>
    <p:sldId id="946" r:id="rId35"/>
    <p:sldId id="947" r:id="rId36"/>
    <p:sldId id="955" r:id="rId37"/>
    <p:sldId id="956" r:id="rId38"/>
    <p:sldId id="948" r:id="rId39"/>
    <p:sldId id="949" r:id="rId40"/>
  </p:sldIdLst>
  <p:sldSz cx="9144000" cy="6858000" type="screen4x3"/>
  <p:notesSz cx="6858000" cy="9737725"/>
  <p:defaultTextStyle>
    <a:defPPr>
      <a:defRPr lang="it-IT"/>
    </a:defPPr>
    <a:lvl1pPr algn="l" rtl="0" fontAlgn="base">
      <a:spcBef>
        <a:spcPct val="0"/>
      </a:spcBef>
      <a:spcAft>
        <a:spcPct val="0"/>
      </a:spcAft>
      <a:defRPr sz="2800" b="1" kern="1200">
        <a:solidFill>
          <a:schemeClr val="tx1"/>
        </a:solidFill>
        <a:latin typeface="Arial" charset="0"/>
        <a:ea typeface="+mn-ea"/>
        <a:cs typeface="Arial" charset="0"/>
      </a:defRPr>
    </a:lvl1pPr>
    <a:lvl2pPr marL="457200" algn="l" rtl="0" fontAlgn="base">
      <a:spcBef>
        <a:spcPct val="0"/>
      </a:spcBef>
      <a:spcAft>
        <a:spcPct val="0"/>
      </a:spcAft>
      <a:defRPr sz="2800" b="1" kern="1200">
        <a:solidFill>
          <a:schemeClr val="tx1"/>
        </a:solidFill>
        <a:latin typeface="Arial" charset="0"/>
        <a:ea typeface="+mn-ea"/>
        <a:cs typeface="Arial" charset="0"/>
      </a:defRPr>
    </a:lvl2pPr>
    <a:lvl3pPr marL="914400" algn="l" rtl="0" fontAlgn="base">
      <a:spcBef>
        <a:spcPct val="0"/>
      </a:spcBef>
      <a:spcAft>
        <a:spcPct val="0"/>
      </a:spcAft>
      <a:defRPr sz="2800" b="1" kern="1200">
        <a:solidFill>
          <a:schemeClr val="tx1"/>
        </a:solidFill>
        <a:latin typeface="Arial" charset="0"/>
        <a:ea typeface="+mn-ea"/>
        <a:cs typeface="Arial" charset="0"/>
      </a:defRPr>
    </a:lvl3pPr>
    <a:lvl4pPr marL="1371600" algn="l" rtl="0" fontAlgn="base">
      <a:spcBef>
        <a:spcPct val="0"/>
      </a:spcBef>
      <a:spcAft>
        <a:spcPct val="0"/>
      </a:spcAft>
      <a:defRPr sz="2800" b="1" kern="1200">
        <a:solidFill>
          <a:schemeClr val="tx1"/>
        </a:solidFill>
        <a:latin typeface="Arial" charset="0"/>
        <a:ea typeface="+mn-ea"/>
        <a:cs typeface="Arial" charset="0"/>
      </a:defRPr>
    </a:lvl4pPr>
    <a:lvl5pPr marL="1828800" algn="l" rtl="0" fontAlgn="base">
      <a:spcBef>
        <a:spcPct val="0"/>
      </a:spcBef>
      <a:spcAft>
        <a:spcPct val="0"/>
      </a:spcAft>
      <a:defRPr sz="2800" b="1" kern="1200">
        <a:solidFill>
          <a:schemeClr val="tx1"/>
        </a:solidFill>
        <a:latin typeface="Arial" charset="0"/>
        <a:ea typeface="+mn-ea"/>
        <a:cs typeface="Arial" charset="0"/>
      </a:defRPr>
    </a:lvl5pPr>
    <a:lvl6pPr marL="2286000" algn="l" defTabSz="914400" rtl="0" eaLnBrk="1" latinLnBrk="0" hangingPunct="1">
      <a:defRPr sz="2800" b="1" kern="1200">
        <a:solidFill>
          <a:schemeClr val="tx1"/>
        </a:solidFill>
        <a:latin typeface="Arial" charset="0"/>
        <a:ea typeface="+mn-ea"/>
        <a:cs typeface="Arial" charset="0"/>
      </a:defRPr>
    </a:lvl6pPr>
    <a:lvl7pPr marL="2743200" algn="l" defTabSz="914400" rtl="0" eaLnBrk="1" latinLnBrk="0" hangingPunct="1">
      <a:defRPr sz="2800" b="1" kern="1200">
        <a:solidFill>
          <a:schemeClr val="tx1"/>
        </a:solidFill>
        <a:latin typeface="Arial" charset="0"/>
        <a:ea typeface="+mn-ea"/>
        <a:cs typeface="Arial" charset="0"/>
      </a:defRPr>
    </a:lvl7pPr>
    <a:lvl8pPr marL="3200400" algn="l" defTabSz="914400" rtl="0" eaLnBrk="1" latinLnBrk="0" hangingPunct="1">
      <a:defRPr sz="2800" b="1" kern="1200">
        <a:solidFill>
          <a:schemeClr val="tx1"/>
        </a:solidFill>
        <a:latin typeface="Arial" charset="0"/>
        <a:ea typeface="+mn-ea"/>
        <a:cs typeface="Arial" charset="0"/>
      </a:defRPr>
    </a:lvl8pPr>
    <a:lvl9pPr marL="3657600" algn="l" defTabSz="914400" rtl="0" eaLnBrk="1" latinLnBrk="0" hangingPunct="1">
      <a:defRPr sz="2800"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6923C"/>
    <a:srgbClr val="336699"/>
    <a:srgbClr val="969696"/>
    <a:srgbClr val="B3A2C7"/>
    <a:srgbClr val="5F5F5F"/>
    <a:srgbClr val="008000"/>
    <a:srgbClr val="604A7B"/>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16" autoAdjust="0"/>
    <p:restoredTop sz="92518" autoAdjust="0"/>
  </p:normalViewPr>
  <p:slideViewPr>
    <p:cSldViewPr snapToObjects="1">
      <p:cViewPr varScale="1">
        <p:scale>
          <a:sx n="81" d="100"/>
          <a:sy n="81" d="100"/>
        </p:scale>
        <p:origin x="-1272" y="-90"/>
      </p:cViewPr>
      <p:guideLst>
        <p:guide orient="horz" pos="709"/>
        <p:guide pos="61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76" d="100"/>
          <a:sy n="76" d="100"/>
        </p:scale>
        <p:origin x="-2112" y="-96"/>
      </p:cViewPr>
      <p:guideLst>
        <p:guide orient="horz" pos="3067"/>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6674" name="Rectangle 2"/>
          <p:cNvSpPr>
            <a:spLocks noGrp="1" noChangeArrowheads="1"/>
          </p:cNvSpPr>
          <p:nvPr>
            <p:ph type="hdr" sz="quarter"/>
          </p:nvPr>
        </p:nvSpPr>
        <p:spPr bwMode="auto">
          <a:xfrm>
            <a:off x="0"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cs typeface="+mn-cs"/>
              </a:defRPr>
            </a:lvl1pPr>
          </a:lstStyle>
          <a:p>
            <a:pPr>
              <a:defRPr/>
            </a:pPr>
            <a:endParaRPr lang="it-IT"/>
          </a:p>
        </p:txBody>
      </p:sp>
      <p:sp>
        <p:nvSpPr>
          <p:cNvPr id="156675" name="Rectangle 3"/>
          <p:cNvSpPr>
            <a:spLocks noGrp="1" noChangeArrowheads="1"/>
          </p:cNvSpPr>
          <p:nvPr>
            <p:ph type="dt" sz="quarter" idx="1"/>
          </p:nvPr>
        </p:nvSpPr>
        <p:spPr bwMode="auto">
          <a:xfrm>
            <a:off x="3884613"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cs typeface="+mn-cs"/>
              </a:defRPr>
            </a:lvl1pPr>
          </a:lstStyle>
          <a:p>
            <a:pPr>
              <a:defRPr/>
            </a:pPr>
            <a:endParaRPr lang="it-IT"/>
          </a:p>
        </p:txBody>
      </p:sp>
      <p:sp>
        <p:nvSpPr>
          <p:cNvPr id="156676" name="Rectangle 4"/>
          <p:cNvSpPr>
            <a:spLocks noGrp="1" noChangeArrowheads="1"/>
          </p:cNvSpPr>
          <p:nvPr>
            <p:ph type="ftr" sz="quarter" idx="2"/>
          </p:nvPr>
        </p:nvSpPr>
        <p:spPr bwMode="auto">
          <a:xfrm>
            <a:off x="0" y="9248775"/>
            <a:ext cx="2971800"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cs typeface="+mn-cs"/>
              </a:defRPr>
            </a:lvl1pPr>
          </a:lstStyle>
          <a:p>
            <a:pPr>
              <a:defRPr/>
            </a:pPr>
            <a:endParaRPr lang="it-IT"/>
          </a:p>
        </p:txBody>
      </p:sp>
      <p:sp>
        <p:nvSpPr>
          <p:cNvPr id="156677" name="Rectangle 5"/>
          <p:cNvSpPr>
            <a:spLocks noGrp="1" noChangeArrowheads="1"/>
          </p:cNvSpPr>
          <p:nvPr>
            <p:ph type="sldNum" sz="quarter" idx="3"/>
          </p:nvPr>
        </p:nvSpPr>
        <p:spPr bwMode="auto">
          <a:xfrm>
            <a:off x="3884613" y="9248775"/>
            <a:ext cx="2971800"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cs typeface="+mn-cs"/>
              </a:defRPr>
            </a:lvl1pPr>
          </a:lstStyle>
          <a:p>
            <a:pPr>
              <a:defRPr/>
            </a:pPr>
            <a:fld id="{250C6BC7-BA4B-47D9-A3F3-D789836DB913}" type="slidenum">
              <a:rPr lang="it-IT"/>
              <a:pPr>
                <a:defRPr/>
              </a:pPr>
              <a:t>‹N›</a:t>
            </a:fld>
            <a:endParaRPr lang="it-IT"/>
          </a:p>
        </p:txBody>
      </p:sp>
    </p:spTree>
    <p:extLst>
      <p:ext uri="{BB962C8B-B14F-4D97-AF65-F5344CB8AC3E}">
        <p14:creationId xmlns:p14="http://schemas.microsoft.com/office/powerpoint/2010/main" val="26714452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cs typeface="+mn-cs"/>
              </a:defRPr>
            </a:lvl1pPr>
          </a:lstStyle>
          <a:p>
            <a:pPr>
              <a:defRPr/>
            </a:pPr>
            <a:endParaRPr lang="it-IT"/>
          </a:p>
        </p:txBody>
      </p:sp>
      <p:sp>
        <p:nvSpPr>
          <p:cNvPr id="11267" name="Rectangle 3"/>
          <p:cNvSpPr>
            <a:spLocks noGrp="1" noChangeArrowheads="1"/>
          </p:cNvSpPr>
          <p:nvPr>
            <p:ph type="dt" idx="1"/>
          </p:nvPr>
        </p:nvSpPr>
        <p:spPr bwMode="auto">
          <a:xfrm>
            <a:off x="3884613"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cs typeface="+mn-cs"/>
              </a:defRPr>
            </a:lvl1pPr>
          </a:lstStyle>
          <a:p>
            <a:pPr>
              <a:defRPr/>
            </a:pPr>
            <a:endParaRPr lang="it-IT"/>
          </a:p>
        </p:txBody>
      </p:sp>
      <p:sp>
        <p:nvSpPr>
          <p:cNvPr id="47108" name="Rectangle 4"/>
          <p:cNvSpPr>
            <a:spLocks noGrp="1" noRot="1" noChangeAspect="1" noChangeArrowheads="1" noTextEdit="1"/>
          </p:cNvSpPr>
          <p:nvPr>
            <p:ph type="sldImg" idx="2"/>
          </p:nvPr>
        </p:nvSpPr>
        <p:spPr bwMode="auto">
          <a:xfrm>
            <a:off x="995363" y="730250"/>
            <a:ext cx="4868862" cy="36512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685800" y="4625975"/>
            <a:ext cx="5486400" cy="43815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11270" name="Rectangle 6"/>
          <p:cNvSpPr>
            <a:spLocks noGrp="1" noChangeArrowheads="1"/>
          </p:cNvSpPr>
          <p:nvPr>
            <p:ph type="ftr" sz="quarter" idx="4"/>
          </p:nvPr>
        </p:nvSpPr>
        <p:spPr bwMode="auto">
          <a:xfrm>
            <a:off x="0" y="9248775"/>
            <a:ext cx="2971800"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cs typeface="+mn-cs"/>
              </a:defRPr>
            </a:lvl1pPr>
          </a:lstStyle>
          <a:p>
            <a:pPr>
              <a:defRPr/>
            </a:pPr>
            <a:endParaRPr lang="it-IT"/>
          </a:p>
        </p:txBody>
      </p:sp>
      <p:sp>
        <p:nvSpPr>
          <p:cNvPr id="11271" name="Rectangle 7"/>
          <p:cNvSpPr>
            <a:spLocks noGrp="1" noChangeArrowheads="1"/>
          </p:cNvSpPr>
          <p:nvPr>
            <p:ph type="sldNum" sz="quarter" idx="5"/>
          </p:nvPr>
        </p:nvSpPr>
        <p:spPr bwMode="auto">
          <a:xfrm>
            <a:off x="3884613" y="9248775"/>
            <a:ext cx="2971800"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cs typeface="+mn-cs"/>
              </a:defRPr>
            </a:lvl1pPr>
          </a:lstStyle>
          <a:p>
            <a:pPr>
              <a:defRPr/>
            </a:pPr>
            <a:fld id="{B8AAC9B9-17E6-4CF4-B7A6-2362439CBC9B}" type="slidenum">
              <a:rPr lang="it-IT"/>
              <a:pPr>
                <a:defRPr/>
              </a:pPr>
              <a:t>‹N›</a:t>
            </a:fld>
            <a:endParaRPr lang="it-IT"/>
          </a:p>
        </p:txBody>
      </p:sp>
    </p:spTree>
    <p:extLst>
      <p:ext uri="{BB962C8B-B14F-4D97-AF65-F5344CB8AC3E}">
        <p14:creationId xmlns:p14="http://schemas.microsoft.com/office/powerpoint/2010/main" val="36631543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egnaposto immagine diapositiva 1"/>
          <p:cNvSpPr>
            <a:spLocks noGrp="1" noRot="1" noChangeAspect="1" noTextEdit="1"/>
          </p:cNvSpPr>
          <p:nvPr>
            <p:ph type="sldImg"/>
          </p:nvPr>
        </p:nvSpPr>
        <p:spPr>
          <a:ln/>
        </p:spPr>
      </p:sp>
      <p:sp>
        <p:nvSpPr>
          <p:cNvPr id="4813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err="1" smtClean="0"/>
              <a:t>Ringraziamento</a:t>
            </a:r>
            <a:r>
              <a:rPr lang="en-US" dirty="0" smtClean="0"/>
              <a:t> </a:t>
            </a:r>
            <a:r>
              <a:rPr lang="en-US" dirty="0" err="1" smtClean="0"/>
              <a:t>quinta</a:t>
            </a:r>
            <a:r>
              <a:rPr lang="en-US" dirty="0" smtClean="0"/>
              <a:t> </a:t>
            </a:r>
            <a:r>
              <a:rPr lang="en-US" dirty="0" err="1" smtClean="0"/>
              <a:t>edizione</a:t>
            </a:r>
            <a:r>
              <a:rPr lang="en-US" dirty="0" smtClean="0"/>
              <a:t> – </a:t>
            </a:r>
            <a:r>
              <a:rPr lang="en-US" dirty="0" err="1" smtClean="0"/>
              <a:t>ringraziamento</a:t>
            </a:r>
            <a:r>
              <a:rPr lang="en-US" dirty="0" smtClean="0"/>
              <a:t> </a:t>
            </a:r>
            <a:r>
              <a:rPr lang="en-US" dirty="0" err="1" smtClean="0"/>
              <a:t>esperti</a:t>
            </a:r>
            <a:r>
              <a:rPr lang="en-US" dirty="0" smtClean="0"/>
              <a:t> di </a:t>
            </a:r>
            <a:r>
              <a:rPr lang="en-US" dirty="0" err="1" smtClean="0"/>
              <a:t>settore</a:t>
            </a:r>
            <a:endParaRPr lang="en-US" dirty="0" smtClean="0"/>
          </a:p>
        </p:txBody>
      </p:sp>
      <p:sp>
        <p:nvSpPr>
          <p:cNvPr id="99332" name="Segnaposto numero diapositiva 3"/>
          <p:cNvSpPr>
            <a:spLocks noGrp="1"/>
          </p:cNvSpPr>
          <p:nvPr>
            <p:ph type="sldNum" sz="quarter" idx="5"/>
          </p:nvPr>
        </p:nvSpPr>
        <p:spPr/>
        <p:txBody>
          <a:bodyPr/>
          <a:lstStyle/>
          <a:p>
            <a:pPr>
              <a:defRPr/>
            </a:pPr>
            <a:fld id="{08AD3F2A-0E6B-48F9-8B6F-7549A71704E0}" type="slidenum">
              <a:rPr lang="it-IT" smtClean="0"/>
              <a:pPr>
                <a:defRPr/>
              </a:pPr>
              <a:t>1</a:t>
            </a:fld>
            <a:endParaRPr 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export</a:t>
            </a:r>
            <a:endParaRPr lang="en-US" dirty="0" smtClean="0"/>
          </a:p>
        </p:txBody>
      </p:sp>
      <p:sp>
        <p:nvSpPr>
          <p:cNvPr id="108548" name="Slide Number Placeholder 3"/>
          <p:cNvSpPr>
            <a:spLocks noGrp="1"/>
          </p:cNvSpPr>
          <p:nvPr>
            <p:ph type="sldNum" sz="quarter" idx="5"/>
          </p:nvPr>
        </p:nvSpPr>
        <p:spPr/>
        <p:txBody>
          <a:bodyPr/>
          <a:lstStyle/>
          <a:p>
            <a:pPr>
              <a:defRPr/>
            </a:pPr>
            <a:fld id="{9B910222-E5EC-4D28-9347-B5D3DDD3BB7D}" type="slidenum">
              <a:rPr lang="it-IT" smtClean="0"/>
              <a:pPr>
                <a:defRPr/>
              </a:pPr>
              <a:t>13</a:t>
            </a:fld>
            <a:endParaRPr 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err="1" smtClean="0"/>
              <a:t>Costi</a:t>
            </a:r>
            <a:r>
              <a:rPr lang="en-US" baseline="0" dirty="0" smtClean="0"/>
              <a:t> </a:t>
            </a:r>
            <a:r>
              <a:rPr lang="en-US" baseline="0" dirty="0" err="1" smtClean="0"/>
              <a:t>energetici</a:t>
            </a:r>
            <a:endParaRPr lang="en-US" dirty="0" smtClean="0"/>
          </a:p>
        </p:txBody>
      </p:sp>
      <p:sp>
        <p:nvSpPr>
          <p:cNvPr id="109572" name="Slide Number Placeholder 3"/>
          <p:cNvSpPr>
            <a:spLocks noGrp="1"/>
          </p:cNvSpPr>
          <p:nvPr>
            <p:ph type="sldNum" sz="quarter" idx="5"/>
          </p:nvPr>
        </p:nvSpPr>
        <p:spPr/>
        <p:txBody>
          <a:bodyPr/>
          <a:lstStyle/>
          <a:p>
            <a:pPr>
              <a:defRPr/>
            </a:pPr>
            <a:fld id="{BC430272-D5D1-4A91-99EA-143EEAA1695D}" type="slidenum">
              <a:rPr lang="it-IT" smtClean="0"/>
              <a:pPr>
                <a:defRPr/>
              </a:pPr>
              <a:t>14</a:t>
            </a:fld>
            <a:endParaRPr 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10596" name="Slide Number Placeholder 3"/>
          <p:cNvSpPr>
            <a:spLocks noGrp="1"/>
          </p:cNvSpPr>
          <p:nvPr>
            <p:ph type="sldNum" sz="quarter" idx="5"/>
          </p:nvPr>
        </p:nvSpPr>
        <p:spPr/>
        <p:txBody>
          <a:bodyPr/>
          <a:lstStyle/>
          <a:p>
            <a:pPr>
              <a:defRPr/>
            </a:pPr>
            <a:fld id="{1B405EEB-1205-41FE-8B44-16A511DD8D75}" type="slidenum">
              <a:rPr lang="it-IT" smtClean="0"/>
              <a:pPr>
                <a:defRPr/>
              </a:pPr>
              <a:t>15</a:t>
            </a:fld>
            <a:endParaRPr 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11620" name="Slide Number Placeholder 3"/>
          <p:cNvSpPr>
            <a:spLocks noGrp="1"/>
          </p:cNvSpPr>
          <p:nvPr>
            <p:ph type="sldNum" sz="quarter" idx="5"/>
          </p:nvPr>
        </p:nvSpPr>
        <p:spPr/>
        <p:txBody>
          <a:bodyPr/>
          <a:lstStyle/>
          <a:p>
            <a:pPr>
              <a:defRPr/>
            </a:pPr>
            <a:fld id="{0AA5BBCD-C1C5-4503-B796-C9F205EA06EC}" type="slidenum">
              <a:rPr lang="it-IT" smtClean="0"/>
              <a:pPr>
                <a:defRPr/>
              </a:pPr>
              <a:t>16</a:t>
            </a:fld>
            <a:endParaRPr lang="it-IT"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10596" name="Slide Number Placeholder 3"/>
          <p:cNvSpPr>
            <a:spLocks noGrp="1"/>
          </p:cNvSpPr>
          <p:nvPr>
            <p:ph type="sldNum" sz="quarter" idx="5"/>
          </p:nvPr>
        </p:nvSpPr>
        <p:spPr/>
        <p:txBody>
          <a:bodyPr/>
          <a:lstStyle/>
          <a:p>
            <a:pPr>
              <a:defRPr/>
            </a:pPr>
            <a:fld id="{C2A87E37-C017-4CE0-84A8-844DBD989CC6}" type="slidenum">
              <a:rPr lang="it-IT" smtClean="0"/>
              <a:pPr>
                <a:defRPr/>
              </a:pPr>
              <a:t>17</a:t>
            </a:fld>
            <a:endParaRPr lang="it-IT"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10596" name="Slide Number Placeholder 3"/>
          <p:cNvSpPr>
            <a:spLocks noGrp="1"/>
          </p:cNvSpPr>
          <p:nvPr>
            <p:ph type="sldNum" sz="quarter" idx="5"/>
          </p:nvPr>
        </p:nvSpPr>
        <p:spPr/>
        <p:txBody>
          <a:bodyPr/>
          <a:lstStyle/>
          <a:p>
            <a:pPr>
              <a:defRPr/>
            </a:pPr>
            <a:fld id="{03CC5FB9-F364-40AF-B07D-930789D42649}" type="slidenum">
              <a:rPr lang="it-IT" smtClean="0"/>
              <a:pPr>
                <a:defRPr/>
              </a:pPr>
              <a:t>18</a:t>
            </a:fld>
            <a:endParaRPr lang="it-IT"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12644" name="Slide Number Placeholder 3"/>
          <p:cNvSpPr>
            <a:spLocks noGrp="1"/>
          </p:cNvSpPr>
          <p:nvPr>
            <p:ph type="sldNum" sz="quarter" idx="5"/>
          </p:nvPr>
        </p:nvSpPr>
        <p:spPr/>
        <p:txBody>
          <a:bodyPr/>
          <a:lstStyle/>
          <a:p>
            <a:pPr>
              <a:defRPr/>
            </a:pPr>
            <a:fld id="{7003F15E-C3FE-4FD6-8F92-D85DB56AD29D}" type="slidenum">
              <a:rPr lang="it-IT" smtClean="0"/>
              <a:pPr>
                <a:defRPr/>
              </a:pPr>
              <a:t>20</a:t>
            </a:fld>
            <a:endParaRPr lang="it-IT"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12644" name="Slide Number Placeholder 3"/>
          <p:cNvSpPr>
            <a:spLocks noGrp="1"/>
          </p:cNvSpPr>
          <p:nvPr>
            <p:ph type="sldNum" sz="quarter" idx="5"/>
          </p:nvPr>
        </p:nvSpPr>
        <p:spPr/>
        <p:txBody>
          <a:bodyPr/>
          <a:lstStyle/>
          <a:p>
            <a:pPr>
              <a:defRPr/>
            </a:pPr>
            <a:fld id="{040EC5BF-0F5A-4D33-97FC-6B4F5FD08FD6}" type="slidenum">
              <a:rPr lang="it-IT" smtClean="0"/>
              <a:pPr>
                <a:defRPr/>
              </a:pPr>
              <a:t>21</a:t>
            </a:fld>
            <a:endParaRPr lang="it-IT"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14692" name="Slide Number Placeholder 3"/>
          <p:cNvSpPr>
            <a:spLocks noGrp="1"/>
          </p:cNvSpPr>
          <p:nvPr>
            <p:ph type="sldNum" sz="quarter" idx="5"/>
          </p:nvPr>
        </p:nvSpPr>
        <p:spPr/>
        <p:txBody>
          <a:bodyPr/>
          <a:lstStyle/>
          <a:p>
            <a:pPr>
              <a:defRPr/>
            </a:pPr>
            <a:fld id="{46DEC85B-12A2-4BE3-9CA7-12D81AC70B36}" type="slidenum">
              <a:rPr lang="it-IT" smtClean="0"/>
              <a:pPr>
                <a:defRPr/>
              </a:pPr>
              <a:t>22</a:t>
            </a:fld>
            <a:endParaRPr lang="it-IT"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15716" name="Slide Number Placeholder 3"/>
          <p:cNvSpPr>
            <a:spLocks noGrp="1"/>
          </p:cNvSpPr>
          <p:nvPr>
            <p:ph type="sldNum" sz="quarter" idx="5"/>
          </p:nvPr>
        </p:nvSpPr>
        <p:spPr/>
        <p:txBody>
          <a:bodyPr/>
          <a:lstStyle/>
          <a:p>
            <a:pPr>
              <a:defRPr/>
            </a:pPr>
            <a:fld id="{4462A9A6-3F2F-4563-853B-A43E54D28BB3}" type="slidenum">
              <a:rPr lang="it-IT" smtClean="0"/>
              <a:pPr>
                <a:defRPr/>
              </a:pPr>
              <a:t>23</a:t>
            </a:fld>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00356" name="Slide Number Placeholder 3"/>
          <p:cNvSpPr>
            <a:spLocks noGrp="1"/>
          </p:cNvSpPr>
          <p:nvPr>
            <p:ph type="sldNum" sz="quarter" idx="5"/>
          </p:nvPr>
        </p:nvSpPr>
        <p:spPr/>
        <p:txBody>
          <a:bodyPr/>
          <a:lstStyle/>
          <a:p>
            <a:pPr>
              <a:defRPr/>
            </a:pPr>
            <a:fld id="{97426FC7-24F3-4C4E-8987-1EA125C24CA8}" type="slidenum">
              <a:rPr lang="it-IT" smtClean="0"/>
              <a:pPr>
                <a:defRPr/>
              </a:pPr>
              <a:t>4</a:t>
            </a:fld>
            <a:endParaRPr lang="it-IT"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16740" name="Slide Number Placeholder 3"/>
          <p:cNvSpPr>
            <a:spLocks noGrp="1"/>
          </p:cNvSpPr>
          <p:nvPr>
            <p:ph type="sldNum" sz="quarter" idx="5"/>
          </p:nvPr>
        </p:nvSpPr>
        <p:spPr/>
        <p:txBody>
          <a:bodyPr/>
          <a:lstStyle/>
          <a:p>
            <a:pPr>
              <a:defRPr/>
            </a:pPr>
            <a:fld id="{22933136-C70B-4A74-8403-FF54BE44F22F}" type="slidenum">
              <a:rPr lang="it-IT" smtClean="0"/>
              <a:pPr>
                <a:defRPr/>
              </a:pPr>
              <a:t>24</a:t>
            </a:fld>
            <a:endParaRPr lang="it-IT"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17764" name="Slide Number Placeholder 3"/>
          <p:cNvSpPr>
            <a:spLocks noGrp="1"/>
          </p:cNvSpPr>
          <p:nvPr>
            <p:ph type="sldNum" sz="quarter" idx="5"/>
          </p:nvPr>
        </p:nvSpPr>
        <p:spPr/>
        <p:txBody>
          <a:bodyPr/>
          <a:lstStyle/>
          <a:p>
            <a:pPr>
              <a:defRPr/>
            </a:pPr>
            <a:fld id="{5A4CEB2F-64E8-438D-893E-E12BA89E4A30}" type="slidenum">
              <a:rPr lang="it-IT" smtClean="0"/>
              <a:pPr>
                <a:defRPr/>
              </a:pPr>
              <a:t>25</a:t>
            </a:fld>
            <a:endParaRPr lang="it-IT"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18788" name="Slide Number Placeholder 3"/>
          <p:cNvSpPr>
            <a:spLocks noGrp="1"/>
          </p:cNvSpPr>
          <p:nvPr>
            <p:ph type="sldNum" sz="quarter" idx="5"/>
          </p:nvPr>
        </p:nvSpPr>
        <p:spPr/>
        <p:txBody>
          <a:bodyPr/>
          <a:lstStyle/>
          <a:p>
            <a:pPr>
              <a:defRPr/>
            </a:pPr>
            <a:fld id="{5D0EF87C-9A3C-4169-B201-A87828ED30E9}" type="slidenum">
              <a:rPr lang="it-IT" smtClean="0"/>
              <a:pPr>
                <a:defRPr/>
              </a:pPr>
              <a:t>26</a:t>
            </a:fld>
            <a:endParaRPr lang="it-IT"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19812" name="Slide Number Placeholder 3"/>
          <p:cNvSpPr>
            <a:spLocks noGrp="1"/>
          </p:cNvSpPr>
          <p:nvPr>
            <p:ph type="sldNum" sz="quarter" idx="5"/>
          </p:nvPr>
        </p:nvSpPr>
        <p:spPr/>
        <p:txBody>
          <a:bodyPr/>
          <a:lstStyle/>
          <a:p>
            <a:pPr>
              <a:defRPr/>
            </a:pPr>
            <a:fld id="{2CA057D1-B7A0-403F-9EB2-43189D94D475}" type="slidenum">
              <a:rPr lang="it-IT" smtClean="0"/>
              <a:pPr>
                <a:defRPr/>
              </a:pPr>
              <a:t>27</a:t>
            </a:fld>
            <a:endParaRPr lang="it-IT"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18788" name="Slide Number Placeholder 3"/>
          <p:cNvSpPr>
            <a:spLocks noGrp="1"/>
          </p:cNvSpPr>
          <p:nvPr>
            <p:ph type="sldNum" sz="quarter" idx="5"/>
          </p:nvPr>
        </p:nvSpPr>
        <p:spPr/>
        <p:txBody>
          <a:bodyPr/>
          <a:lstStyle/>
          <a:p>
            <a:pPr>
              <a:defRPr/>
            </a:pPr>
            <a:fld id="{CDFB89EE-EBDA-40B5-BB21-545A2297F391}" type="slidenum">
              <a:rPr lang="it-IT" smtClean="0"/>
              <a:pPr>
                <a:defRPr/>
              </a:pPr>
              <a:t>28</a:t>
            </a:fld>
            <a:endParaRPr lang="it-IT"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18788" name="Slide Number Placeholder 3"/>
          <p:cNvSpPr>
            <a:spLocks noGrp="1"/>
          </p:cNvSpPr>
          <p:nvPr>
            <p:ph type="sldNum" sz="quarter" idx="5"/>
          </p:nvPr>
        </p:nvSpPr>
        <p:spPr/>
        <p:txBody>
          <a:bodyPr/>
          <a:lstStyle/>
          <a:p>
            <a:pPr>
              <a:defRPr/>
            </a:pPr>
            <a:fld id="{954D7FA9-8317-4433-A848-C6598CA4A994}" type="slidenum">
              <a:rPr lang="it-IT" smtClean="0"/>
              <a:pPr>
                <a:defRPr/>
              </a:pPr>
              <a:t>29</a:t>
            </a:fld>
            <a:endParaRPr lang="it-IT"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err="1" smtClean="0"/>
              <a:t>indotto</a:t>
            </a:r>
            <a:endParaRPr lang="en-US" dirty="0" smtClean="0"/>
          </a:p>
        </p:txBody>
      </p:sp>
      <p:sp>
        <p:nvSpPr>
          <p:cNvPr id="133124" name="Slide Number Placeholder 3"/>
          <p:cNvSpPr>
            <a:spLocks noGrp="1"/>
          </p:cNvSpPr>
          <p:nvPr>
            <p:ph type="sldNum" sz="quarter" idx="5"/>
          </p:nvPr>
        </p:nvSpPr>
        <p:spPr/>
        <p:txBody>
          <a:bodyPr/>
          <a:lstStyle/>
          <a:p>
            <a:pPr>
              <a:defRPr/>
            </a:pPr>
            <a:fld id="{270FF519-0DC5-4FEE-AD51-CE7F907DF0E3}" type="slidenum">
              <a:rPr lang="it-IT" smtClean="0"/>
              <a:pPr>
                <a:defRPr/>
              </a:pPr>
              <a:t>30</a:t>
            </a:fld>
            <a:endParaRPr lang="it-IT"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err="1" smtClean="0"/>
              <a:t>Manutenzione</a:t>
            </a:r>
            <a:r>
              <a:rPr lang="en-US" baseline="0" dirty="0" smtClean="0"/>
              <a:t> a </a:t>
            </a:r>
            <a:r>
              <a:rPr lang="en-US" baseline="0" dirty="0" err="1" smtClean="0"/>
              <a:t>conto</a:t>
            </a:r>
            <a:r>
              <a:rPr lang="en-US" baseline="0" dirty="0" smtClean="0"/>
              <a:t> </a:t>
            </a:r>
            <a:r>
              <a:rPr lang="en-US" baseline="0" dirty="0" err="1" smtClean="0"/>
              <a:t>economico</a:t>
            </a:r>
            <a:endParaRPr lang="en-US" dirty="0" smtClean="0"/>
          </a:p>
        </p:txBody>
      </p:sp>
      <p:sp>
        <p:nvSpPr>
          <p:cNvPr id="134148" name="Slide Number Placeholder 3"/>
          <p:cNvSpPr>
            <a:spLocks noGrp="1"/>
          </p:cNvSpPr>
          <p:nvPr>
            <p:ph type="sldNum" sz="quarter" idx="5"/>
          </p:nvPr>
        </p:nvSpPr>
        <p:spPr/>
        <p:txBody>
          <a:bodyPr/>
          <a:lstStyle/>
          <a:p>
            <a:pPr>
              <a:defRPr/>
            </a:pPr>
            <a:fld id="{DCC0EF38-F426-4386-B700-4473982D3D17}" type="slidenum">
              <a:rPr lang="it-IT" smtClean="0"/>
              <a:pPr>
                <a:defRPr/>
              </a:pPr>
              <a:t>31</a:t>
            </a:fld>
            <a:endParaRPr lang="it-IT"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35172" name="Slide Number Placeholder 3"/>
          <p:cNvSpPr>
            <a:spLocks noGrp="1"/>
          </p:cNvSpPr>
          <p:nvPr>
            <p:ph type="sldNum" sz="quarter" idx="5"/>
          </p:nvPr>
        </p:nvSpPr>
        <p:spPr/>
        <p:txBody>
          <a:bodyPr/>
          <a:lstStyle/>
          <a:p>
            <a:pPr>
              <a:defRPr/>
            </a:pPr>
            <a:fld id="{91A60C79-9D67-45B3-9EF6-BB48F781CA90}" type="slidenum">
              <a:rPr lang="it-IT" smtClean="0"/>
              <a:pPr>
                <a:defRPr/>
              </a:pPr>
              <a:t>32</a:t>
            </a:fld>
            <a:endParaRPr lang="it-IT"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36196" name="Slide Number Placeholder 3"/>
          <p:cNvSpPr>
            <a:spLocks noGrp="1"/>
          </p:cNvSpPr>
          <p:nvPr>
            <p:ph type="sldNum" sz="quarter" idx="5"/>
          </p:nvPr>
        </p:nvSpPr>
        <p:spPr/>
        <p:txBody>
          <a:bodyPr/>
          <a:lstStyle/>
          <a:p>
            <a:pPr>
              <a:defRPr/>
            </a:pPr>
            <a:fld id="{BAA5011E-893E-4DE8-AC24-3ABE5B589720}" type="slidenum">
              <a:rPr lang="it-IT" smtClean="0"/>
              <a:pPr>
                <a:defRPr/>
              </a:pPr>
              <a:t>33</a:t>
            </a:fld>
            <a:endParaRPr 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err="1" smtClean="0"/>
              <a:t>Capitalismo</a:t>
            </a:r>
            <a:r>
              <a:rPr lang="en-US" dirty="0" smtClean="0"/>
              <a:t> media </a:t>
            </a:r>
            <a:r>
              <a:rPr lang="en-US" dirty="0" err="1" smtClean="0"/>
              <a:t>impresa</a:t>
            </a:r>
            <a:endParaRPr lang="en-US" dirty="0" smtClean="0"/>
          </a:p>
        </p:txBody>
      </p:sp>
      <p:sp>
        <p:nvSpPr>
          <p:cNvPr id="101380" name="Slide Number Placeholder 3"/>
          <p:cNvSpPr>
            <a:spLocks noGrp="1"/>
          </p:cNvSpPr>
          <p:nvPr>
            <p:ph type="sldNum" sz="quarter" idx="5"/>
          </p:nvPr>
        </p:nvSpPr>
        <p:spPr/>
        <p:txBody>
          <a:bodyPr/>
          <a:lstStyle/>
          <a:p>
            <a:pPr>
              <a:defRPr/>
            </a:pPr>
            <a:fld id="{200BDA34-E27C-4DA9-99EC-8D8FC9620CC8}" type="slidenum">
              <a:rPr lang="it-IT" smtClean="0"/>
              <a:pPr>
                <a:defRPr/>
              </a:pPr>
              <a:t>5</a:t>
            </a:fld>
            <a:endParaRPr lang="it-IT"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37220" name="Slide Number Placeholder 3"/>
          <p:cNvSpPr>
            <a:spLocks noGrp="1"/>
          </p:cNvSpPr>
          <p:nvPr>
            <p:ph type="sldNum" sz="quarter" idx="5"/>
          </p:nvPr>
        </p:nvSpPr>
        <p:spPr/>
        <p:txBody>
          <a:bodyPr/>
          <a:lstStyle/>
          <a:p>
            <a:pPr>
              <a:defRPr/>
            </a:pPr>
            <a:fld id="{38D925FF-2BE9-435A-B578-7C67A453B4CA}" type="slidenum">
              <a:rPr lang="it-IT" smtClean="0"/>
              <a:pPr>
                <a:defRPr/>
              </a:pPr>
              <a:t>34</a:t>
            </a:fld>
            <a:endParaRPr lang="it-IT"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38244" name="Slide Number Placeholder 3"/>
          <p:cNvSpPr>
            <a:spLocks noGrp="1"/>
          </p:cNvSpPr>
          <p:nvPr>
            <p:ph type="sldNum" sz="quarter" idx="5"/>
          </p:nvPr>
        </p:nvSpPr>
        <p:spPr/>
        <p:txBody>
          <a:bodyPr/>
          <a:lstStyle/>
          <a:p>
            <a:pPr>
              <a:defRPr/>
            </a:pPr>
            <a:fld id="{E72954E0-DAAC-4D1C-89F7-C0CA5115A35B}" type="slidenum">
              <a:rPr lang="it-IT" smtClean="0"/>
              <a:pPr>
                <a:defRPr/>
              </a:pPr>
              <a:t>35</a:t>
            </a:fld>
            <a:endParaRPr lang="it-IT"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37220" name="Slide Number Placeholder 3"/>
          <p:cNvSpPr>
            <a:spLocks noGrp="1"/>
          </p:cNvSpPr>
          <p:nvPr>
            <p:ph type="sldNum" sz="quarter" idx="5"/>
          </p:nvPr>
        </p:nvSpPr>
        <p:spPr/>
        <p:txBody>
          <a:bodyPr/>
          <a:lstStyle/>
          <a:p>
            <a:pPr>
              <a:defRPr/>
            </a:pPr>
            <a:fld id="{1ADCD4BE-E84A-4FC9-A2E9-2365D69BA39B}" type="slidenum">
              <a:rPr lang="it-IT" smtClean="0"/>
              <a:pPr>
                <a:defRPr/>
              </a:pPr>
              <a:t>36</a:t>
            </a:fld>
            <a:endParaRPr lang="it-IT"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37220" name="Slide Number Placeholder 3"/>
          <p:cNvSpPr>
            <a:spLocks noGrp="1"/>
          </p:cNvSpPr>
          <p:nvPr>
            <p:ph type="sldNum" sz="quarter" idx="5"/>
          </p:nvPr>
        </p:nvSpPr>
        <p:spPr/>
        <p:txBody>
          <a:bodyPr/>
          <a:lstStyle/>
          <a:p>
            <a:pPr>
              <a:defRPr/>
            </a:pPr>
            <a:fld id="{F1142DEA-B488-42EC-A2D6-7C81CBF9E62B}" type="slidenum">
              <a:rPr lang="it-IT" smtClean="0"/>
              <a:pPr>
                <a:defRPr/>
              </a:pPr>
              <a:t>37</a:t>
            </a:fld>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02404" name="Slide Number Placeholder 3"/>
          <p:cNvSpPr>
            <a:spLocks noGrp="1"/>
          </p:cNvSpPr>
          <p:nvPr>
            <p:ph type="sldNum" sz="quarter" idx="5"/>
          </p:nvPr>
        </p:nvSpPr>
        <p:spPr/>
        <p:txBody>
          <a:bodyPr/>
          <a:lstStyle/>
          <a:p>
            <a:pPr>
              <a:defRPr/>
            </a:pPr>
            <a:fld id="{F6E5E37F-6330-4252-9D81-79CADD34AB6C}" type="slidenum">
              <a:rPr lang="it-IT" smtClean="0"/>
              <a:pPr>
                <a:defRPr/>
              </a:pPr>
              <a:t>6</a:t>
            </a:fld>
            <a:endParaRPr 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err="1" smtClean="0"/>
              <a:t>Falsato</a:t>
            </a:r>
            <a:r>
              <a:rPr lang="en-US" dirty="0" smtClean="0"/>
              <a:t> da </a:t>
            </a:r>
            <a:r>
              <a:rPr lang="en-US" dirty="0" err="1" smtClean="0"/>
              <a:t>rivalutazioni</a:t>
            </a:r>
            <a:endParaRPr lang="en-US" dirty="0" smtClean="0"/>
          </a:p>
          <a:p>
            <a:pPr eaLnBrk="1" hangingPunct="1"/>
            <a:endParaRPr lang="en-US" dirty="0" smtClean="0"/>
          </a:p>
        </p:txBody>
      </p:sp>
      <p:sp>
        <p:nvSpPr>
          <p:cNvPr id="105476" name="Slide Number Placeholder 3"/>
          <p:cNvSpPr>
            <a:spLocks noGrp="1"/>
          </p:cNvSpPr>
          <p:nvPr>
            <p:ph type="sldNum" sz="quarter" idx="5"/>
          </p:nvPr>
        </p:nvSpPr>
        <p:spPr/>
        <p:txBody>
          <a:bodyPr/>
          <a:lstStyle/>
          <a:p>
            <a:pPr>
              <a:defRPr/>
            </a:pPr>
            <a:fld id="{34BE67BC-8DD3-4929-A9EA-D32A1D8AE220}" type="slidenum">
              <a:rPr lang="it-IT" smtClean="0"/>
              <a:pPr>
                <a:defRPr/>
              </a:pPr>
              <a:t>7</a:t>
            </a:fld>
            <a:endParaRPr 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03428" name="Slide Number Placeholder 3"/>
          <p:cNvSpPr>
            <a:spLocks noGrp="1"/>
          </p:cNvSpPr>
          <p:nvPr>
            <p:ph type="sldNum" sz="quarter" idx="5"/>
          </p:nvPr>
        </p:nvSpPr>
        <p:spPr/>
        <p:txBody>
          <a:bodyPr/>
          <a:lstStyle/>
          <a:p>
            <a:pPr>
              <a:defRPr/>
            </a:pPr>
            <a:fld id="{8D7350B1-118D-4615-BEF5-6F473B952924}" type="slidenum">
              <a:rPr lang="it-IT" smtClean="0"/>
              <a:pPr>
                <a:defRPr/>
              </a:pPr>
              <a:t>8</a:t>
            </a:fld>
            <a:endParaRPr 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04452" name="Slide Number Placeholder 3"/>
          <p:cNvSpPr>
            <a:spLocks noGrp="1"/>
          </p:cNvSpPr>
          <p:nvPr>
            <p:ph type="sldNum" sz="quarter" idx="5"/>
          </p:nvPr>
        </p:nvSpPr>
        <p:spPr/>
        <p:txBody>
          <a:bodyPr/>
          <a:lstStyle/>
          <a:p>
            <a:pPr>
              <a:defRPr/>
            </a:pPr>
            <a:fld id="{508B6144-935F-4094-A5C0-2E2F15189FD0}" type="slidenum">
              <a:rPr lang="it-IT" smtClean="0"/>
              <a:pPr>
                <a:defRPr/>
              </a:pPr>
              <a:t>9</a:t>
            </a:fld>
            <a:endParaRPr 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06500" name="Slide Number Placeholder 3"/>
          <p:cNvSpPr>
            <a:spLocks noGrp="1"/>
          </p:cNvSpPr>
          <p:nvPr>
            <p:ph type="sldNum" sz="quarter" idx="5"/>
          </p:nvPr>
        </p:nvSpPr>
        <p:spPr/>
        <p:txBody>
          <a:bodyPr/>
          <a:lstStyle/>
          <a:p>
            <a:pPr>
              <a:defRPr/>
            </a:pPr>
            <a:fld id="{A17E81A7-7FC7-4ADF-9BA6-EA570F6FC973}" type="slidenum">
              <a:rPr lang="it-IT" smtClean="0"/>
              <a:pPr>
                <a:defRPr/>
              </a:pPr>
              <a:t>10</a:t>
            </a:fld>
            <a:endParaRPr 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07524" name="Slide Number Placeholder 3"/>
          <p:cNvSpPr>
            <a:spLocks noGrp="1"/>
          </p:cNvSpPr>
          <p:nvPr>
            <p:ph type="sldNum" sz="quarter" idx="5"/>
          </p:nvPr>
        </p:nvSpPr>
        <p:spPr/>
        <p:txBody>
          <a:bodyPr/>
          <a:lstStyle/>
          <a:p>
            <a:pPr>
              <a:defRPr/>
            </a:pPr>
            <a:fld id="{A8802FDB-330A-4962-B87E-223F70BEF92D}" type="slidenum">
              <a:rPr lang="it-IT" smtClean="0"/>
              <a:pPr>
                <a:defRPr/>
              </a:pPr>
              <a:t>12</a:t>
            </a:fld>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2" name="Picture 31" descr="marchio copy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9938" y="1163638"/>
            <a:ext cx="5097462" cy="5145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32"/>
          <p:cNvSpPr>
            <a:spLocks noChangeArrowheads="1"/>
          </p:cNvSpPr>
          <p:nvPr userDrawn="1"/>
        </p:nvSpPr>
        <p:spPr bwMode="auto">
          <a:xfrm>
            <a:off x="6084888" y="1196975"/>
            <a:ext cx="5097462" cy="5145088"/>
          </a:xfrm>
          <a:prstGeom prst="rect">
            <a:avLst/>
          </a:prstGeom>
          <a:solidFill>
            <a:srgbClr val="EAEAEA">
              <a:alpha val="60001"/>
            </a:srgbClr>
          </a:solidFill>
          <a:ln w="9525" algn="ctr">
            <a:noFill/>
            <a:miter lim="800000"/>
            <a:headEnd/>
            <a:tailEnd/>
          </a:ln>
          <a:effectLst/>
        </p:spPr>
        <p:txBody>
          <a:bodyPr wrap="none" lIns="92075" tIns="46038" rIns="92075" bIns="46038" anchor="ctr">
            <a:spAutoFit/>
          </a:bodyPr>
          <a:lstStyle/>
          <a:p>
            <a:pPr algn="ctr">
              <a:defRPr/>
            </a:pPr>
            <a:endParaRPr lang="it-IT">
              <a:cs typeface="+mn-cs"/>
            </a:endParaRPr>
          </a:p>
        </p:txBody>
      </p:sp>
      <p:sp>
        <p:nvSpPr>
          <p:cNvPr id="4" name="Line 18"/>
          <p:cNvSpPr>
            <a:spLocks noChangeShapeType="1"/>
          </p:cNvSpPr>
          <p:nvPr/>
        </p:nvSpPr>
        <p:spPr bwMode="auto">
          <a:xfrm>
            <a:off x="823913" y="3716338"/>
            <a:ext cx="5260975" cy="0"/>
          </a:xfrm>
          <a:prstGeom prst="line">
            <a:avLst/>
          </a:prstGeom>
          <a:noFill/>
          <a:ln w="28575">
            <a:solidFill>
              <a:srgbClr val="336699"/>
            </a:solidFill>
            <a:round/>
            <a:headEnd/>
            <a:tailEnd/>
          </a:ln>
          <a:effectLst/>
        </p:spPr>
        <p:txBody>
          <a:bodyPr/>
          <a:lstStyle/>
          <a:p>
            <a:pPr algn="ctr">
              <a:defRPr/>
            </a:pPr>
            <a:endParaRPr lang="it-IT">
              <a:cs typeface="+mn-cs"/>
            </a:endParaRPr>
          </a:p>
        </p:txBody>
      </p:sp>
    </p:spTree>
    <p:extLst>
      <p:ext uri="{BB962C8B-B14F-4D97-AF65-F5344CB8AC3E}">
        <p14:creationId xmlns:p14="http://schemas.microsoft.com/office/powerpoint/2010/main" val="3129299767"/>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
          <p:cNvSpPr>
            <a:spLocks noGrp="1" noChangeArrowheads="1"/>
          </p:cNvSpPr>
          <p:nvPr>
            <p:ph type="sldNum" sz="quarter" idx="10"/>
          </p:nvPr>
        </p:nvSpPr>
        <p:spPr>
          <a:xfrm>
            <a:off x="8201025" y="6526213"/>
            <a:ext cx="1017588" cy="287337"/>
          </a:xfrm>
          <a:prstGeom prst="rect">
            <a:avLst/>
          </a:prstGeom>
        </p:spPr>
        <p:txBody>
          <a:bodyPr/>
          <a:lstStyle>
            <a:lvl1pPr>
              <a:defRPr/>
            </a:lvl1pPr>
          </a:lstStyle>
          <a:p>
            <a:pPr>
              <a:defRPr/>
            </a:pPr>
            <a:fld id="{ED9930CC-B4B1-4FE6-A964-8A9A1B95C8B8}" type="slidenum">
              <a:rPr lang="it-IT"/>
              <a:pPr>
                <a:defRPr/>
              </a:pPr>
              <a:t>‹N›</a:t>
            </a:fld>
            <a:endParaRPr lang="it-IT"/>
          </a:p>
        </p:txBody>
      </p:sp>
    </p:spTree>
    <p:extLst>
      <p:ext uri="{BB962C8B-B14F-4D97-AF65-F5344CB8AC3E}">
        <p14:creationId xmlns:p14="http://schemas.microsoft.com/office/powerpoint/2010/main" val="2862500095"/>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404813"/>
            <a:ext cx="2057400" cy="572135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404813"/>
            <a:ext cx="6019800" cy="5721350"/>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
          <p:cNvSpPr>
            <a:spLocks noGrp="1" noChangeArrowheads="1"/>
          </p:cNvSpPr>
          <p:nvPr>
            <p:ph type="sldNum" sz="quarter" idx="10"/>
          </p:nvPr>
        </p:nvSpPr>
        <p:spPr>
          <a:xfrm>
            <a:off x="8201025" y="6526213"/>
            <a:ext cx="1017588" cy="287337"/>
          </a:xfrm>
          <a:prstGeom prst="rect">
            <a:avLst/>
          </a:prstGeom>
        </p:spPr>
        <p:txBody>
          <a:bodyPr/>
          <a:lstStyle>
            <a:lvl1pPr>
              <a:defRPr/>
            </a:lvl1pPr>
          </a:lstStyle>
          <a:p>
            <a:pPr>
              <a:defRPr/>
            </a:pPr>
            <a:fld id="{51985B9A-15B4-4D7D-B6B6-91FD7BB36E58}" type="slidenum">
              <a:rPr lang="it-IT"/>
              <a:pPr>
                <a:defRPr/>
              </a:pPr>
              <a:t>‹N›</a:t>
            </a:fld>
            <a:endParaRPr lang="it-IT"/>
          </a:p>
        </p:txBody>
      </p:sp>
    </p:spTree>
    <p:extLst>
      <p:ext uri="{BB962C8B-B14F-4D97-AF65-F5344CB8AC3E}">
        <p14:creationId xmlns:p14="http://schemas.microsoft.com/office/powerpoint/2010/main" val="1444138219"/>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
          <p:cNvSpPr>
            <a:spLocks noGrp="1" noChangeArrowheads="1"/>
          </p:cNvSpPr>
          <p:nvPr>
            <p:ph type="sldNum" sz="quarter" idx="10"/>
          </p:nvPr>
        </p:nvSpPr>
        <p:spPr>
          <a:xfrm>
            <a:off x="8201025" y="6526213"/>
            <a:ext cx="1017588" cy="287337"/>
          </a:xfrm>
          <a:prstGeom prst="rect">
            <a:avLst/>
          </a:prstGeom>
        </p:spPr>
        <p:txBody>
          <a:bodyPr/>
          <a:lstStyle>
            <a:lvl1pPr>
              <a:defRPr/>
            </a:lvl1pPr>
          </a:lstStyle>
          <a:p>
            <a:pPr>
              <a:defRPr/>
            </a:pPr>
            <a:fld id="{C712C630-787C-4329-B9FF-A37589397CAE}" type="slidenum">
              <a:rPr lang="it-IT"/>
              <a:pPr>
                <a:defRPr/>
              </a:pPr>
              <a:t>‹N›</a:t>
            </a:fld>
            <a:endParaRPr lang="it-IT"/>
          </a:p>
        </p:txBody>
      </p:sp>
    </p:spTree>
    <p:extLst>
      <p:ext uri="{BB962C8B-B14F-4D97-AF65-F5344CB8AC3E}">
        <p14:creationId xmlns:p14="http://schemas.microsoft.com/office/powerpoint/2010/main" val="3388319135"/>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6"/>
          <p:cNvSpPr>
            <a:spLocks noGrp="1" noChangeArrowheads="1"/>
          </p:cNvSpPr>
          <p:nvPr>
            <p:ph type="sldNum" sz="quarter" idx="10"/>
          </p:nvPr>
        </p:nvSpPr>
        <p:spPr>
          <a:xfrm>
            <a:off x="8201025" y="6526213"/>
            <a:ext cx="1017588" cy="287337"/>
          </a:xfrm>
          <a:prstGeom prst="rect">
            <a:avLst/>
          </a:prstGeom>
        </p:spPr>
        <p:txBody>
          <a:bodyPr/>
          <a:lstStyle>
            <a:lvl1pPr>
              <a:defRPr/>
            </a:lvl1pPr>
          </a:lstStyle>
          <a:p>
            <a:pPr>
              <a:defRPr/>
            </a:pPr>
            <a:fld id="{02FC8A2E-A601-4004-8561-D339AB30E80A}" type="slidenum">
              <a:rPr lang="it-IT"/>
              <a:pPr>
                <a:defRPr/>
              </a:pPr>
              <a:t>‹N›</a:t>
            </a:fld>
            <a:endParaRPr lang="it-IT"/>
          </a:p>
        </p:txBody>
      </p:sp>
    </p:spTree>
    <p:extLst>
      <p:ext uri="{BB962C8B-B14F-4D97-AF65-F5344CB8AC3E}">
        <p14:creationId xmlns:p14="http://schemas.microsoft.com/office/powerpoint/2010/main" val="2434928341"/>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6"/>
          <p:cNvSpPr>
            <a:spLocks noGrp="1" noChangeArrowheads="1"/>
          </p:cNvSpPr>
          <p:nvPr>
            <p:ph type="sldNum" sz="quarter" idx="10"/>
          </p:nvPr>
        </p:nvSpPr>
        <p:spPr>
          <a:xfrm>
            <a:off x="8201025" y="6526213"/>
            <a:ext cx="1017588" cy="287337"/>
          </a:xfrm>
          <a:prstGeom prst="rect">
            <a:avLst/>
          </a:prstGeom>
        </p:spPr>
        <p:txBody>
          <a:bodyPr/>
          <a:lstStyle>
            <a:lvl1pPr>
              <a:defRPr/>
            </a:lvl1pPr>
          </a:lstStyle>
          <a:p>
            <a:pPr>
              <a:defRPr/>
            </a:pPr>
            <a:fld id="{674D0987-A994-487D-9BF9-DDDFBD044F02}" type="slidenum">
              <a:rPr lang="it-IT"/>
              <a:pPr>
                <a:defRPr/>
              </a:pPr>
              <a:t>‹N›</a:t>
            </a:fld>
            <a:endParaRPr lang="it-IT"/>
          </a:p>
        </p:txBody>
      </p:sp>
    </p:spTree>
    <p:extLst>
      <p:ext uri="{BB962C8B-B14F-4D97-AF65-F5344CB8AC3E}">
        <p14:creationId xmlns:p14="http://schemas.microsoft.com/office/powerpoint/2010/main" val="526992284"/>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6"/>
          <p:cNvSpPr>
            <a:spLocks noGrp="1" noChangeArrowheads="1"/>
          </p:cNvSpPr>
          <p:nvPr>
            <p:ph type="sldNum" sz="quarter" idx="10"/>
          </p:nvPr>
        </p:nvSpPr>
        <p:spPr>
          <a:xfrm>
            <a:off x="8201025" y="6526213"/>
            <a:ext cx="1017588" cy="287337"/>
          </a:xfrm>
          <a:prstGeom prst="rect">
            <a:avLst/>
          </a:prstGeom>
        </p:spPr>
        <p:txBody>
          <a:bodyPr/>
          <a:lstStyle>
            <a:lvl1pPr>
              <a:defRPr/>
            </a:lvl1pPr>
          </a:lstStyle>
          <a:p>
            <a:pPr>
              <a:defRPr/>
            </a:pPr>
            <a:fld id="{5A38D370-D6D4-47D1-A135-0514526C24B5}" type="slidenum">
              <a:rPr lang="it-IT"/>
              <a:pPr>
                <a:defRPr/>
              </a:pPr>
              <a:t>‹N›</a:t>
            </a:fld>
            <a:endParaRPr lang="it-IT"/>
          </a:p>
        </p:txBody>
      </p:sp>
    </p:spTree>
    <p:extLst>
      <p:ext uri="{BB962C8B-B14F-4D97-AF65-F5344CB8AC3E}">
        <p14:creationId xmlns:p14="http://schemas.microsoft.com/office/powerpoint/2010/main" val="2700641162"/>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6"/>
          <p:cNvSpPr>
            <a:spLocks noGrp="1" noChangeArrowheads="1"/>
          </p:cNvSpPr>
          <p:nvPr>
            <p:ph type="sldNum" sz="quarter" idx="10"/>
          </p:nvPr>
        </p:nvSpPr>
        <p:spPr>
          <a:xfrm>
            <a:off x="8201025" y="6526213"/>
            <a:ext cx="1017588" cy="287337"/>
          </a:xfrm>
          <a:prstGeom prst="rect">
            <a:avLst/>
          </a:prstGeom>
        </p:spPr>
        <p:txBody>
          <a:bodyPr/>
          <a:lstStyle>
            <a:lvl1pPr>
              <a:defRPr/>
            </a:lvl1pPr>
          </a:lstStyle>
          <a:p>
            <a:pPr>
              <a:defRPr/>
            </a:pPr>
            <a:fld id="{9112E46F-FE56-44C2-B3E7-F72DBA6AB775}" type="slidenum">
              <a:rPr lang="it-IT"/>
              <a:pPr>
                <a:defRPr/>
              </a:pPr>
              <a:t>‹N›</a:t>
            </a:fld>
            <a:endParaRPr lang="it-IT"/>
          </a:p>
        </p:txBody>
      </p:sp>
    </p:spTree>
    <p:extLst>
      <p:ext uri="{BB962C8B-B14F-4D97-AF65-F5344CB8AC3E}">
        <p14:creationId xmlns:p14="http://schemas.microsoft.com/office/powerpoint/2010/main" val="2884484692"/>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8201025" y="6526213"/>
            <a:ext cx="1017588" cy="287337"/>
          </a:xfrm>
          <a:prstGeom prst="rect">
            <a:avLst/>
          </a:prstGeom>
        </p:spPr>
        <p:txBody>
          <a:bodyPr/>
          <a:lstStyle>
            <a:lvl1pPr>
              <a:defRPr/>
            </a:lvl1pPr>
          </a:lstStyle>
          <a:p>
            <a:pPr>
              <a:defRPr/>
            </a:pPr>
            <a:fld id="{4344100A-4E50-467C-82DA-E51AF9219C63}" type="slidenum">
              <a:rPr lang="it-IT"/>
              <a:pPr>
                <a:defRPr/>
              </a:pPr>
              <a:t>‹N›</a:t>
            </a:fld>
            <a:endParaRPr lang="it-IT"/>
          </a:p>
        </p:txBody>
      </p:sp>
    </p:spTree>
    <p:extLst>
      <p:ext uri="{BB962C8B-B14F-4D97-AF65-F5344CB8AC3E}">
        <p14:creationId xmlns:p14="http://schemas.microsoft.com/office/powerpoint/2010/main" val="1969989339"/>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6"/>
          <p:cNvSpPr>
            <a:spLocks noGrp="1" noChangeArrowheads="1"/>
          </p:cNvSpPr>
          <p:nvPr>
            <p:ph type="sldNum" sz="quarter" idx="10"/>
          </p:nvPr>
        </p:nvSpPr>
        <p:spPr>
          <a:xfrm>
            <a:off x="8201025" y="6526213"/>
            <a:ext cx="1017588" cy="287337"/>
          </a:xfrm>
          <a:prstGeom prst="rect">
            <a:avLst/>
          </a:prstGeom>
        </p:spPr>
        <p:txBody>
          <a:bodyPr/>
          <a:lstStyle>
            <a:lvl1pPr>
              <a:defRPr/>
            </a:lvl1pPr>
          </a:lstStyle>
          <a:p>
            <a:pPr>
              <a:defRPr/>
            </a:pPr>
            <a:fld id="{11A66276-7860-46D7-B1E6-C65BE092D875}" type="slidenum">
              <a:rPr lang="it-IT"/>
              <a:pPr>
                <a:defRPr/>
              </a:pPr>
              <a:t>‹N›</a:t>
            </a:fld>
            <a:endParaRPr lang="it-IT"/>
          </a:p>
        </p:txBody>
      </p:sp>
    </p:spTree>
    <p:extLst>
      <p:ext uri="{BB962C8B-B14F-4D97-AF65-F5344CB8AC3E}">
        <p14:creationId xmlns:p14="http://schemas.microsoft.com/office/powerpoint/2010/main" val="298011861"/>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6"/>
          <p:cNvSpPr>
            <a:spLocks noGrp="1" noChangeArrowheads="1"/>
          </p:cNvSpPr>
          <p:nvPr>
            <p:ph type="sldNum" sz="quarter" idx="10"/>
          </p:nvPr>
        </p:nvSpPr>
        <p:spPr>
          <a:xfrm>
            <a:off x="8201025" y="6526213"/>
            <a:ext cx="1017588" cy="287337"/>
          </a:xfrm>
          <a:prstGeom prst="rect">
            <a:avLst/>
          </a:prstGeom>
        </p:spPr>
        <p:txBody>
          <a:bodyPr/>
          <a:lstStyle>
            <a:lvl1pPr>
              <a:defRPr/>
            </a:lvl1pPr>
          </a:lstStyle>
          <a:p>
            <a:pPr>
              <a:defRPr/>
            </a:pPr>
            <a:fld id="{F84A245E-2267-4675-9A50-711F9289DE44}" type="slidenum">
              <a:rPr lang="it-IT"/>
              <a:pPr>
                <a:defRPr/>
              </a:pPr>
              <a:t>‹N›</a:t>
            </a:fld>
            <a:endParaRPr lang="it-IT"/>
          </a:p>
        </p:txBody>
      </p:sp>
    </p:spTree>
    <p:extLst>
      <p:ext uri="{BB962C8B-B14F-4D97-AF65-F5344CB8AC3E}">
        <p14:creationId xmlns:p14="http://schemas.microsoft.com/office/powerpoint/2010/main" val="2617180943"/>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AEAEA"/>
        </a:solidFill>
        <a:effectLst/>
      </p:bgPr>
    </p:bg>
    <p:spTree>
      <p:nvGrpSpPr>
        <p:cNvPr id="1" name=""/>
        <p:cNvGrpSpPr/>
        <p:nvPr/>
      </p:nvGrpSpPr>
      <p:grpSpPr>
        <a:xfrm>
          <a:off x="0" y="0"/>
          <a:ext cx="0" cy="0"/>
          <a:chOff x="0" y="0"/>
          <a:chExt cx="0" cy="0"/>
        </a:xfrm>
      </p:grpSpPr>
      <p:sp>
        <p:nvSpPr>
          <p:cNvPr id="3097" name="Rectangle 25"/>
          <p:cNvSpPr>
            <a:spLocks noChangeArrowheads="1"/>
          </p:cNvSpPr>
          <p:nvPr/>
        </p:nvSpPr>
        <p:spPr bwMode="auto">
          <a:xfrm>
            <a:off x="-22225" y="-26988"/>
            <a:ext cx="9158288" cy="6916738"/>
          </a:xfrm>
          <a:prstGeom prst="rect">
            <a:avLst/>
          </a:prstGeom>
          <a:solidFill>
            <a:srgbClr val="EAEAEA">
              <a:alpha val="92000"/>
            </a:srgbClr>
          </a:solidFill>
          <a:ln w="9525" algn="ctr">
            <a:noFill/>
            <a:miter lim="800000"/>
            <a:headEnd/>
            <a:tailEnd/>
          </a:ln>
          <a:effectLst/>
        </p:spPr>
        <p:txBody>
          <a:bodyPr lIns="92075" tIns="46038" rIns="92075" bIns="46038" anchor="ctr">
            <a:spAutoFit/>
          </a:bodyPr>
          <a:lstStyle/>
          <a:p>
            <a:pPr algn="ctr">
              <a:defRPr/>
            </a:pPr>
            <a:endParaRPr lang="it-IT">
              <a:cs typeface="+mn-cs"/>
            </a:endParaRPr>
          </a:p>
        </p:txBody>
      </p:sp>
      <p:sp>
        <p:nvSpPr>
          <p:cNvPr id="1027" name="Rectangle 2"/>
          <p:cNvSpPr>
            <a:spLocks noGrp="1" noChangeArrowheads="1"/>
          </p:cNvSpPr>
          <p:nvPr>
            <p:ph type="title"/>
          </p:nvPr>
        </p:nvSpPr>
        <p:spPr bwMode="auto">
          <a:xfrm>
            <a:off x="971550" y="404813"/>
            <a:ext cx="7570788"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Fare clic per modificare lo stile del titolo</a:t>
            </a:r>
          </a:p>
        </p:txBody>
      </p:sp>
    </p:spTree>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Lst>
  <p:transition spd="med">
    <p:pull/>
  </p:transition>
  <p:timing>
    <p:tnLst>
      <p:par>
        <p:cTn id="1" dur="indefinite" restart="never" nodeType="tmRoot"/>
      </p:par>
    </p:tnLst>
  </p:timing>
  <p:hf hdr="0" ftr="0" dt="0"/>
  <p:txStyles>
    <p:titleStyle>
      <a:lvl1pPr algn="l" rtl="0" eaLnBrk="0" fontAlgn="base" hangingPunct="0">
        <a:spcBef>
          <a:spcPct val="0"/>
        </a:spcBef>
        <a:spcAft>
          <a:spcPct val="0"/>
        </a:spcAft>
        <a:defRPr sz="3200" b="1">
          <a:solidFill>
            <a:srgbClr val="336699"/>
          </a:solidFill>
          <a:latin typeface="+mj-lt"/>
          <a:ea typeface="+mj-ea"/>
          <a:cs typeface="+mj-cs"/>
        </a:defRPr>
      </a:lvl1pPr>
      <a:lvl2pPr algn="l" rtl="0" eaLnBrk="0" fontAlgn="base" hangingPunct="0">
        <a:spcBef>
          <a:spcPct val="0"/>
        </a:spcBef>
        <a:spcAft>
          <a:spcPct val="0"/>
        </a:spcAft>
        <a:defRPr sz="3200" b="1">
          <a:solidFill>
            <a:srgbClr val="336699"/>
          </a:solidFill>
          <a:latin typeface="Arial Narrow" pitchFamily="34" charset="0"/>
        </a:defRPr>
      </a:lvl2pPr>
      <a:lvl3pPr algn="l" rtl="0" eaLnBrk="0" fontAlgn="base" hangingPunct="0">
        <a:spcBef>
          <a:spcPct val="0"/>
        </a:spcBef>
        <a:spcAft>
          <a:spcPct val="0"/>
        </a:spcAft>
        <a:defRPr sz="3200" b="1">
          <a:solidFill>
            <a:srgbClr val="336699"/>
          </a:solidFill>
          <a:latin typeface="Arial Narrow" pitchFamily="34" charset="0"/>
        </a:defRPr>
      </a:lvl3pPr>
      <a:lvl4pPr algn="l" rtl="0" eaLnBrk="0" fontAlgn="base" hangingPunct="0">
        <a:spcBef>
          <a:spcPct val="0"/>
        </a:spcBef>
        <a:spcAft>
          <a:spcPct val="0"/>
        </a:spcAft>
        <a:defRPr sz="3200" b="1">
          <a:solidFill>
            <a:srgbClr val="336699"/>
          </a:solidFill>
          <a:latin typeface="Arial Narrow" pitchFamily="34" charset="0"/>
        </a:defRPr>
      </a:lvl4pPr>
      <a:lvl5pPr algn="l" rtl="0" eaLnBrk="0" fontAlgn="base" hangingPunct="0">
        <a:spcBef>
          <a:spcPct val="0"/>
        </a:spcBef>
        <a:spcAft>
          <a:spcPct val="0"/>
        </a:spcAft>
        <a:defRPr sz="3200" b="1">
          <a:solidFill>
            <a:srgbClr val="336699"/>
          </a:solidFill>
          <a:latin typeface="Arial Narrow" pitchFamily="34" charset="0"/>
        </a:defRPr>
      </a:lvl5pPr>
      <a:lvl6pPr marL="457200" algn="l" rtl="0" fontAlgn="base">
        <a:spcBef>
          <a:spcPct val="0"/>
        </a:spcBef>
        <a:spcAft>
          <a:spcPct val="0"/>
        </a:spcAft>
        <a:defRPr sz="3200" b="1">
          <a:solidFill>
            <a:srgbClr val="336699"/>
          </a:solidFill>
          <a:latin typeface="Arial Narrow" pitchFamily="34" charset="0"/>
        </a:defRPr>
      </a:lvl6pPr>
      <a:lvl7pPr marL="914400" algn="l" rtl="0" fontAlgn="base">
        <a:spcBef>
          <a:spcPct val="0"/>
        </a:spcBef>
        <a:spcAft>
          <a:spcPct val="0"/>
        </a:spcAft>
        <a:defRPr sz="3200" b="1">
          <a:solidFill>
            <a:srgbClr val="336699"/>
          </a:solidFill>
          <a:latin typeface="Arial Narrow" pitchFamily="34" charset="0"/>
        </a:defRPr>
      </a:lvl7pPr>
      <a:lvl8pPr marL="1371600" algn="l" rtl="0" fontAlgn="base">
        <a:spcBef>
          <a:spcPct val="0"/>
        </a:spcBef>
        <a:spcAft>
          <a:spcPct val="0"/>
        </a:spcAft>
        <a:defRPr sz="3200" b="1">
          <a:solidFill>
            <a:srgbClr val="336699"/>
          </a:solidFill>
          <a:latin typeface="Arial Narrow" pitchFamily="34" charset="0"/>
        </a:defRPr>
      </a:lvl8pPr>
      <a:lvl9pPr marL="1828800" algn="l" rtl="0" fontAlgn="base">
        <a:spcBef>
          <a:spcPct val="0"/>
        </a:spcBef>
        <a:spcAft>
          <a:spcPct val="0"/>
        </a:spcAft>
        <a:defRPr sz="3200" b="1">
          <a:solidFill>
            <a:srgbClr val="336699"/>
          </a:solidFill>
          <a:latin typeface="Arial Narrow" pitchFamily="34" charset="0"/>
        </a:defRPr>
      </a:lvl9pPr>
    </p:titleStyle>
    <p:bodyStyle>
      <a:lvl1pPr marL="342900" indent="-342900" algn="l" rtl="0" eaLnBrk="0" fontAlgn="base" hangingPunct="0">
        <a:spcBef>
          <a:spcPct val="20000"/>
        </a:spcBef>
        <a:spcAft>
          <a:spcPct val="0"/>
        </a:spcAft>
        <a:defRPr sz="2800">
          <a:solidFill>
            <a:srgbClr val="336699"/>
          </a:solidFill>
          <a:latin typeface="+mn-lt"/>
          <a:ea typeface="+mn-ea"/>
          <a:cs typeface="+mn-cs"/>
        </a:defRPr>
      </a:lvl1pPr>
      <a:lvl2pPr marL="742950" indent="-285750" algn="l" rtl="0" eaLnBrk="0" fontAlgn="base" hangingPunct="0">
        <a:spcBef>
          <a:spcPct val="20000"/>
        </a:spcBef>
        <a:spcAft>
          <a:spcPct val="0"/>
        </a:spcAft>
        <a:buChar char="–"/>
        <a:defRPr sz="2400">
          <a:solidFill>
            <a:srgbClr val="336699"/>
          </a:solidFill>
          <a:latin typeface="+mn-lt"/>
        </a:defRPr>
      </a:lvl2pPr>
      <a:lvl3pPr marL="1143000" indent="-228600" algn="l" rtl="0" eaLnBrk="0" fontAlgn="base" hangingPunct="0">
        <a:spcBef>
          <a:spcPct val="20000"/>
        </a:spcBef>
        <a:spcAft>
          <a:spcPct val="0"/>
        </a:spcAft>
        <a:buChar char="•"/>
        <a:defRPr sz="2000">
          <a:solidFill>
            <a:srgbClr val="336699"/>
          </a:solidFill>
          <a:latin typeface="+mn-lt"/>
        </a:defRPr>
      </a:lvl3pPr>
      <a:lvl4pPr marL="1600200" indent="-228600" algn="l" rtl="0" eaLnBrk="0" fontAlgn="base" hangingPunct="0">
        <a:spcBef>
          <a:spcPct val="20000"/>
        </a:spcBef>
        <a:spcAft>
          <a:spcPct val="0"/>
        </a:spcAft>
        <a:buChar char="–"/>
        <a:defRPr>
          <a:solidFill>
            <a:srgbClr val="336699"/>
          </a:solidFill>
          <a:latin typeface="+mn-lt"/>
        </a:defRPr>
      </a:lvl4pPr>
      <a:lvl5pPr marL="2057400" indent="-228600" algn="l" rtl="0" eaLnBrk="0" fontAlgn="base" hangingPunct="0">
        <a:spcBef>
          <a:spcPct val="20000"/>
        </a:spcBef>
        <a:spcAft>
          <a:spcPct val="0"/>
        </a:spcAft>
        <a:buChar char="»"/>
        <a:defRPr>
          <a:solidFill>
            <a:srgbClr val="336699"/>
          </a:solidFill>
          <a:latin typeface="+mn-lt"/>
        </a:defRPr>
      </a:lvl5pPr>
      <a:lvl6pPr marL="2514600" indent="-228600" algn="l" rtl="0" fontAlgn="base">
        <a:spcBef>
          <a:spcPct val="20000"/>
        </a:spcBef>
        <a:spcAft>
          <a:spcPct val="0"/>
        </a:spcAft>
        <a:buChar char="»"/>
        <a:defRPr>
          <a:solidFill>
            <a:srgbClr val="336699"/>
          </a:solidFill>
          <a:latin typeface="+mn-lt"/>
        </a:defRPr>
      </a:lvl6pPr>
      <a:lvl7pPr marL="2971800" indent="-228600" algn="l" rtl="0" fontAlgn="base">
        <a:spcBef>
          <a:spcPct val="20000"/>
        </a:spcBef>
        <a:spcAft>
          <a:spcPct val="0"/>
        </a:spcAft>
        <a:buChar char="»"/>
        <a:defRPr>
          <a:solidFill>
            <a:srgbClr val="336699"/>
          </a:solidFill>
          <a:latin typeface="+mn-lt"/>
        </a:defRPr>
      </a:lvl7pPr>
      <a:lvl8pPr marL="3429000" indent="-228600" algn="l" rtl="0" fontAlgn="base">
        <a:spcBef>
          <a:spcPct val="20000"/>
        </a:spcBef>
        <a:spcAft>
          <a:spcPct val="0"/>
        </a:spcAft>
        <a:buChar char="»"/>
        <a:defRPr>
          <a:solidFill>
            <a:srgbClr val="336699"/>
          </a:solidFill>
          <a:latin typeface="+mn-lt"/>
        </a:defRPr>
      </a:lvl8pPr>
      <a:lvl9pPr marL="3886200" indent="-228600" algn="l" rtl="0" fontAlgn="base">
        <a:spcBef>
          <a:spcPct val="20000"/>
        </a:spcBef>
        <a:spcAft>
          <a:spcPct val="0"/>
        </a:spcAft>
        <a:buChar char="»"/>
        <a:defRPr>
          <a:solidFill>
            <a:srgbClr val="336699"/>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ChangeArrowheads="1"/>
          </p:cNvSpPr>
          <p:nvPr/>
        </p:nvSpPr>
        <p:spPr bwMode="auto">
          <a:xfrm>
            <a:off x="-28575" y="-28575"/>
            <a:ext cx="4887913" cy="6911975"/>
          </a:xfrm>
          <a:prstGeom prst="rect">
            <a:avLst/>
          </a:prstGeom>
          <a:solidFill>
            <a:srgbClr val="336699"/>
          </a:solidFill>
          <a:ln w="9525">
            <a:solidFill>
              <a:srgbClr val="1EADAD"/>
            </a:solidFill>
            <a:miter lim="800000"/>
            <a:headEnd/>
            <a:tailEnd/>
          </a:ln>
        </p:spPr>
        <p:txBody>
          <a:bodyPr wrap="none" anchor="ctr"/>
          <a:lstStyle/>
          <a:p>
            <a:endParaRPr lang="en-GB"/>
          </a:p>
        </p:txBody>
      </p:sp>
      <p:sp>
        <p:nvSpPr>
          <p:cNvPr id="13315" name="Rectangle 15"/>
          <p:cNvSpPr>
            <a:spLocks noChangeArrowheads="1"/>
          </p:cNvSpPr>
          <p:nvPr/>
        </p:nvSpPr>
        <p:spPr bwMode="auto">
          <a:xfrm>
            <a:off x="227013" y="1268413"/>
            <a:ext cx="3581400" cy="197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it-IT" sz="3200">
                <a:solidFill>
                  <a:schemeClr val="bg1"/>
                </a:solidFill>
                <a:latin typeface="Tahoma" pitchFamily="34" charset="0"/>
                <a:cs typeface="Tahoma" pitchFamily="34" charset="0"/>
              </a:rPr>
              <a:t>OSSERVATORIO BILANCI DELLA PROVINCIA DI FIRENZE </a:t>
            </a:r>
            <a:endParaRPr lang="en-US" sz="3200">
              <a:solidFill>
                <a:schemeClr val="bg1"/>
              </a:solidFill>
              <a:latin typeface="Tahoma" pitchFamily="34" charset="0"/>
              <a:cs typeface="Tahoma" pitchFamily="34" charset="0"/>
            </a:endParaRPr>
          </a:p>
        </p:txBody>
      </p:sp>
      <p:sp>
        <p:nvSpPr>
          <p:cNvPr id="13316" name="Rectangle 11"/>
          <p:cNvSpPr>
            <a:spLocks noChangeArrowheads="1"/>
          </p:cNvSpPr>
          <p:nvPr/>
        </p:nvSpPr>
        <p:spPr bwMode="auto">
          <a:xfrm>
            <a:off x="552450" y="4324350"/>
            <a:ext cx="4306888"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it-IT" sz="1900">
                <a:solidFill>
                  <a:schemeClr val="bg1"/>
                </a:solidFill>
                <a:latin typeface="Tahoma" pitchFamily="34" charset="0"/>
                <a:cs typeface="Tahoma" pitchFamily="34" charset="0"/>
              </a:rPr>
              <a:t>A  N  N  I    2  0  0  6  -  2  0  1  0 </a:t>
            </a:r>
            <a:r>
              <a:rPr lang="en-US" sz="1900">
                <a:solidFill>
                  <a:schemeClr val="bg1"/>
                </a:solidFill>
                <a:latin typeface="Tahoma" pitchFamily="34" charset="0"/>
                <a:cs typeface="Tahoma" pitchFamily="34" charset="0"/>
              </a:rPr>
              <a:t> </a:t>
            </a:r>
          </a:p>
        </p:txBody>
      </p:sp>
      <p:sp>
        <p:nvSpPr>
          <p:cNvPr id="13317" name="Rectangle 14"/>
          <p:cNvSpPr>
            <a:spLocks noChangeArrowheads="1"/>
          </p:cNvSpPr>
          <p:nvPr/>
        </p:nvSpPr>
        <p:spPr bwMode="auto">
          <a:xfrm>
            <a:off x="227013" y="5457825"/>
            <a:ext cx="46323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pPr>
            <a:r>
              <a:rPr lang="en-US" sz="2000" i="1">
                <a:solidFill>
                  <a:schemeClr val="bg1"/>
                </a:solidFill>
                <a:latin typeface="Tahoma" pitchFamily="34" charset="0"/>
                <a:cs typeface="Tahoma" pitchFamily="34" charset="0"/>
              </a:rPr>
              <a:t>Camera di Commercio di Firenze, </a:t>
            </a:r>
          </a:p>
          <a:p>
            <a:pPr algn="ctr">
              <a:lnSpc>
                <a:spcPct val="150000"/>
              </a:lnSpc>
            </a:pPr>
            <a:r>
              <a:rPr lang="en-US" sz="2000" i="1">
                <a:solidFill>
                  <a:schemeClr val="bg1"/>
                </a:solidFill>
                <a:latin typeface="Tahoma" pitchFamily="34" charset="0"/>
                <a:cs typeface="Tahoma" pitchFamily="34" charset="0"/>
              </a:rPr>
              <a:t>5 luglio 2012</a:t>
            </a:r>
            <a:endParaRPr lang="en-US" sz="1800">
              <a:solidFill>
                <a:schemeClr val="bg1"/>
              </a:solidFill>
              <a:latin typeface="Tahoma" pitchFamily="34" charset="0"/>
              <a:cs typeface="Tahoma" pitchFamily="34" charset="0"/>
            </a:endParaRPr>
          </a:p>
        </p:txBody>
      </p:sp>
      <p:sp>
        <p:nvSpPr>
          <p:cNvPr id="13318" name="Rectangle 14"/>
          <p:cNvSpPr>
            <a:spLocks noChangeArrowheads="1"/>
          </p:cNvSpPr>
          <p:nvPr/>
        </p:nvSpPr>
        <p:spPr bwMode="auto">
          <a:xfrm>
            <a:off x="5508625" y="5257800"/>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i="1">
                <a:solidFill>
                  <a:srgbClr val="5F5F5F"/>
                </a:solidFill>
                <a:latin typeface="Tahoma" pitchFamily="34" charset="0"/>
                <a:cs typeface="Tahoma" pitchFamily="34" charset="0"/>
              </a:rPr>
              <a:t>Francesco Dainelli</a:t>
            </a:r>
          </a:p>
        </p:txBody>
      </p:sp>
      <p:pic>
        <p:nvPicPr>
          <p:cNvPr id="13319" name="Immagine 18" descr="logoCCIAA"/>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51500" y="261938"/>
            <a:ext cx="284956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0" name="Picture 31" descr="marchio copy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9388" y="1628775"/>
            <a:ext cx="1081087" cy="109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1" name="Rectangle 11"/>
          <p:cNvSpPr>
            <a:spLocks noChangeArrowheads="1"/>
          </p:cNvSpPr>
          <p:nvPr/>
        </p:nvSpPr>
        <p:spPr bwMode="auto">
          <a:xfrm>
            <a:off x="5292725" y="2811463"/>
            <a:ext cx="34559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it-IT" sz="1600" b="0" i="1" dirty="0" smtClean="0">
                <a:solidFill>
                  <a:schemeClr val="bg2"/>
                </a:solidFill>
                <a:latin typeface="Bookman Old Style" pitchFamily="18" charset="0"/>
                <a:cs typeface="Tahoma" pitchFamily="34" charset="0"/>
              </a:rPr>
              <a:t>Dipartimento di </a:t>
            </a:r>
            <a:r>
              <a:rPr lang="it-IT" sz="1600" b="0" i="1" dirty="0">
                <a:solidFill>
                  <a:schemeClr val="bg2"/>
                </a:solidFill>
                <a:latin typeface="Bookman Old Style" pitchFamily="18" charset="0"/>
                <a:cs typeface="Tahoma" pitchFamily="34" charset="0"/>
              </a:rPr>
              <a:t>Scienze Aziendali</a:t>
            </a:r>
            <a:endParaRPr lang="en-US" sz="1600" b="0" i="1" dirty="0">
              <a:solidFill>
                <a:schemeClr val="bg2"/>
              </a:solidFill>
              <a:latin typeface="Bookman Old Style" pitchFamily="18" charset="0"/>
              <a:cs typeface="Tahoma" pitchFamily="34" charset="0"/>
            </a:endParaRPr>
          </a:p>
        </p:txBody>
      </p:sp>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22530" name="Gruppo 34"/>
          <p:cNvGrpSpPr>
            <a:grpSpLocks/>
          </p:cNvGrpSpPr>
          <p:nvPr/>
        </p:nvGrpSpPr>
        <p:grpSpPr bwMode="auto">
          <a:xfrm>
            <a:off x="908050" y="981075"/>
            <a:ext cx="7307263" cy="4908550"/>
            <a:chOff x="323528" y="981075"/>
            <a:chExt cx="7307262" cy="4908004"/>
          </a:xfrm>
        </p:grpSpPr>
        <p:pic>
          <p:nvPicPr>
            <p:cNvPr id="12332" name="Picture 44" descr="C:\Users\intel\Desktop\giglio-firenze.jpg"/>
            <p:cNvPicPr>
              <a:picLocks noChangeArrowheads="1"/>
            </p:cNvPicPr>
            <p:nvPr/>
          </p:nvPicPr>
          <p:blipFill>
            <a:blip r:embed="rId3" cstate="print">
              <a:duotone>
                <a:schemeClr val="accent3">
                  <a:shade val="45000"/>
                  <a:satMod val="135000"/>
                </a:schemeClr>
                <a:prstClr val="white"/>
              </a:duotone>
            </a:blip>
            <a:srcRect/>
            <a:stretch>
              <a:fillRect/>
            </a:stretch>
          </p:blipFill>
          <p:spPr bwMode="auto">
            <a:xfrm>
              <a:off x="367725" y="993079"/>
              <a:ext cx="7056000" cy="4896000"/>
            </a:xfrm>
            <a:prstGeom prst="rect">
              <a:avLst/>
            </a:prstGeom>
            <a:noFill/>
          </p:spPr>
        </p:pic>
        <p:sp>
          <p:nvSpPr>
            <p:cNvPr id="22571" name="Rettangolo 24"/>
            <p:cNvSpPr>
              <a:spLocks noChangeArrowheads="1"/>
            </p:cNvSpPr>
            <p:nvPr/>
          </p:nvSpPr>
          <p:spPr bwMode="auto">
            <a:xfrm>
              <a:off x="323528" y="981075"/>
              <a:ext cx="7307262" cy="4895850"/>
            </a:xfrm>
            <a:prstGeom prst="rect">
              <a:avLst/>
            </a:prstGeom>
            <a:solidFill>
              <a:srgbClr val="EAEAEA">
                <a:alpha val="83136"/>
              </a:srgbClr>
            </a:solidFill>
            <a:ln>
              <a:noFill/>
            </a:ln>
            <a:extLst>
              <a:ext uri="{91240B29-F687-4F45-9708-019B960494DF}">
                <a14:hiddenLine xmlns:a14="http://schemas.microsoft.com/office/drawing/2010/main" w="28575" algn="ctr">
                  <a:solidFill>
                    <a:srgbClr val="000000"/>
                  </a:solidFill>
                  <a:prstDash val="dash"/>
                  <a:round/>
                  <a:headEnd/>
                  <a:tailEnd type="triangle" w="med" len="med"/>
                </a14:hiddenLine>
              </a:ext>
            </a:extLst>
          </p:spPr>
          <p:txBody>
            <a:bodyPr anchor="ctr"/>
            <a:lstStyle/>
            <a:p>
              <a:pPr algn="ctr"/>
              <a:endParaRPr lang="it-IT"/>
            </a:p>
          </p:txBody>
        </p:sp>
      </p:grpSp>
      <p:sp>
        <p:nvSpPr>
          <p:cNvPr id="7171" name="Rectangle 10"/>
          <p:cNvSpPr>
            <a:spLocks noGrp="1" noChangeArrowheads="1"/>
          </p:cNvSpPr>
          <p:nvPr>
            <p:ph type="title"/>
          </p:nvPr>
        </p:nvSpPr>
        <p:spPr>
          <a:xfrm>
            <a:off x="598488" y="188913"/>
            <a:ext cx="8172450" cy="792162"/>
          </a:xfrm>
        </p:spPr>
        <p:txBody>
          <a:bodyPr/>
          <a:lstStyle/>
          <a:p>
            <a:pPr eaLnBrk="1" hangingPunct="1"/>
            <a:r>
              <a:rPr lang="it-IT" sz="2000" smtClean="0">
                <a:latin typeface="Verdana" pitchFamily="34" charset="0"/>
              </a:rPr>
              <a:t>Lo sviluppo dimensionale del Comune di Firenze</a:t>
            </a:r>
            <a:endParaRPr lang="it-IT" sz="1800" b="0" smtClean="0">
              <a:latin typeface="Verdana" pitchFamily="34" charset="0"/>
            </a:endParaRPr>
          </a:p>
        </p:txBody>
      </p:sp>
      <p:sp>
        <p:nvSpPr>
          <p:cNvPr id="334" name="Rectangle 15"/>
          <p:cNvSpPr>
            <a:spLocks noChangeArrowheads="1"/>
          </p:cNvSpPr>
          <p:nvPr/>
        </p:nvSpPr>
        <p:spPr bwMode="auto">
          <a:xfrm>
            <a:off x="1295400" y="5710238"/>
            <a:ext cx="7842250" cy="708025"/>
          </a:xfrm>
          <a:prstGeom prst="rect">
            <a:avLst/>
          </a:prstGeom>
          <a:noFill/>
          <a:ln w="9525">
            <a:noFill/>
            <a:miter lim="800000"/>
            <a:headEnd/>
            <a:tailEnd/>
          </a:ln>
        </p:spPr>
        <p:txBody>
          <a:bodyPr anchor="ctr">
            <a:spAutoFit/>
          </a:bodyPr>
          <a:lstStyle/>
          <a:p>
            <a:pPr>
              <a:defRPr/>
            </a:pPr>
            <a:r>
              <a:rPr lang="it-IT" sz="2000" dirty="0">
                <a:solidFill>
                  <a:srgbClr val="336699"/>
                </a:solidFill>
                <a:latin typeface="Verdana" pitchFamily="34" charset="0"/>
                <a:cs typeface="+mn-cs"/>
              </a:rPr>
              <a:t>Metà della ricchezza prodotta è generata nel capoluogo</a:t>
            </a:r>
          </a:p>
        </p:txBody>
      </p:sp>
      <p:sp>
        <p:nvSpPr>
          <p:cNvPr id="33" name="Pentagono 32"/>
          <p:cNvSpPr/>
          <p:nvPr/>
        </p:nvSpPr>
        <p:spPr bwMode="auto">
          <a:xfrm>
            <a:off x="827584" y="5889079"/>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42" name="Text Box 13"/>
          <p:cNvSpPr txBox="1">
            <a:spLocks noChangeArrowheads="1"/>
          </p:cNvSpPr>
          <p:nvPr/>
        </p:nvSpPr>
        <p:spPr bwMode="auto">
          <a:xfrm>
            <a:off x="1116013" y="3816350"/>
            <a:ext cx="22320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eaLnBrk="1" hangingPunct="1">
              <a:spcBef>
                <a:spcPct val="20000"/>
              </a:spcBef>
              <a:buFont typeface="Wingdings" pitchFamily="2" charset="2"/>
              <a:buNone/>
            </a:pPr>
            <a:r>
              <a:rPr lang="it-IT" sz="1800">
                <a:solidFill>
                  <a:srgbClr val="5F5F5F"/>
                </a:solidFill>
                <a:latin typeface="Verdana" pitchFamily="34" charset="0"/>
              </a:rPr>
              <a:t>Valore aggiunto (mln) </a:t>
            </a:r>
          </a:p>
        </p:txBody>
      </p:sp>
      <p:sp>
        <p:nvSpPr>
          <p:cNvPr id="46" name="Text Box 13"/>
          <p:cNvSpPr txBox="1">
            <a:spLocks noChangeArrowheads="1"/>
          </p:cNvSpPr>
          <p:nvPr/>
        </p:nvSpPr>
        <p:spPr bwMode="auto">
          <a:xfrm>
            <a:off x="1116013" y="4656138"/>
            <a:ext cx="22320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eaLnBrk="1" hangingPunct="1">
              <a:spcBef>
                <a:spcPct val="20000"/>
              </a:spcBef>
              <a:buFont typeface="Wingdings" pitchFamily="2" charset="2"/>
              <a:buNone/>
            </a:pPr>
            <a:r>
              <a:rPr lang="it-IT" sz="1800">
                <a:solidFill>
                  <a:srgbClr val="5F5F5F"/>
                </a:solidFill>
                <a:latin typeface="Verdana" pitchFamily="34" charset="0"/>
              </a:rPr>
              <a:t>Investimenti (mln) </a:t>
            </a:r>
          </a:p>
        </p:txBody>
      </p:sp>
      <p:sp>
        <p:nvSpPr>
          <p:cNvPr id="48" name="Text Box 13"/>
          <p:cNvSpPr txBox="1">
            <a:spLocks noChangeArrowheads="1"/>
          </p:cNvSpPr>
          <p:nvPr/>
        </p:nvSpPr>
        <p:spPr bwMode="auto">
          <a:xfrm>
            <a:off x="1116013" y="2160588"/>
            <a:ext cx="22320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eaLnBrk="1" hangingPunct="1">
              <a:spcBef>
                <a:spcPct val="20000"/>
              </a:spcBef>
              <a:buFont typeface="Wingdings" pitchFamily="2" charset="2"/>
              <a:buNone/>
            </a:pPr>
            <a:r>
              <a:rPr lang="it-IT" sz="1800">
                <a:solidFill>
                  <a:srgbClr val="5F5F5F"/>
                </a:solidFill>
                <a:latin typeface="Verdana" pitchFamily="34" charset="0"/>
              </a:rPr>
              <a:t>Numerosità</a:t>
            </a:r>
          </a:p>
        </p:txBody>
      </p:sp>
      <p:sp>
        <p:nvSpPr>
          <p:cNvPr id="49" name="Text Box 13"/>
          <p:cNvSpPr txBox="1">
            <a:spLocks noChangeArrowheads="1"/>
          </p:cNvSpPr>
          <p:nvPr/>
        </p:nvSpPr>
        <p:spPr bwMode="auto">
          <a:xfrm>
            <a:off x="4168775" y="1412875"/>
            <a:ext cx="877888" cy="369888"/>
          </a:xfrm>
          <a:prstGeom prst="rect">
            <a:avLst/>
          </a:prstGeom>
          <a:noFill/>
          <a:ln w="38100" algn="ctr">
            <a:noFill/>
            <a:miter lim="800000"/>
            <a:headEnd/>
            <a:tailEnd/>
          </a:ln>
        </p:spPr>
        <p:txBody>
          <a:bodyPr>
            <a:spAutoFit/>
          </a:bodyPr>
          <a:lstStyle/>
          <a:p>
            <a:pPr algn="ctr">
              <a:tabLst>
                <a:tab pos="1462088" algn="l"/>
              </a:tabLst>
              <a:defRPr/>
            </a:pPr>
            <a:r>
              <a:rPr lang="it-IT" sz="1800" dirty="0">
                <a:solidFill>
                  <a:srgbClr val="336699"/>
                </a:solidFill>
                <a:latin typeface="Verdana" pitchFamily="34" charset="0"/>
                <a:ea typeface="SimSun" pitchFamily="2" charset="-122"/>
                <a:cs typeface="+mn-cs"/>
              </a:rPr>
              <a:t>2010</a:t>
            </a:r>
            <a:endParaRPr lang="it-IT" sz="1800" dirty="0">
              <a:solidFill>
                <a:srgbClr val="336699"/>
              </a:solidFill>
              <a:latin typeface="Verdana" pitchFamily="34" charset="0"/>
              <a:cs typeface="+mn-cs"/>
            </a:endParaRPr>
          </a:p>
        </p:txBody>
      </p:sp>
      <p:sp>
        <p:nvSpPr>
          <p:cNvPr id="50" name="Text Box 13"/>
          <p:cNvSpPr txBox="1">
            <a:spLocks noChangeArrowheads="1"/>
          </p:cNvSpPr>
          <p:nvPr/>
        </p:nvSpPr>
        <p:spPr bwMode="auto">
          <a:xfrm>
            <a:off x="3895725" y="4784725"/>
            <a:ext cx="1079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rPr>
              <a:t>7.136</a:t>
            </a:r>
          </a:p>
        </p:txBody>
      </p:sp>
      <p:sp>
        <p:nvSpPr>
          <p:cNvPr id="51" name="Text Box 13"/>
          <p:cNvSpPr txBox="1">
            <a:spLocks noChangeArrowheads="1"/>
          </p:cNvSpPr>
          <p:nvPr/>
        </p:nvSpPr>
        <p:spPr bwMode="auto">
          <a:xfrm>
            <a:off x="3895725" y="2149475"/>
            <a:ext cx="1079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ea typeface="SimSun" pitchFamily="2" charset="-122"/>
              </a:rPr>
              <a:t>2.549</a:t>
            </a:r>
            <a:endParaRPr lang="it-IT" sz="1800">
              <a:solidFill>
                <a:srgbClr val="5F5F5F"/>
              </a:solidFill>
              <a:latin typeface="Verdana" pitchFamily="34" charset="0"/>
            </a:endParaRPr>
          </a:p>
        </p:txBody>
      </p:sp>
      <p:sp>
        <p:nvSpPr>
          <p:cNvPr id="52" name="Text Box 13"/>
          <p:cNvSpPr txBox="1">
            <a:spLocks noChangeArrowheads="1"/>
          </p:cNvSpPr>
          <p:nvPr/>
        </p:nvSpPr>
        <p:spPr bwMode="auto">
          <a:xfrm>
            <a:off x="3895725" y="3960813"/>
            <a:ext cx="1079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ea typeface="SimSun" pitchFamily="2" charset="-122"/>
              </a:rPr>
              <a:t>4.669</a:t>
            </a:r>
            <a:endParaRPr lang="it-IT" sz="1800">
              <a:solidFill>
                <a:srgbClr val="5F5F5F"/>
              </a:solidFill>
              <a:latin typeface="Verdana" pitchFamily="34" charset="0"/>
            </a:endParaRPr>
          </a:p>
        </p:txBody>
      </p:sp>
      <p:sp>
        <p:nvSpPr>
          <p:cNvPr id="53" name="Text Box 13"/>
          <p:cNvSpPr txBox="1">
            <a:spLocks noChangeArrowheads="1"/>
          </p:cNvSpPr>
          <p:nvPr/>
        </p:nvSpPr>
        <p:spPr bwMode="auto">
          <a:xfrm>
            <a:off x="1116013" y="2897188"/>
            <a:ext cx="22320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eaLnBrk="1" hangingPunct="1">
              <a:spcBef>
                <a:spcPct val="20000"/>
              </a:spcBef>
              <a:buFont typeface="Wingdings" pitchFamily="2" charset="2"/>
              <a:buNone/>
            </a:pPr>
            <a:r>
              <a:rPr lang="it-IT" sz="1800">
                <a:solidFill>
                  <a:srgbClr val="5F5F5F"/>
                </a:solidFill>
                <a:latin typeface="Verdana" pitchFamily="34" charset="0"/>
              </a:rPr>
              <a:t>Fatturato    (mln)</a:t>
            </a:r>
          </a:p>
        </p:txBody>
      </p:sp>
      <p:sp>
        <p:nvSpPr>
          <p:cNvPr id="54" name="Text Box 13"/>
          <p:cNvSpPr txBox="1">
            <a:spLocks noChangeArrowheads="1"/>
          </p:cNvSpPr>
          <p:nvPr/>
        </p:nvSpPr>
        <p:spPr bwMode="auto">
          <a:xfrm>
            <a:off x="3895725" y="2987675"/>
            <a:ext cx="1079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ea typeface="SimSun" pitchFamily="2" charset="-122"/>
              </a:rPr>
              <a:t>20.313</a:t>
            </a:r>
            <a:endParaRPr lang="it-IT" sz="1800">
              <a:solidFill>
                <a:srgbClr val="5F5F5F"/>
              </a:solidFill>
              <a:latin typeface="Verdana" pitchFamily="34" charset="0"/>
            </a:endParaRPr>
          </a:p>
        </p:txBody>
      </p:sp>
      <p:sp>
        <p:nvSpPr>
          <p:cNvPr id="55" name="Text Box 13"/>
          <p:cNvSpPr txBox="1">
            <a:spLocks noChangeArrowheads="1"/>
          </p:cNvSpPr>
          <p:nvPr/>
        </p:nvSpPr>
        <p:spPr bwMode="auto">
          <a:xfrm>
            <a:off x="5789613" y="1412875"/>
            <a:ext cx="431800" cy="369888"/>
          </a:xfrm>
          <a:prstGeom prst="rect">
            <a:avLst/>
          </a:prstGeom>
          <a:noFill/>
          <a:ln w="38100" algn="ctr">
            <a:noFill/>
            <a:miter lim="800000"/>
            <a:headEnd/>
            <a:tailEnd/>
          </a:ln>
        </p:spPr>
        <p:txBody>
          <a:bodyPr>
            <a:spAutoFit/>
          </a:bodyPr>
          <a:lstStyle/>
          <a:p>
            <a:pPr algn="ctr">
              <a:tabLst>
                <a:tab pos="1462088" algn="l"/>
              </a:tabLst>
              <a:defRPr/>
            </a:pPr>
            <a:r>
              <a:rPr lang="it-IT" sz="1800" i="1" dirty="0">
                <a:solidFill>
                  <a:srgbClr val="336699"/>
                </a:solidFill>
                <a:latin typeface="Verdana" pitchFamily="34" charset="0"/>
                <a:ea typeface="SimSun" pitchFamily="2" charset="-122"/>
                <a:cs typeface="+mn-cs"/>
              </a:rPr>
              <a:t>%</a:t>
            </a:r>
            <a:endParaRPr lang="it-IT" sz="1800" i="1" dirty="0">
              <a:solidFill>
                <a:srgbClr val="336699"/>
              </a:solidFill>
              <a:latin typeface="Verdana" pitchFamily="34" charset="0"/>
              <a:cs typeface="+mn-cs"/>
            </a:endParaRPr>
          </a:p>
        </p:txBody>
      </p:sp>
      <p:sp>
        <p:nvSpPr>
          <p:cNvPr id="56" name="Text Box 13"/>
          <p:cNvSpPr txBox="1">
            <a:spLocks noChangeArrowheads="1"/>
          </p:cNvSpPr>
          <p:nvPr/>
        </p:nvSpPr>
        <p:spPr bwMode="auto">
          <a:xfrm>
            <a:off x="5508625" y="4784725"/>
            <a:ext cx="857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i="1">
                <a:solidFill>
                  <a:srgbClr val="5F5F5F"/>
                </a:solidFill>
                <a:latin typeface="Verdana" pitchFamily="34" charset="0"/>
              </a:rPr>
              <a:t>53</a:t>
            </a:r>
            <a:r>
              <a:rPr lang="it-IT" sz="1400" i="1">
                <a:solidFill>
                  <a:srgbClr val="5F5F5F"/>
                </a:solidFill>
                <a:latin typeface="Verdana" pitchFamily="34" charset="0"/>
              </a:rPr>
              <a:t>%</a:t>
            </a:r>
            <a:endParaRPr lang="it-IT" sz="1800" i="1">
              <a:solidFill>
                <a:srgbClr val="5F5F5F"/>
              </a:solidFill>
              <a:latin typeface="Verdana" pitchFamily="34" charset="0"/>
            </a:endParaRPr>
          </a:p>
        </p:txBody>
      </p:sp>
      <p:sp>
        <p:nvSpPr>
          <p:cNvPr id="57" name="Text Box 13"/>
          <p:cNvSpPr txBox="1">
            <a:spLocks noChangeArrowheads="1"/>
          </p:cNvSpPr>
          <p:nvPr/>
        </p:nvSpPr>
        <p:spPr bwMode="auto">
          <a:xfrm>
            <a:off x="5508625" y="2149475"/>
            <a:ext cx="857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i="1">
                <a:solidFill>
                  <a:srgbClr val="5F5F5F"/>
                </a:solidFill>
                <a:latin typeface="Verdana" pitchFamily="34" charset="0"/>
                <a:ea typeface="SimSun" pitchFamily="2" charset="-122"/>
              </a:rPr>
              <a:t>42</a:t>
            </a:r>
            <a:r>
              <a:rPr lang="it-IT" sz="1400" i="1">
                <a:solidFill>
                  <a:srgbClr val="5F5F5F"/>
                </a:solidFill>
                <a:latin typeface="Verdana" pitchFamily="34" charset="0"/>
                <a:ea typeface="SimSun" pitchFamily="2" charset="-122"/>
              </a:rPr>
              <a:t>%</a:t>
            </a:r>
            <a:endParaRPr lang="it-IT" sz="1800" i="1">
              <a:solidFill>
                <a:srgbClr val="5F5F5F"/>
              </a:solidFill>
              <a:latin typeface="Verdana" pitchFamily="34" charset="0"/>
            </a:endParaRPr>
          </a:p>
        </p:txBody>
      </p:sp>
      <p:sp>
        <p:nvSpPr>
          <p:cNvPr id="58" name="Text Box 13"/>
          <p:cNvSpPr txBox="1">
            <a:spLocks noChangeArrowheads="1"/>
          </p:cNvSpPr>
          <p:nvPr/>
        </p:nvSpPr>
        <p:spPr bwMode="auto">
          <a:xfrm>
            <a:off x="5508625" y="3960813"/>
            <a:ext cx="857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i="1">
                <a:solidFill>
                  <a:srgbClr val="5F5F5F"/>
                </a:solidFill>
                <a:latin typeface="Verdana" pitchFamily="34" charset="0"/>
                <a:ea typeface="SimSun" pitchFamily="2" charset="-122"/>
              </a:rPr>
              <a:t>51</a:t>
            </a:r>
            <a:r>
              <a:rPr lang="it-IT" sz="1400" i="1">
                <a:solidFill>
                  <a:srgbClr val="5F5F5F"/>
                </a:solidFill>
                <a:latin typeface="Verdana" pitchFamily="34" charset="0"/>
                <a:ea typeface="SimSun" pitchFamily="2" charset="-122"/>
              </a:rPr>
              <a:t>%</a:t>
            </a:r>
            <a:endParaRPr lang="it-IT" sz="1800" i="1">
              <a:solidFill>
                <a:srgbClr val="5F5F5F"/>
              </a:solidFill>
              <a:latin typeface="Verdana" pitchFamily="34" charset="0"/>
            </a:endParaRPr>
          </a:p>
        </p:txBody>
      </p:sp>
      <p:sp>
        <p:nvSpPr>
          <p:cNvPr id="59" name="Text Box 13"/>
          <p:cNvSpPr txBox="1">
            <a:spLocks noChangeArrowheads="1"/>
          </p:cNvSpPr>
          <p:nvPr/>
        </p:nvSpPr>
        <p:spPr bwMode="auto">
          <a:xfrm>
            <a:off x="5508625" y="2987675"/>
            <a:ext cx="857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i="1">
                <a:solidFill>
                  <a:srgbClr val="5F5F5F"/>
                </a:solidFill>
                <a:latin typeface="Verdana" pitchFamily="34" charset="0"/>
                <a:ea typeface="SimSun" pitchFamily="2" charset="-122"/>
              </a:rPr>
              <a:t>50</a:t>
            </a:r>
            <a:r>
              <a:rPr lang="it-IT" sz="1400" i="1">
                <a:solidFill>
                  <a:srgbClr val="5F5F5F"/>
                </a:solidFill>
                <a:latin typeface="Verdana" pitchFamily="34" charset="0"/>
                <a:ea typeface="SimSun" pitchFamily="2" charset="-122"/>
              </a:rPr>
              <a:t>%</a:t>
            </a:r>
            <a:endParaRPr lang="it-IT" sz="1800" i="1">
              <a:solidFill>
                <a:srgbClr val="5F5F5F"/>
              </a:solidFill>
              <a:latin typeface="Verdana" pitchFamily="34" charset="0"/>
            </a:endParaRPr>
          </a:p>
        </p:txBody>
      </p:sp>
      <p:sp>
        <p:nvSpPr>
          <p:cNvPr id="60" name="Text Box 13"/>
          <p:cNvSpPr txBox="1">
            <a:spLocks noChangeArrowheads="1"/>
          </p:cNvSpPr>
          <p:nvPr/>
        </p:nvSpPr>
        <p:spPr bwMode="auto">
          <a:xfrm>
            <a:off x="6804025" y="1412875"/>
            <a:ext cx="1403350" cy="369888"/>
          </a:xfrm>
          <a:prstGeom prst="rect">
            <a:avLst/>
          </a:prstGeom>
          <a:noFill/>
          <a:ln w="38100" algn="ctr">
            <a:noFill/>
            <a:miter lim="800000"/>
            <a:headEnd/>
            <a:tailEnd/>
          </a:ln>
        </p:spPr>
        <p:txBody>
          <a:bodyPr>
            <a:spAutoFit/>
          </a:bodyPr>
          <a:lstStyle/>
          <a:p>
            <a:pPr algn="ctr">
              <a:tabLst>
                <a:tab pos="1462088" algn="l"/>
              </a:tabLst>
              <a:defRPr/>
            </a:pPr>
            <a:r>
              <a:rPr lang="it-IT" sz="1800" i="1" dirty="0">
                <a:solidFill>
                  <a:srgbClr val="336699"/>
                </a:solidFill>
                <a:latin typeface="Verdana" pitchFamily="34" charset="0"/>
                <a:ea typeface="SimSun" pitchFamily="2" charset="-122"/>
                <a:cs typeface="+mn-cs"/>
              </a:rPr>
              <a:t>2006</a:t>
            </a:r>
            <a:r>
              <a:rPr lang="it-IT" sz="1400" i="1" dirty="0">
                <a:solidFill>
                  <a:srgbClr val="336699"/>
                </a:solidFill>
                <a:latin typeface="Verdana" pitchFamily="34" charset="0"/>
                <a:ea typeface="SimSun" pitchFamily="2" charset="-122"/>
                <a:cs typeface="+mn-cs"/>
              </a:rPr>
              <a:t>vs</a:t>
            </a:r>
            <a:r>
              <a:rPr lang="it-IT" sz="1800" i="1" dirty="0">
                <a:solidFill>
                  <a:srgbClr val="336699"/>
                </a:solidFill>
                <a:latin typeface="Verdana" pitchFamily="34" charset="0"/>
                <a:ea typeface="SimSun" pitchFamily="2" charset="-122"/>
                <a:cs typeface="+mn-cs"/>
              </a:rPr>
              <a:t>10</a:t>
            </a:r>
            <a:endParaRPr lang="it-IT" sz="1800" i="1" dirty="0">
              <a:solidFill>
                <a:srgbClr val="336699"/>
              </a:solidFill>
              <a:latin typeface="Verdana" pitchFamily="34" charset="0"/>
              <a:cs typeface="+mn-cs"/>
            </a:endParaRPr>
          </a:p>
        </p:txBody>
      </p:sp>
      <p:sp>
        <p:nvSpPr>
          <p:cNvPr id="61" name="Text Box 13"/>
          <p:cNvSpPr txBox="1">
            <a:spLocks noChangeArrowheads="1"/>
          </p:cNvSpPr>
          <p:nvPr/>
        </p:nvSpPr>
        <p:spPr bwMode="auto">
          <a:xfrm>
            <a:off x="6948488" y="4784725"/>
            <a:ext cx="11160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i="1">
                <a:solidFill>
                  <a:srgbClr val="5F5F5F"/>
                </a:solidFill>
                <a:latin typeface="Verdana" pitchFamily="34" charset="0"/>
              </a:rPr>
              <a:t>+113</a:t>
            </a:r>
            <a:r>
              <a:rPr lang="it-IT" sz="1400" i="1">
                <a:solidFill>
                  <a:srgbClr val="5F5F5F"/>
                </a:solidFill>
                <a:latin typeface="Verdana" pitchFamily="34" charset="0"/>
              </a:rPr>
              <a:t>%</a:t>
            </a:r>
            <a:endParaRPr lang="it-IT" sz="1800" i="1">
              <a:solidFill>
                <a:srgbClr val="5F5F5F"/>
              </a:solidFill>
              <a:latin typeface="Verdana" pitchFamily="34" charset="0"/>
            </a:endParaRPr>
          </a:p>
        </p:txBody>
      </p:sp>
      <p:sp>
        <p:nvSpPr>
          <p:cNvPr id="62" name="Text Box 13"/>
          <p:cNvSpPr txBox="1">
            <a:spLocks noChangeArrowheads="1"/>
          </p:cNvSpPr>
          <p:nvPr/>
        </p:nvSpPr>
        <p:spPr bwMode="auto">
          <a:xfrm>
            <a:off x="7207250" y="2149475"/>
            <a:ext cx="857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i="1">
                <a:solidFill>
                  <a:srgbClr val="5F5F5F"/>
                </a:solidFill>
                <a:latin typeface="Verdana" pitchFamily="34" charset="0"/>
                <a:ea typeface="SimSun" pitchFamily="2" charset="-122"/>
              </a:rPr>
              <a:t>+1</a:t>
            </a:r>
            <a:r>
              <a:rPr lang="it-IT" sz="1400" i="1">
                <a:solidFill>
                  <a:srgbClr val="5F5F5F"/>
                </a:solidFill>
                <a:latin typeface="Verdana" pitchFamily="34" charset="0"/>
                <a:ea typeface="SimSun" pitchFamily="2" charset="-122"/>
              </a:rPr>
              <a:t>%</a:t>
            </a:r>
            <a:endParaRPr lang="it-IT" sz="1800" i="1">
              <a:solidFill>
                <a:srgbClr val="5F5F5F"/>
              </a:solidFill>
              <a:latin typeface="Verdana" pitchFamily="34" charset="0"/>
            </a:endParaRPr>
          </a:p>
        </p:txBody>
      </p:sp>
      <p:sp>
        <p:nvSpPr>
          <p:cNvPr id="63" name="Text Box 13"/>
          <p:cNvSpPr txBox="1">
            <a:spLocks noChangeArrowheads="1"/>
          </p:cNvSpPr>
          <p:nvPr/>
        </p:nvSpPr>
        <p:spPr bwMode="auto">
          <a:xfrm>
            <a:off x="7127875" y="3960813"/>
            <a:ext cx="936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i="1">
                <a:solidFill>
                  <a:srgbClr val="5F5F5F"/>
                </a:solidFill>
                <a:latin typeface="Verdana" pitchFamily="34" charset="0"/>
                <a:ea typeface="SimSun" pitchFamily="2" charset="-122"/>
              </a:rPr>
              <a:t>+46</a:t>
            </a:r>
            <a:r>
              <a:rPr lang="it-IT" sz="1400" i="1">
                <a:solidFill>
                  <a:srgbClr val="5F5F5F"/>
                </a:solidFill>
                <a:latin typeface="Verdana" pitchFamily="34" charset="0"/>
                <a:ea typeface="SimSun" pitchFamily="2" charset="-122"/>
              </a:rPr>
              <a:t>%</a:t>
            </a:r>
            <a:endParaRPr lang="it-IT" sz="1800" i="1">
              <a:solidFill>
                <a:srgbClr val="5F5F5F"/>
              </a:solidFill>
              <a:latin typeface="Verdana" pitchFamily="34" charset="0"/>
            </a:endParaRPr>
          </a:p>
        </p:txBody>
      </p:sp>
      <p:sp>
        <p:nvSpPr>
          <p:cNvPr id="64" name="Text Box 13"/>
          <p:cNvSpPr txBox="1">
            <a:spLocks noChangeArrowheads="1"/>
          </p:cNvSpPr>
          <p:nvPr/>
        </p:nvSpPr>
        <p:spPr bwMode="auto">
          <a:xfrm>
            <a:off x="7164388" y="2987675"/>
            <a:ext cx="9001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i="1">
                <a:solidFill>
                  <a:srgbClr val="5F5F5F"/>
                </a:solidFill>
                <a:latin typeface="Verdana" pitchFamily="34" charset="0"/>
                <a:ea typeface="SimSun" pitchFamily="2" charset="-122"/>
              </a:rPr>
              <a:t>+28</a:t>
            </a:r>
            <a:r>
              <a:rPr lang="it-IT" sz="1400">
                <a:solidFill>
                  <a:srgbClr val="5F5F5F"/>
                </a:solidFill>
              </a:rPr>
              <a:t>%</a:t>
            </a:r>
            <a:endParaRPr lang="it-IT" sz="1800" i="1">
              <a:solidFill>
                <a:srgbClr val="5F5F5F"/>
              </a:solidFill>
              <a:latin typeface="Verdana" pitchFamily="34" charset="0"/>
            </a:endParaRPr>
          </a:p>
        </p:txBody>
      </p:sp>
      <p:cxnSp>
        <p:nvCxnSpPr>
          <p:cNvPr id="20519" name="Connettore 1 43"/>
          <p:cNvCxnSpPr>
            <a:cxnSpLocks noChangeShapeType="1"/>
          </p:cNvCxnSpPr>
          <p:nvPr/>
        </p:nvCxnSpPr>
        <p:spPr bwMode="auto">
          <a:xfrm>
            <a:off x="755650" y="2781300"/>
            <a:ext cx="7740650" cy="0"/>
          </a:xfrm>
          <a:prstGeom prst="line">
            <a:avLst/>
          </a:prstGeom>
          <a:noFill/>
          <a:ln w="28575" algn="ctr">
            <a:solidFill>
              <a:srgbClr val="336699"/>
            </a:solidFill>
            <a:round/>
            <a:headEnd/>
            <a:tailEnd/>
          </a:ln>
          <a:extLst>
            <a:ext uri="{909E8E84-426E-40DD-AFC4-6F175D3DCCD1}">
              <a14:hiddenFill xmlns:a14="http://schemas.microsoft.com/office/drawing/2010/main">
                <a:noFill/>
              </a14:hiddenFill>
            </a:ext>
          </a:extLst>
        </p:spPr>
      </p:cxnSp>
      <p:cxnSp>
        <p:nvCxnSpPr>
          <p:cNvPr id="20520" name="Connettore 1 46"/>
          <p:cNvCxnSpPr>
            <a:cxnSpLocks noChangeShapeType="1"/>
          </p:cNvCxnSpPr>
          <p:nvPr/>
        </p:nvCxnSpPr>
        <p:spPr bwMode="auto">
          <a:xfrm>
            <a:off x="755650" y="3717925"/>
            <a:ext cx="7740650" cy="0"/>
          </a:xfrm>
          <a:prstGeom prst="line">
            <a:avLst/>
          </a:prstGeom>
          <a:noFill/>
          <a:ln w="28575" algn="ctr">
            <a:solidFill>
              <a:srgbClr val="336699"/>
            </a:solidFill>
            <a:round/>
            <a:headEnd/>
            <a:tailEnd/>
          </a:ln>
          <a:extLst>
            <a:ext uri="{909E8E84-426E-40DD-AFC4-6F175D3DCCD1}">
              <a14:hiddenFill xmlns:a14="http://schemas.microsoft.com/office/drawing/2010/main">
                <a:noFill/>
              </a14:hiddenFill>
            </a:ext>
          </a:extLst>
        </p:spPr>
      </p:cxnSp>
      <p:cxnSp>
        <p:nvCxnSpPr>
          <p:cNvPr id="20521" name="Connettore 1 68"/>
          <p:cNvCxnSpPr>
            <a:cxnSpLocks noChangeShapeType="1"/>
          </p:cNvCxnSpPr>
          <p:nvPr/>
        </p:nvCxnSpPr>
        <p:spPr bwMode="auto">
          <a:xfrm>
            <a:off x="755650" y="4581525"/>
            <a:ext cx="7740650" cy="0"/>
          </a:xfrm>
          <a:prstGeom prst="line">
            <a:avLst/>
          </a:prstGeom>
          <a:noFill/>
          <a:ln w="28575" algn="ctr">
            <a:solidFill>
              <a:srgbClr val="336699"/>
            </a:solidFill>
            <a:round/>
            <a:headEnd/>
            <a:tailEnd/>
          </a:ln>
          <a:extLst>
            <a:ext uri="{909E8E84-426E-40DD-AFC4-6F175D3DCCD1}">
              <a14:hiddenFill xmlns:a14="http://schemas.microsoft.com/office/drawing/2010/main">
                <a:noFill/>
              </a14:hiddenFill>
            </a:ext>
          </a:extLst>
        </p:spPr>
      </p:cxnSp>
      <p:sp>
        <p:nvSpPr>
          <p:cNvPr id="34" name="Rettangolo 33"/>
          <p:cNvSpPr/>
          <p:nvPr/>
        </p:nvSpPr>
        <p:spPr bwMode="auto">
          <a:xfrm>
            <a:off x="2030490" y="6568835"/>
            <a:ext cx="2268000" cy="333375"/>
          </a:xfrm>
          <a:prstGeom prst="rect">
            <a:avLst/>
          </a:prstGeom>
          <a:solidFill>
            <a:srgbClr val="33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solidFill>
                <a:latin typeface="Verdana" pitchFamily="34" charset="0"/>
                <a:cs typeface="+mn-cs"/>
              </a:rPr>
              <a:t>Morfologia</a:t>
            </a:r>
          </a:p>
        </p:txBody>
      </p:sp>
      <p:sp>
        <p:nvSpPr>
          <p:cNvPr id="35" name="Rettangolo 34"/>
          <p:cNvSpPr/>
          <p:nvPr/>
        </p:nvSpPr>
        <p:spPr bwMode="auto">
          <a:xfrm>
            <a:off x="4298482"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Risultati della provincia</a:t>
            </a:r>
          </a:p>
        </p:txBody>
      </p:sp>
      <p:sp>
        <p:nvSpPr>
          <p:cNvPr id="36" name="Rettangolo 35"/>
          <p:cNvSpPr/>
          <p:nvPr/>
        </p:nvSpPr>
        <p:spPr bwMode="auto">
          <a:xfrm>
            <a:off x="6797306" y="6568835"/>
            <a:ext cx="2340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I settori economici</a:t>
            </a:r>
          </a:p>
        </p:txBody>
      </p:sp>
      <p:sp>
        <p:nvSpPr>
          <p:cNvPr id="37" name="Rettangolo 36"/>
          <p:cNvSpPr/>
          <p:nvPr/>
        </p:nvSpPr>
        <p:spPr bwMode="auto">
          <a:xfrm>
            <a:off x="-16797" y="6568835"/>
            <a:ext cx="208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Domande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9"/>
                                        </p:tgtEl>
                                        <p:attrNameLst>
                                          <p:attrName>style.visibility</p:attrName>
                                        </p:attrNameLst>
                                      </p:cBhvr>
                                      <p:to>
                                        <p:strVal val="visible"/>
                                      </p:to>
                                    </p:set>
                                    <p:animEffect transition="in" filter="fade">
                                      <p:cBhvr>
                                        <p:cTn id="10" dur="2000"/>
                                        <p:tgtEl>
                                          <p:spTgt spid="4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5"/>
                                        </p:tgtEl>
                                        <p:attrNameLst>
                                          <p:attrName>style.visibility</p:attrName>
                                        </p:attrNameLst>
                                      </p:cBhvr>
                                      <p:to>
                                        <p:strVal val="visible"/>
                                      </p:to>
                                    </p:set>
                                    <p:animEffect transition="in" filter="fade">
                                      <p:cBhvr>
                                        <p:cTn id="13" dur="2000"/>
                                        <p:tgtEl>
                                          <p:spTgt spid="5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0"/>
                                        </p:tgtEl>
                                        <p:attrNameLst>
                                          <p:attrName>style.visibility</p:attrName>
                                        </p:attrNameLst>
                                      </p:cBhvr>
                                      <p:to>
                                        <p:strVal val="visible"/>
                                      </p:to>
                                    </p:set>
                                    <p:animEffect transition="in" filter="fade">
                                      <p:cBhvr>
                                        <p:cTn id="16" dur="2000"/>
                                        <p:tgtEl>
                                          <p:spTgt spid="6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8"/>
                                        </p:tgtEl>
                                        <p:attrNameLst>
                                          <p:attrName>style.visibility</p:attrName>
                                        </p:attrNameLst>
                                      </p:cBhvr>
                                      <p:to>
                                        <p:strVal val="visible"/>
                                      </p:to>
                                    </p:set>
                                    <p:animEffect transition="in" filter="fade">
                                      <p:cBhvr>
                                        <p:cTn id="19" dur="2000"/>
                                        <p:tgtEl>
                                          <p:spTgt spid="4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1"/>
                                        </p:tgtEl>
                                        <p:attrNameLst>
                                          <p:attrName>style.visibility</p:attrName>
                                        </p:attrNameLst>
                                      </p:cBhvr>
                                      <p:to>
                                        <p:strVal val="visible"/>
                                      </p:to>
                                    </p:set>
                                    <p:animEffect transition="in" filter="fade">
                                      <p:cBhvr>
                                        <p:cTn id="22" dur="2000"/>
                                        <p:tgtEl>
                                          <p:spTgt spid="5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7"/>
                                        </p:tgtEl>
                                        <p:attrNameLst>
                                          <p:attrName>style.visibility</p:attrName>
                                        </p:attrNameLst>
                                      </p:cBhvr>
                                      <p:to>
                                        <p:strVal val="visible"/>
                                      </p:to>
                                    </p:set>
                                    <p:animEffect transition="in" filter="fade">
                                      <p:cBhvr>
                                        <p:cTn id="25" dur="2000"/>
                                        <p:tgtEl>
                                          <p:spTgt spid="5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2"/>
                                        </p:tgtEl>
                                        <p:attrNameLst>
                                          <p:attrName>style.visibility</p:attrName>
                                        </p:attrNameLst>
                                      </p:cBhvr>
                                      <p:to>
                                        <p:strVal val="visible"/>
                                      </p:to>
                                    </p:set>
                                    <p:animEffect transition="in" filter="fade">
                                      <p:cBhvr>
                                        <p:cTn id="28" dur="2000"/>
                                        <p:tgtEl>
                                          <p:spTgt spid="62"/>
                                        </p:tgtEl>
                                      </p:cBhvr>
                                    </p:animEffect>
                                  </p:childTnLst>
                                </p:cTn>
                              </p:par>
                              <p:par>
                                <p:cTn id="29" presetID="10" presetClass="entr" presetSubtype="0" fill="hold" nodeType="withEffect">
                                  <p:stCondLst>
                                    <p:cond delay="0"/>
                                  </p:stCondLst>
                                  <p:childTnLst>
                                    <p:set>
                                      <p:cBhvr>
                                        <p:cTn id="30" dur="1" fill="hold">
                                          <p:stCondLst>
                                            <p:cond delay="0"/>
                                          </p:stCondLst>
                                        </p:cTn>
                                        <p:tgtEl>
                                          <p:spTgt spid="20519"/>
                                        </p:tgtEl>
                                        <p:attrNameLst>
                                          <p:attrName>style.visibility</p:attrName>
                                        </p:attrNameLst>
                                      </p:cBhvr>
                                      <p:to>
                                        <p:strVal val="visible"/>
                                      </p:to>
                                    </p:set>
                                    <p:animEffect transition="in" filter="fade">
                                      <p:cBhvr>
                                        <p:cTn id="31" dur="500"/>
                                        <p:tgtEl>
                                          <p:spTgt spid="20519"/>
                                        </p:tgtEl>
                                      </p:cBhvr>
                                    </p:animEffect>
                                  </p:childTnLst>
                                </p:cTn>
                              </p:par>
                            </p:childTnLst>
                          </p:cTn>
                        </p:par>
                        <p:par>
                          <p:cTn id="32" fill="hold" nodeType="afterGroup">
                            <p:stCondLst>
                              <p:cond delay="2000"/>
                            </p:stCondLst>
                            <p:childTnLst>
                              <p:par>
                                <p:cTn id="33" presetID="10" presetClass="entr" presetSubtype="0" fill="hold" grpId="0" nodeType="afterEffect">
                                  <p:stCondLst>
                                    <p:cond delay="0"/>
                                  </p:stCondLst>
                                  <p:childTnLst>
                                    <p:set>
                                      <p:cBhvr>
                                        <p:cTn id="34" dur="1" fill="hold">
                                          <p:stCondLst>
                                            <p:cond delay="0"/>
                                          </p:stCondLst>
                                        </p:cTn>
                                        <p:tgtEl>
                                          <p:spTgt spid="53"/>
                                        </p:tgtEl>
                                        <p:attrNameLst>
                                          <p:attrName>style.visibility</p:attrName>
                                        </p:attrNameLst>
                                      </p:cBhvr>
                                      <p:to>
                                        <p:strVal val="visible"/>
                                      </p:to>
                                    </p:set>
                                    <p:animEffect transition="in" filter="fade">
                                      <p:cBhvr>
                                        <p:cTn id="35" dur="2000"/>
                                        <p:tgtEl>
                                          <p:spTgt spid="53"/>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4"/>
                                        </p:tgtEl>
                                        <p:attrNameLst>
                                          <p:attrName>style.visibility</p:attrName>
                                        </p:attrNameLst>
                                      </p:cBhvr>
                                      <p:to>
                                        <p:strVal val="visible"/>
                                      </p:to>
                                    </p:set>
                                    <p:animEffect transition="in" filter="fade">
                                      <p:cBhvr>
                                        <p:cTn id="38" dur="2000"/>
                                        <p:tgtEl>
                                          <p:spTgt spid="54"/>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9"/>
                                        </p:tgtEl>
                                        <p:attrNameLst>
                                          <p:attrName>style.visibility</p:attrName>
                                        </p:attrNameLst>
                                      </p:cBhvr>
                                      <p:to>
                                        <p:strVal val="visible"/>
                                      </p:to>
                                    </p:set>
                                    <p:animEffect transition="in" filter="fade">
                                      <p:cBhvr>
                                        <p:cTn id="41" dur="2000"/>
                                        <p:tgtEl>
                                          <p:spTgt spid="59"/>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64"/>
                                        </p:tgtEl>
                                        <p:attrNameLst>
                                          <p:attrName>style.visibility</p:attrName>
                                        </p:attrNameLst>
                                      </p:cBhvr>
                                      <p:to>
                                        <p:strVal val="visible"/>
                                      </p:to>
                                    </p:set>
                                    <p:animEffect transition="in" filter="fade">
                                      <p:cBhvr>
                                        <p:cTn id="44" dur="2000"/>
                                        <p:tgtEl>
                                          <p:spTgt spid="64"/>
                                        </p:tgtEl>
                                      </p:cBhvr>
                                    </p:animEffect>
                                  </p:childTnLst>
                                </p:cTn>
                              </p:par>
                              <p:par>
                                <p:cTn id="45" presetID="10" presetClass="entr" presetSubtype="0" fill="hold" nodeType="withEffect">
                                  <p:stCondLst>
                                    <p:cond delay="0"/>
                                  </p:stCondLst>
                                  <p:childTnLst>
                                    <p:set>
                                      <p:cBhvr>
                                        <p:cTn id="46" dur="1" fill="hold">
                                          <p:stCondLst>
                                            <p:cond delay="0"/>
                                          </p:stCondLst>
                                        </p:cTn>
                                        <p:tgtEl>
                                          <p:spTgt spid="20520"/>
                                        </p:tgtEl>
                                        <p:attrNameLst>
                                          <p:attrName>style.visibility</p:attrName>
                                        </p:attrNameLst>
                                      </p:cBhvr>
                                      <p:to>
                                        <p:strVal val="visible"/>
                                      </p:to>
                                    </p:set>
                                    <p:animEffect transition="in" filter="fade">
                                      <p:cBhvr>
                                        <p:cTn id="47" dur="500"/>
                                        <p:tgtEl>
                                          <p:spTgt spid="20520"/>
                                        </p:tgtEl>
                                      </p:cBhvr>
                                    </p:animEffect>
                                  </p:childTnLst>
                                </p:cTn>
                              </p:par>
                            </p:childTnLst>
                          </p:cTn>
                        </p:par>
                        <p:par>
                          <p:cTn id="48" fill="hold" nodeType="afterGroup">
                            <p:stCondLst>
                              <p:cond delay="4000"/>
                            </p:stCondLst>
                            <p:childTnLst>
                              <p:par>
                                <p:cTn id="49" presetID="10" presetClass="entr" presetSubtype="0" fill="hold" grpId="0" nodeType="afterEffect">
                                  <p:stCondLst>
                                    <p:cond delay="0"/>
                                  </p:stCondLst>
                                  <p:childTnLst>
                                    <p:set>
                                      <p:cBhvr>
                                        <p:cTn id="50" dur="1" fill="hold">
                                          <p:stCondLst>
                                            <p:cond delay="0"/>
                                          </p:stCondLst>
                                        </p:cTn>
                                        <p:tgtEl>
                                          <p:spTgt spid="42"/>
                                        </p:tgtEl>
                                        <p:attrNameLst>
                                          <p:attrName>style.visibility</p:attrName>
                                        </p:attrNameLst>
                                      </p:cBhvr>
                                      <p:to>
                                        <p:strVal val="visible"/>
                                      </p:to>
                                    </p:set>
                                    <p:animEffect transition="in" filter="fade">
                                      <p:cBhvr>
                                        <p:cTn id="51" dur="2000"/>
                                        <p:tgtEl>
                                          <p:spTgt spid="42"/>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52"/>
                                        </p:tgtEl>
                                        <p:attrNameLst>
                                          <p:attrName>style.visibility</p:attrName>
                                        </p:attrNameLst>
                                      </p:cBhvr>
                                      <p:to>
                                        <p:strVal val="visible"/>
                                      </p:to>
                                    </p:set>
                                    <p:animEffect transition="in" filter="fade">
                                      <p:cBhvr>
                                        <p:cTn id="54" dur="2000"/>
                                        <p:tgtEl>
                                          <p:spTgt spid="52"/>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58"/>
                                        </p:tgtEl>
                                        <p:attrNameLst>
                                          <p:attrName>style.visibility</p:attrName>
                                        </p:attrNameLst>
                                      </p:cBhvr>
                                      <p:to>
                                        <p:strVal val="visible"/>
                                      </p:to>
                                    </p:set>
                                    <p:animEffect transition="in" filter="fade">
                                      <p:cBhvr>
                                        <p:cTn id="57" dur="2000"/>
                                        <p:tgtEl>
                                          <p:spTgt spid="58"/>
                                        </p:tgtEl>
                                      </p:cBhvr>
                                    </p:animEffect>
                                  </p:childTnLst>
                                </p:cTn>
                              </p:par>
                              <p:par>
                                <p:cTn id="58" presetID="10" presetClass="entr" presetSubtype="0" fill="hold" nodeType="withEffect">
                                  <p:stCondLst>
                                    <p:cond delay="0"/>
                                  </p:stCondLst>
                                  <p:childTnLst>
                                    <p:set>
                                      <p:cBhvr>
                                        <p:cTn id="59" dur="1" fill="hold">
                                          <p:stCondLst>
                                            <p:cond delay="0"/>
                                          </p:stCondLst>
                                        </p:cTn>
                                        <p:tgtEl>
                                          <p:spTgt spid="20521"/>
                                        </p:tgtEl>
                                        <p:attrNameLst>
                                          <p:attrName>style.visibility</p:attrName>
                                        </p:attrNameLst>
                                      </p:cBhvr>
                                      <p:to>
                                        <p:strVal val="visible"/>
                                      </p:to>
                                    </p:set>
                                    <p:animEffect transition="in" filter="fade">
                                      <p:cBhvr>
                                        <p:cTn id="60" dur="500"/>
                                        <p:tgtEl>
                                          <p:spTgt spid="20521"/>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63"/>
                                        </p:tgtEl>
                                        <p:attrNameLst>
                                          <p:attrName>style.visibility</p:attrName>
                                        </p:attrNameLst>
                                      </p:cBhvr>
                                      <p:to>
                                        <p:strVal val="visible"/>
                                      </p:to>
                                    </p:set>
                                    <p:animEffect transition="in" filter="fade">
                                      <p:cBhvr>
                                        <p:cTn id="63" dur="2000"/>
                                        <p:tgtEl>
                                          <p:spTgt spid="63"/>
                                        </p:tgtEl>
                                      </p:cBhvr>
                                    </p:animEffect>
                                  </p:childTnLst>
                                </p:cTn>
                              </p:par>
                            </p:childTnLst>
                          </p:cTn>
                        </p:par>
                        <p:par>
                          <p:cTn id="64" fill="hold" nodeType="afterGroup">
                            <p:stCondLst>
                              <p:cond delay="6000"/>
                            </p:stCondLst>
                            <p:childTnLst>
                              <p:par>
                                <p:cTn id="65" presetID="10" presetClass="entr" presetSubtype="0" fill="hold" grpId="0" nodeType="afterEffect">
                                  <p:stCondLst>
                                    <p:cond delay="0"/>
                                  </p:stCondLst>
                                  <p:childTnLst>
                                    <p:set>
                                      <p:cBhvr>
                                        <p:cTn id="66" dur="1" fill="hold">
                                          <p:stCondLst>
                                            <p:cond delay="0"/>
                                          </p:stCondLst>
                                        </p:cTn>
                                        <p:tgtEl>
                                          <p:spTgt spid="46"/>
                                        </p:tgtEl>
                                        <p:attrNameLst>
                                          <p:attrName>style.visibility</p:attrName>
                                        </p:attrNameLst>
                                      </p:cBhvr>
                                      <p:to>
                                        <p:strVal val="visible"/>
                                      </p:to>
                                    </p:set>
                                    <p:animEffect transition="in" filter="fade">
                                      <p:cBhvr>
                                        <p:cTn id="67" dur="2000"/>
                                        <p:tgtEl>
                                          <p:spTgt spid="46"/>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50"/>
                                        </p:tgtEl>
                                        <p:attrNameLst>
                                          <p:attrName>style.visibility</p:attrName>
                                        </p:attrNameLst>
                                      </p:cBhvr>
                                      <p:to>
                                        <p:strVal val="visible"/>
                                      </p:to>
                                    </p:set>
                                    <p:animEffect transition="in" filter="fade">
                                      <p:cBhvr>
                                        <p:cTn id="70" dur="2000"/>
                                        <p:tgtEl>
                                          <p:spTgt spid="50"/>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56"/>
                                        </p:tgtEl>
                                        <p:attrNameLst>
                                          <p:attrName>style.visibility</p:attrName>
                                        </p:attrNameLst>
                                      </p:cBhvr>
                                      <p:to>
                                        <p:strVal val="visible"/>
                                      </p:to>
                                    </p:set>
                                    <p:animEffect transition="in" filter="fade">
                                      <p:cBhvr>
                                        <p:cTn id="73" dur="2000"/>
                                        <p:tgtEl>
                                          <p:spTgt spid="5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61"/>
                                        </p:tgtEl>
                                        <p:attrNameLst>
                                          <p:attrName>style.visibility</p:attrName>
                                        </p:attrNameLst>
                                      </p:cBhvr>
                                      <p:to>
                                        <p:strVal val="visible"/>
                                      </p:to>
                                    </p:set>
                                    <p:animEffect transition="in" filter="fade">
                                      <p:cBhvr>
                                        <p:cTn id="76" dur="2000"/>
                                        <p:tgtEl>
                                          <p:spTgt spid="61"/>
                                        </p:tgtEl>
                                      </p:cBhvr>
                                    </p:animEffect>
                                  </p:childTnLst>
                                </p:cTn>
                              </p:par>
                            </p:childTnLst>
                          </p:cTn>
                        </p:par>
                        <p:par>
                          <p:cTn id="77" fill="hold" nodeType="afterGroup">
                            <p:stCondLst>
                              <p:cond delay="8000"/>
                            </p:stCondLst>
                            <p:childTnLst>
                              <p:par>
                                <p:cTn id="78" presetID="10" presetClass="entr" presetSubtype="0" fill="hold" grpId="0" nodeType="afterEffect">
                                  <p:stCondLst>
                                    <p:cond delay="0"/>
                                  </p:stCondLst>
                                  <p:childTnLst>
                                    <p:set>
                                      <p:cBhvr>
                                        <p:cTn id="79" dur="1" fill="hold">
                                          <p:stCondLst>
                                            <p:cond delay="0"/>
                                          </p:stCondLst>
                                        </p:cTn>
                                        <p:tgtEl>
                                          <p:spTgt spid="334"/>
                                        </p:tgtEl>
                                        <p:attrNameLst>
                                          <p:attrName>style.visibility</p:attrName>
                                        </p:attrNameLst>
                                      </p:cBhvr>
                                      <p:to>
                                        <p:strVal val="visible"/>
                                      </p:to>
                                    </p:set>
                                    <p:animEffect transition="in" filter="fade">
                                      <p:cBhvr>
                                        <p:cTn id="80" dur="2000"/>
                                        <p:tgtEl>
                                          <p:spTgt spid="334"/>
                                        </p:tgtEl>
                                      </p:cBhvr>
                                    </p:animEffect>
                                  </p:childTnLst>
                                </p:cTn>
                              </p:par>
                              <p:par>
                                <p:cTn id="81" presetID="10" presetClass="entr" presetSubtype="0" fill="hold" nodeType="withEffect">
                                  <p:stCondLst>
                                    <p:cond delay="0"/>
                                  </p:stCondLst>
                                  <p:childTnLst>
                                    <p:set>
                                      <p:cBhvr>
                                        <p:cTn id="82" dur="1" fill="hold">
                                          <p:stCondLst>
                                            <p:cond delay="0"/>
                                          </p:stCondLst>
                                        </p:cTn>
                                        <p:tgtEl>
                                          <p:spTgt spid="33"/>
                                        </p:tgtEl>
                                        <p:attrNameLst>
                                          <p:attrName>style.visibility</p:attrName>
                                        </p:attrNameLst>
                                      </p:cBhvr>
                                      <p:to>
                                        <p:strVal val="visible"/>
                                      </p:to>
                                    </p:set>
                                    <p:animEffect transition="in" filter="fade">
                                      <p:cBhvr>
                                        <p:cTn id="83" dur="2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334" grpId="0" autoUpdateAnimBg="0"/>
      <p:bldP spid="42" grpId="0"/>
      <p:bldP spid="46" grpId="0"/>
      <p:bldP spid="48" grpId="0"/>
      <p:bldP spid="49" grpId="0"/>
      <p:bldP spid="50" grpId="0"/>
      <p:bldP spid="51" grpId="0"/>
      <p:bldP spid="52" grpId="0"/>
      <p:bldP spid="53" grpId="0"/>
      <p:bldP spid="54" grpId="0"/>
      <p:bldP spid="55" grpId="0"/>
      <p:bldP spid="56" grpId="0"/>
      <p:bldP spid="57" grpId="0"/>
      <p:bldP spid="58" grpId="0"/>
      <p:bldP spid="59" grpId="0"/>
      <p:bldP spid="60" grpId="0"/>
      <p:bldP spid="61" grpId="0"/>
      <p:bldP spid="62" grpId="0"/>
      <p:bldP spid="63" grpId="0"/>
      <p:bldP spid="6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579438" y="452438"/>
            <a:ext cx="44688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it-IT" sz="2000">
                <a:solidFill>
                  <a:srgbClr val="336699"/>
                </a:solidFill>
                <a:latin typeface="Verdana" pitchFamily="34" charset="0"/>
              </a:rPr>
              <a:t>Le domande guida dell’analisi</a:t>
            </a:r>
          </a:p>
        </p:txBody>
      </p:sp>
      <p:sp>
        <p:nvSpPr>
          <p:cNvPr id="29" name="Rectangle 15"/>
          <p:cNvSpPr>
            <a:spLocks noChangeArrowheads="1"/>
          </p:cNvSpPr>
          <p:nvPr/>
        </p:nvSpPr>
        <p:spPr bwMode="auto">
          <a:xfrm>
            <a:off x="1322388" y="1930400"/>
            <a:ext cx="7561262" cy="1323975"/>
          </a:xfrm>
          <a:prstGeom prst="rect">
            <a:avLst/>
          </a:prstGeom>
          <a:noFill/>
          <a:ln w="9525">
            <a:noFill/>
            <a:miter lim="800000"/>
            <a:headEnd/>
            <a:tailEnd/>
          </a:ln>
        </p:spPr>
        <p:txBody>
          <a:bodyPr anchor="ctr">
            <a:spAutoFit/>
          </a:bodyPr>
          <a:lstStyle/>
          <a:p>
            <a:pPr>
              <a:defRPr/>
            </a:pPr>
            <a:r>
              <a:rPr lang="it-IT" sz="2000" i="1" dirty="0">
                <a:solidFill>
                  <a:srgbClr val="336699"/>
                </a:solidFill>
                <a:latin typeface="Verdana" pitchFamily="34" charset="0"/>
                <a:cs typeface="+mn-cs"/>
              </a:rPr>
              <a:t>Popolazione costante; imprese di dimensioni ridotte rispetto al passato e sempre più addensate intorno al capoluogo, motore dell’economia provinciale</a:t>
            </a:r>
          </a:p>
        </p:txBody>
      </p:sp>
      <p:sp>
        <p:nvSpPr>
          <p:cNvPr id="23556" name="Text Box 2"/>
          <p:cNvSpPr txBox="1">
            <a:spLocks noChangeArrowheads="1"/>
          </p:cNvSpPr>
          <p:nvPr/>
        </p:nvSpPr>
        <p:spPr bwMode="auto">
          <a:xfrm>
            <a:off x="1298575" y="1268413"/>
            <a:ext cx="75612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r>
              <a:rPr lang="it-IT" sz="2000" i="1">
                <a:solidFill>
                  <a:srgbClr val="5F5F5F"/>
                </a:solidFill>
                <a:latin typeface="Verdana" pitchFamily="34" charset="0"/>
              </a:rPr>
              <a:t>Come è cambiata la morfologia del sistema produttivo?</a:t>
            </a:r>
          </a:p>
        </p:txBody>
      </p:sp>
      <p:sp>
        <p:nvSpPr>
          <p:cNvPr id="17" name="Pentagono 16"/>
          <p:cNvSpPr/>
          <p:nvPr/>
        </p:nvSpPr>
        <p:spPr bwMode="auto">
          <a:xfrm>
            <a:off x="793676" y="1327120"/>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11" name="Text Box 2"/>
          <p:cNvSpPr txBox="1">
            <a:spLocks noChangeArrowheads="1"/>
          </p:cNvSpPr>
          <p:nvPr/>
        </p:nvSpPr>
        <p:spPr bwMode="auto">
          <a:xfrm>
            <a:off x="1298575" y="3429000"/>
            <a:ext cx="75612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r>
              <a:rPr lang="it-IT" sz="2000" i="1">
                <a:solidFill>
                  <a:srgbClr val="5F5F5F"/>
                </a:solidFill>
                <a:latin typeface="Verdana" pitchFamily="34" charset="0"/>
              </a:rPr>
              <a:t>Qual è stato l’andamento del sistema economico provinciale?</a:t>
            </a:r>
          </a:p>
        </p:txBody>
      </p:sp>
      <p:sp>
        <p:nvSpPr>
          <p:cNvPr id="12" name="Pentagono 11"/>
          <p:cNvSpPr/>
          <p:nvPr/>
        </p:nvSpPr>
        <p:spPr bwMode="auto">
          <a:xfrm>
            <a:off x="793676" y="3573340"/>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16" name="Rettangolo 15"/>
          <p:cNvSpPr/>
          <p:nvPr/>
        </p:nvSpPr>
        <p:spPr bwMode="auto">
          <a:xfrm>
            <a:off x="2030490" y="6568835"/>
            <a:ext cx="226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006699"/>
                </a:solidFill>
                <a:latin typeface="Verdana" pitchFamily="34" charset="0"/>
                <a:cs typeface="+mn-cs"/>
              </a:rPr>
              <a:t>Morfologia</a:t>
            </a:r>
          </a:p>
        </p:txBody>
      </p:sp>
      <p:sp>
        <p:nvSpPr>
          <p:cNvPr id="18" name="Rettangolo 17"/>
          <p:cNvSpPr/>
          <p:nvPr/>
        </p:nvSpPr>
        <p:spPr bwMode="auto">
          <a:xfrm>
            <a:off x="4298482"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006699"/>
                </a:solidFill>
                <a:latin typeface="Verdana" pitchFamily="34" charset="0"/>
                <a:cs typeface="+mn-cs"/>
              </a:rPr>
              <a:t>Risultati della provincia</a:t>
            </a:r>
          </a:p>
        </p:txBody>
      </p:sp>
      <p:sp>
        <p:nvSpPr>
          <p:cNvPr id="19" name="Rettangolo 18"/>
          <p:cNvSpPr/>
          <p:nvPr/>
        </p:nvSpPr>
        <p:spPr bwMode="auto">
          <a:xfrm>
            <a:off x="6797306" y="6568835"/>
            <a:ext cx="2340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006699"/>
                </a:solidFill>
                <a:latin typeface="Verdana" pitchFamily="34" charset="0"/>
                <a:cs typeface="+mn-cs"/>
              </a:rPr>
              <a:t>I settori economici</a:t>
            </a:r>
          </a:p>
        </p:txBody>
      </p:sp>
      <p:sp>
        <p:nvSpPr>
          <p:cNvPr id="20" name="Rettangolo 19"/>
          <p:cNvSpPr/>
          <p:nvPr/>
        </p:nvSpPr>
        <p:spPr bwMode="auto">
          <a:xfrm>
            <a:off x="-16797" y="6568835"/>
            <a:ext cx="2088000" cy="333375"/>
          </a:xfrm>
          <a:prstGeom prst="rect">
            <a:avLst/>
          </a:prstGeom>
          <a:solidFill>
            <a:srgbClr val="00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lumMod val="95000"/>
                  </a:schemeClr>
                </a:solidFill>
                <a:latin typeface="Verdana" pitchFamily="34" charset="0"/>
                <a:cs typeface="+mn-cs"/>
              </a:rPr>
              <a:t>Domande</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2000"/>
                                        <p:tgtEl>
                                          <p:spTgt spid="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2000"/>
                                        <p:tgtEl>
                                          <p:spTgt spid="1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utoUpdateAnimBg="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Gruppo 47"/>
          <p:cNvGrpSpPr>
            <a:grpSpLocks/>
          </p:cNvGrpSpPr>
          <p:nvPr/>
        </p:nvGrpSpPr>
        <p:grpSpPr bwMode="auto">
          <a:xfrm>
            <a:off x="762000" y="1125538"/>
            <a:ext cx="7265988" cy="4873625"/>
            <a:chOff x="761280" y="1125538"/>
            <a:chExt cx="7267104" cy="4873625"/>
          </a:xfrm>
        </p:grpSpPr>
        <p:pic>
          <p:nvPicPr>
            <p:cNvPr id="14390" name="Picture 54" descr="C:\Users\intel\Desktop\images.jpg"/>
            <p:cNvPicPr>
              <a:picLocks noChangeArrowheads="1"/>
            </p:cNvPicPr>
            <p:nvPr/>
          </p:nvPicPr>
          <p:blipFill>
            <a:blip r:embed="rId3" cstate="print">
              <a:duotone>
                <a:schemeClr val="accent4">
                  <a:shade val="45000"/>
                  <a:satMod val="135000"/>
                </a:schemeClr>
                <a:prstClr val="white"/>
              </a:duotone>
            </a:blip>
            <a:srcRect b="19951"/>
            <a:stretch>
              <a:fillRect/>
            </a:stretch>
          </p:blipFill>
          <p:spPr bwMode="auto">
            <a:xfrm>
              <a:off x="1957958" y="1147763"/>
              <a:ext cx="5206330" cy="4689475"/>
            </a:xfrm>
            <a:prstGeom prst="rect">
              <a:avLst/>
            </a:prstGeom>
            <a:noFill/>
          </p:spPr>
        </p:pic>
        <p:sp>
          <p:nvSpPr>
            <p:cNvPr id="24629" name="Rettangolo 56"/>
            <p:cNvSpPr>
              <a:spLocks noChangeArrowheads="1"/>
            </p:cNvSpPr>
            <p:nvPr/>
          </p:nvSpPr>
          <p:spPr bwMode="auto">
            <a:xfrm>
              <a:off x="761280" y="1125538"/>
              <a:ext cx="7267104" cy="4873625"/>
            </a:xfrm>
            <a:prstGeom prst="rect">
              <a:avLst/>
            </a:prstGeom>
            <a:solidFill>
              <a:srgbClr val="EAEAEA">
                <a:alpha val="81175"/>
              </a:srgbClr>
            </a:solidFill>
            <a:ln>
              <a:noFill/>
            </a:ln>
            <a:extLst>
              <a:ext uri="{91240B29-F687-4F45-9708-019B960494DF}">
                <a14:hiddenLine xmlns:a14="http://schemas.microsoft.com/office/drawing/2010/main" w="28575" algn="ctr">
                  <a:solidFill>
                    <a:srgbClr val="000000"/>
                  </a:solidFill>
                  <a:prstDash val="dash"/>
                  <a:round/>
                  <a:headEnd/>
                  <a:tailEnd type="triangle" w="med" len="med"/>
                </a14:hiddenLine>
              </a:ext>
            </a:extLst>
          </p:spPr>
          <p:txBody>
            <a:bodyPr anchor="ctr"/>
            <a:lstStyle/>
            <a:p>
              <a:pPr algn="ctr"/>
              <a:endParaRPr lang="it-IT"/>
            </a:p>
          </p:txBody>
        </p:sp>
      </p:grpSp>
      <p:sp>
        <p:nvSpPr>
          <p:cNvPr id="7171" name="Rectangle 10"/>
          <p:cNvSpPr>
            <a:spLocks noGrp="1" noChangeArrowheads="1"/>
          </p:cNvSpPr>
          <p:nvPr>
            <p:ph type="title"/>
          </p:nvPr>
        </p:nvSpPr>
        <p:spPr>
          <a:xfrm>
            <a:off x="598488" y="188913"/>
            <a:ext cx="8172450" cy="792162"/>
          </a:xfrm>
        </p:spPr>
        <p:txBody>
          <a:bodyPr/>
          <a:lstStyle/>
          <a:p>
            <a:pPr eaLnBrk="1" hangingPunct="1"/>
            <a:r>
              <a:rPr lang="it-IT" sz="2000" smtClean="0">
                <a:latin typeface="Verdana" pitchFamily="34" charset="0"/>
              </a:rPr>
              <a:t>Gli investimenti </a:t>
            </a:r>
            <a:r>
              <a:rPr lang="it-IT" sz="1400" b="0" smtClean="0">
                <a:latin typeface="Verdana" pitchFamily="34" charset="0"/>
              </a:rPr>
              <a:t>(valore mediano)</a:t>
            </a:r>
            <a:endParaRPr lang="it-IT" sz="2000" b="0" smtClean="0">
              <a:latin typeface="Verdana" pitchFamily="34" charset="0"/>
            </a:endParaRPr>
          </a:p>
        </p:txBody>
      </p:sp>
      <p:sp>
        <p:nvSpPr>
          <p:cNvPr id="334" name="Rectangle 15"/>
          <p:cNvSpPr>
            <a:spLocks noChangeArrowheads="1"/>
          </p:cNvSpPr>
          <p:nvPr/>
        </p:nvSpPr>
        <p:spPr bwMode="auto">
          <a:xfrm>
            <a:off x="1403350" y="5837238"/>
            <a:ext cx="7559675" cy="400050"/>
          </a:xfrm>
          <a:prstGeom prst="rect">
            <a:avLst/>
          </a:prstGeom>
          <a:noFill/>
          <a:ln w="9525">
            <a:noFill/>
            <a:miter lim="800000"/>
            <a:headEnd/>
            <a:tailEnd/>
          </a:ln>
        </p:spPr>
        <p:txBody>
          <a:bodyPr anchor="ctr">
            <a:normAutofit/>
          </a:bodyPr>
          <a:lstStyle/>
          <a:p>
            <a:pPr>
              <a:defRPr/>
            </a:pPr>
            <a:r>
              <a:rPr lang="it-IT" sz="2000" dirty="0">
                <a:solidFill>
                  <a:srgbClr val="336699"/>
                </a:solidFill>
                <a:latin typeface="Verdana" pitchFamily="34" charset="0"/>
                <a:cs typeface="+mn-cs"/>
              </a:rPr>
              <a:t>Permane una scarsa attitudine </a:t>
            </a:r>
            <a:r>
              <a:rPr lang="it-IT" sz="2000" dirty="0" smtClean="0">
                <a:solidFill>
                  <a:srgbClr val="336699"/>
                </a:solidFill>
                <a:latin typeface="Verdana" pitchFamily="34" charset="0"/>
                <a:cs typeface="+mn-cs"/>
              </a:rPr>
              <a:t>all’investimento… </a:t>
            </a:r>
            <a:endParaRPr lang="it-IT" sz="2000" dirty="0">
              <a:solidFill>
                <a:srgbClr val="336699"/>
              </a:solidFill>
              <a:latin typeface="Verdana" pitchFamily="34" charset="0"/>
              <a:cs typeface="+mn-cs"/>
            </a:endParaRPr>
          </a:p>
        </p:txBody>
      </p:sp>
      <p:sp>
        <p:nvSpPr>
          <p:cNvPr id="30" name="Pentagono 29"/>
          <p:cNvSpPr/>
          <p:nvPr/>
        </p:nvSpPr>
        <p:spPr bwMode="auto">
          <a:xfrm>
            <a:off x="765694" y="5877272"/>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43" name="Rettangolo 42"/>
          <p:cNvSpPr/>
          <p:nvPr/>
        </p:nvSpPr>
        <p:spPr bwMode="auto">
          <a:xfrm>
            <a:off x="4527288" y="6565657"/>
            <a:ext cx="2268000" cy="333375"/>
          </a:xfrm>
          <a:prstGeom prst="rect">
            <a:avLst/>
          </a:prstGeom>
          <a:solidFill>
            <a:srgbClr val="33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solidFill>
                <a:latin typeface="Verdana" pitchFamily="34" charset="0"/>
                <a:cs typeface="+mn-cs"/>
              </a:rPr>
              <a:t>Risultati della provincia</a:t>
            </a:r>
          </a:p>
        </p:txBody>
      </p:sp>
      <p:sp>
        <p:nvSpPr>
          <p:cNvPr id="44" name="Rettangolo 43"/>
          <p:cNvSpPr/>
          <p:nvPr/>
        </p:nvSpPr>
        <p:spPr bwMode="auto">
          <a:xfrm>
            <a:off x="2051720"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Morfologia</a:t>
            </a:r>
          </a:p>
        </p:txBody>
      </p:sp>
      <p:sp>
        <p:nvSpPr>
          <p:cNvPr id="45" name="Rettangolo 44"/>
          <p:cNvSpPr/>
          <p:nvPr/>
        </p:nvSpPr>
        <p:spPr bwMode="auto">
          <a:xfrm>
            <a:off x="6797306" y="6568835"/>
            <a:ext cx="2340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I settori economici</a:t>
            </a:r>
          </a:p>
        </p:txBody>
      </p:sp>
      <p:sp>
        <p:nvSpPr>
          <p:cNvPr id="46" name="Rettangolo 45"/>
          <p:cNvSpPr/>
          <p:nvPr/>
        </p:nvSpPr>
        <p:spPr bwMode="auto">
          <a:xfrm>
            <a:off x="-16797" y="6568835"/>
            <a:ext cx="208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Domande</a:t>
            </a:r>
          </a:p>
        </p:txBody>
      </p:sp>
      <p:grpSp>
        <p:nvGrpSpPr>
          <p:cNvPr id="3" name="Gruppo 47"/>
          <p:cNvGrpSpPr>
            <a:grpSpLocks/>
          </p:cNvGrpSpPr>
          <p:nvPr/>
        </p:nvGrpSpPr>
        <p:grpSpPr bwMode="auto">
          <a:xfrm>
            <a:off x="900113" y="1147763"/>
            <a:ext cx="6853237" cy="4470400"/>
            <a:chOff x="900113" y="1147763"/>
            <a:chExt cx="6853237" cy="4470400"/>
          </a:xfrm>
        </p:grpSpPr>
        <p:sp>
          <p:nvSpPr>
            <p:cNvPr id="24609" name="Rectangle 93"/>
            <p:cNvSpPr>
              <a:spLocks noChangeArrowheads="1"/>
            </p:cNvSpPr>
            <p:nvPr/>
          </p:nvSpPr>
          <p:spPr bwMode="auto">
            <a:xfrm>
              <a:off x="900113" y="1147763"/>
              <a:ext cx="3841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102</a:t>
              </a:r>
              <a:endParaRPr lang="it-IT" sz="3200"/>
            </a:p>
          </p:txBody>
        </p:sp>
        <p:grpSp>
          <p:nvGrpSpPr>
            <p:cNvPr id="24610" name="Gruppo 39"/>
            <p:cNvGrpSpPr>
              <a:grpSpLocks/>
            </p:cNvGrpSpPr>
            <p:nvPr/>
          </p:nvGrpSpPr>
          <p:grpSpPr bwMode="auto">
            <a:xfrm>
              <a:off x="1009650" y="1239838"/>
              <a:ext cx="6743700" cy="4378325"/>
              <a:chOff x="1009650" y="1239838"/>
              <a:chExt cx="6743700" cy="4378325"/>
            </a:xfrm>
          </p:grpSpPr>
          <p:sp>
            <p:nvSpPr>
              <p:cNvPr id="24611" name="Freeform 81"/>
              <p:cNvSpPr>
                <a:spLocks noEditPoints="1"/>
              </p:cNvSpPr>
              <p:nvPr/>
            </p:nvSpPr>
            <p:spPr bwMode="auto">
              <a:xfrm>
                <a:off x="1431925" y="1239838"/>
                <a:ext cx="6318250" cy="3248025"/>
              </a:xfrm>
              <a:custGeom>
                <a:avLst/>
                <a:gdLst>
                  <a:gd name="T0" fmla="*/ 0 w 3980"/>
                  <a:gd name="T1" fmla="*/ 2147483647 h 2046"/>
                  <a:gd name="T2" fmla="*/ 2147483647 w 3980"/>
                  <a:gd name="T3" fmla="*/ 2147483647 h 2046"/>
                  <a:gd name="T4" fmla="*/ 2147483647 w 3980"/>
                  <a:gd name="T5" fmla="*/ 2147483647 h 2046"/>
                  <a:gd name="T6" fmla="*/ 0 w 3980"/>
                  <a:gd name="T7" fmla="*/ 2147483647 h 2046"/>
                  <a:gd name="T8" fmla="*/ 0 w 3980"/>
                  <a:gd name="T9" fmla="*/ 2147483647 h 2046"/>
                  <a:gd name="T10" fmla="*/ 0 w 3980"/>
                  <a:gd name="T11" fmla="*/ 2147483647 h 2046"/>
                  <a:gd name="T12" fmla="*/ 2147483647 w 3980"/>
                  <a:gd name="T13" fmla="*/ 2147483647 h 2046"/>
                  <a:gd name="T14" fmla="*/ 2147483647 w 3980"/>
                  <a:gd name="T15" fmla="*/ 2147483647 h 2046"/>
                  <a:gd name="T16" fmla="*/ 0 w 3980"/>
                  <a:gd name="T17" fmla="*/ 2147483647 h 2046"/>
                  <a:gd name="T18" fmla="*/ 0 w 3980"/>
                  <a:gd name="T19" fmla="*/ 2147483647 h 2046"/>
                  <a:gd name="T20" fmla="*/ 0 w 3980"/>
                  <a:gd name="T21" fmla="*/ 2147483647 h 2046"/>
                  <a:gd name="T22" fmla="*/ 2147483647 w 3980"/>
                  <a:gd name="T23" fmla="*/ 2147483647 h 2046"/>
                  <a:gd name="T24" fmla="*/ 2147483647 w 3980"/>
                  <a:gd name="T25" fmla="*/ 2147483647 h 2046"/>
                  <a:gd name="T26" fmla="*/ 0 w 3980"/>
                  <a:gd name="T27" fmla="*/ 2147483647 h 2046"/>
                  <a:gd name="T28" fmla="*/ 0 w 3980"/>
                  <a:gd name="T29" fmla="*/ 2147483647 h 2046"/>
                  <a:gd name="T30" fmla="*/ 0 w 3980"/>
                  <a:gd name="T31" fmla="*/ 2147483647 h 2046"/>
                  <a:gd name="T32" fmla="*/ 2147483647 w 3980"/>
                  <a:gd name="T33" fmla="*/ 2147483647 h 2046"/>
                  <a:gd name="T34" fmla="*/ 2147483647 w 3980"/>
                  <a:gd name="T35" fmla="*/ 2147483647 h 2046"/>
                  <a:gd name="T36" fmla="*/ 0 w 3980"/>
                  <a:gd name="T37" fmla="*/ 2147483647 h 2046"/>
                  <a:gd name="T38" fmla="*/ 0 w 3980"/>
                  <a:gd name="T39" fmla="*/ 2147483647 h 2046"/>
                  <a:gd name="T40" fmla="*/ 0 w 3980"/>
                  <a:gd name="T41" fmla="*/ 0 h 2046"/>
                  <a:gd name="T42" fmla="*/ 2147483647 w 3980"/>
                  <a:gd name="T43" fmla="*/ 0 h 2046"/>
                  <a:gd name="T44" fmla="*/ 2147483647 w 3980"/>
                  <a:gd name="T45" fmla="*/ 2147483647 h 2046"/>
                  <a:gd name="T46" fmla="*/ 0 w 3980"/>
                  <a:gd name="T47" fmla="*/ 2147483647 h 2046"/>
                  <a:gd name="T48" fmla="*/ 0 w 3980"/>
                  <a:gd name="T49" fmla="*/ 0 h 204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980"/>
                  <a:gd name="T76" fmla="*/ 0 h 2046"/>
                  <a:gd name="T77" fmla="*/ 3980 w 3980"/>
                  <a:gd name="T78" fmla="*/ 2046 h 204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980" h="2046">
                    <a:moveTo>
                      <a:pt x="0" y="2041"/>
                    </a:moveTo>
                    <a:lnTo>
                      <a:pt x="3980" y="2041"/>
                    </a:lnTo>
                    <a:lnTo>
                      <a:pt x="3980" y="2046"/>
                    </a:lnTo>
                    <a:lnTo>
                      <a:pt x="0" y="2046"/>
                    </a:lnTo>
                    <a:lnTo>
                      <a:pt x="0" y="2041"/>
                    </a:lnTo>
                    <a:close/>
                    <a:moveTo>
                      <a:pt x="0" y="1530"/>
                    </a:moveTo>
                    <a:lnTo>
                      <a:pt x="3980" y="1530"/>
                    </a:lnTo>
                    <a:lnTo>
                      <a:pt x="3980" y="1534"/>
                    </a:lnTo>
                    <a:lnTo>
                      <a:pt x="0" y="1534"/>
                    </a:lnTo>
                    <a:lnTo>
                      <a:pt x="0" y="1530"/>
                    </a:lnTo>
                    <a:close/>
                    <a:moveTo>
                      <a:pt x="0" y="1019"/>
                    </a:moveTo>
                    <a:lnTo>
                      <a:pt x="3980" y="1019"/>
                    </a:lnTo>
                    <a:lnTo>
                      <a:pt x="3980" y="1023"/>
                    </a:lnTo>
                    <a:lnTo>
                      <a:pt x="0" y="1023"/>
                    </a:lnTo>
                    <a:lnTo>
                      <a:pt x="0" y="1019"/>
                    </a:lnTo>
                    <a:close/>
                    <a:moveTo>
                      <a:pt x="0" y="512"/>
                    </a:moveTo>
                    <a:lnTo>
                      <a:pt x="3980" y="512"/>
                    </a:lnTo>
                    <a:lnTo>
                      <a:pt x="3980" y="516"/>
                    </a:lnTo>
                    <a:lnTo>
                      <a:pt x="0" y="516"/>
                    </a:lnTo>
                    <a:lnTo>
                      <a:pt x="0" y="512"/>
                    </a:lnTo>
                    <a:close/>
                    <a:moveTo>
                      <a:pt x="0" y="0"/>
                    </a:moveTo>
                    <a:lnTo>
                      <a:pt x="3980" y="0"/>
                    </a:lnTo>
                    <a:lnTo>
                      <a:pt x="3980"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24612" name="Rectangle 82"/>
              <p:cNvSpPr>
                <a:spLocks noChangeArrowheads="1"/>
              </p:cNvSpPr>
              <p:nvPr/>
            </p:nvSpPr>
            <p:spPr bwMode="auto">
              <a:xfrm>
                <a:off x="1428750" y="1243013"/>
                <a:ext cx="7938" cy="4044950"/>
              </a:xfrm>
              <a:prstGeom prst="rect">
                <a:avLst/>
              </a:prstGeom>
              <a:solidFill>
                <a:srgbClr val="868686"/>
              </a:solidFill>
              <a:ln w="6350">
                <a:solidFill>
                  <a:srgbClr val="868686"/>
                </a:solidFill>
                <a:bevel/>
                <a:headEnd/>
                <a:tailEnd/>
              </a:ln>
            </p:spPr>
            <p:txBody>
              <a:bodyPr/>
              <a:lstStyle/>
              <a:p>
                <a:endParaRPr lang="it-IT"/>
              </a:p>
            </p:txBody>
          </p:sp>
          <p:sp>
            <p:nvSpPr>
              <p:cNvPr id="24613" name="Freeform 83"/>
              <p:cNvSpPr>
                <a:spLocks noEditPoints="1"/>
              </p:cNvSpPr>
              <p:nvPr/>
            </p:nvSpPr>
            <p:spPr bwMode="auto">
              <a:xfrm>
                <a:off x="1384300" y="1239838"/>
                <a:ext cx="47625" cy="4052887"/>
              </a:xfrm>
              <a:custGeom>
                <a:avLst/>
                <a:gdLst>
                  <a:gd name="T0" fmla="*/ 0 w 30"/>
                  <a:gd name="T1" fmla="*/ 2147483647 h 2553"/>
                  <a:gd name="T2" fmla="*/ 2147483647 w 30"/>
                  <a:gd name="T3" fmla="*/ 2147483647 h 2553"/>
                  <a:gd name="T4" fmla="*/ 2147483647 w 30"/>
                  <a:gd name="T5" fmla="*/ 2147483647 h 2553"/>
                  <a:gd name="T6" fmla="*/ 0 w 30"/>
                  <a:gd name="T7" fmla="*/ 2147483647 h 2553"/>
                  <a:gd name="T8" fmla="*/ 0 w 30"/>
                  <a:gd name="T9" fmla="*/ 2147483647 h 2553"/>
                  <a:gd name="T10" fmla="*/ 0 w 30"/>
                  <a:gd name="T11" fmla="*/ 2147483647 h 2553"/>
                  <a:gd name="T12" fmla="*/ 2147483647 w 30"/>
                  <a:gd name="T13" fmla="*/ 2147483647 h 2553"/>
                  <a:gd name="T14" fmla="*/ 2147483647 w 30"/>
                  <a:gd name="T15" fmla="*/ 2147483647 h 2553"/>
                  <a:gd name="T16" fmla="*/ 0 w 30"/>
                  <a:gd name="T17" fmla="*/ 2147483647 h 2553"/>
                  <a:gd name="T18" fmla="*/ 0 w 30"/>
                  <a:gd name="T19" fmla="*/ 2147483647 h 2553"/>
                  <a:gd name="T20" fmla="*/ 0 w 30"/>
                  <a:gd name="T21" fmla="*/ 2147483647 h 2553"/>
                  <a:gd name="T22" fmla="*/ 2147483647 w 30"/>
                  <a:gd name="T23" fmla="*/ 2147483647 h 2553"/>
                  <a:gd name="T24" fmla="*/ 2147483647 w 30"/>
                  <a:gd name="T25" fmla="*/ 2147483647 h 2553"/>
                  <a:gd name="T26" fmla="*/ 0 w 30"/>
                  <a:gd name="T27" fmla="*/ 2147483647 h 2553"/>
                  <a:gd name="T28" fmla="*/ 0 w 30"/>
                  <a:gd name="T29" fmla="*/ 2147483647 h 2553"/>
                  <a:gd name="T30" fmla="*/ 0 w 30"/>
                  <a:gd name="T31" fmla="*/ 2147483647 h 2553"/>
                  <a:gd name="T32" fmla="*/ 2147483647 w 30"/>
                  <a:gd name="T33" fmla="*/ 2147483647 h 2553"/>
                  <a:gd name="T34" fmla="*/ 2147483647 w 30"/>
                  <a:gd name="T35" fmla="*/ 2147483647 h 2553"/>
                  <a:gd name="T36" fmla="*/ 0 w 30"/>
                  <a:gd name="T37" fmla="*/ 2147483647 h 2553"/>
                  <a:gd name="T38" fmla="*/ 0 w 30"/>
                  <a:gd name="T39" fmla="*/ 2147483647 h 2553"/>
                  <a:gd name="T40" fmla="*/ 0 w 30"/>
                  <a:gd name="T41" fmla="*/ 2147483647 h 2553"/>
                  <a:gd name="T42" fmla="*/ 2147483647 w 30"/>
                  <a:gd name="T43" fmla="*/ 2147483647 h 2553"/>
                  <a:gd name="T44" fmla="*/ 2147483647 w 30"/>
                  <a:gd name="T45" fmla="*/ 2147483647 h 2553"/>
                  <a:gd name="T46" fmla="*/ 0 w 30"/>
                  <a:gd name="T47" fmla="*/ 2147483647 h 2553"/>
                  <a:gd name="T48" fmla="*/ 0 w 30"/>
                  <a:gd name="T49" fmla="*/ 2147483647 h 2553"/>
                  <a:gd name="T50" fmla="*/ 0 w 30"/>
                  <a:gd name="T51" fmla="*/ 0 h 2553"/>
                  <a:gd name="T52" fmla="*/ 2147483647 w 30"/>
                  <a:gd name="T53" fmla="*/ 0 h 2553"/>
                  <a:gd name="T54" fmla="*/ 2147483647 w 30"/>
                  <a:gd name="T55" fmla="*/ 2147483647 h 2553"/>
                  <a:gd name="T56" fmla="*/ 0 w 30"/>
                  <a:gd name="T57" fmla="*/ 2147483647 h 2553"/>
                  <a:gd name="T58" fmla="*/ 0 w 30"/>
                  <a:gd name="T59" fmla="*/ 0 h 255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0"/>
                  <a:gd name="T91" fmla="*/ 0 h 2553"/>
                  <a:gd name="T92" fmla="*/ 30 w 30"/>
                  <a:gd name="T93" fmla="*/ 2553 h 2553"/>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0" h="2553">
                    <a:moveTo>
                      <a:pt x="0" y="2548"/>
                    </a:moveTo>
                    <a:lnTo>
                      <a:pt x="30" y="2548"/>
                    </a:lnTo>
                    <a:lnTo>
                      <a:pt x="30" y="2553"/>
                    </a:lnTo>
                    <a:lnTo>
                      <a:pt x="0" y="2553"/>
                    </a:lnTo>
                    <a:lnTo>
                      <a:pt x="0" y="2548"/>
                    </a:lnTo>
                    <a:close/>
                    <a:moveTo>
                      <a:pt x="0" y="2041"/>
                    </a:moveTo>
                    <a:lnTo>
                      <a:pt x="30" y="2041"/>
                    </a:lnTo>
                    <a:lnTo>
                      <a:pt x="30" y="2046"/>
                    </a:lnTo>
                    <a:lnTo>
                      <a:pt x="0" y="2046"/>
                    </a:lnTo>
                    <a:lnTo>
                      <a:pt x="0" y="2041"/>
                    </a:lnTo>
                    <a:close/>
                    <a:moveTo>
                      <a:pt x="0" y="1530"/>
                    </a:moveTo>
                    <a:lnTo>
                      <a:pt x="30" y="1530"/>
                    </a:lnTo>
                    <a:lnTo>
                      <a:pt x="30" y="1534"/>
                    </a:lnTo>
                    <a:lnTo>
                      <a:pt x="0" y="1534"/>
                    </a:lnTo>
                    <a:lnTo>
                      <a:pt x="0" y="1530"/>
                    </a:lnTo>
                    <a:close/>
                    <a:moveTo>
                      <a:pt x="0" y="1019"/>
                    </a:moveTo>
                    <a:lnTo>
                      <a:pt x="30" y="1019"/>
                    </a:lnTo>
                    <a:lnTo>
                      <a:pt x="30" y="1023"/>
                    </a:lnTo>
                    <a:lnTo>
                      <a:pt x="0" y="1023"/>
                    </a:lnTo>
                    <a:lnTo>
                      <a:pt x="0" y="1019"/>
                    </a:lnTo>
                    <a:close/>
                    <a:moveTo>
                      <a:pt x="0" y="512"/>
                    </a:moveTo>
                    <a:lnTo>
                      <a:pt x="30" y="512"/>
                    </a:lnTo>
                    <a:lnTo>
                      <a:pt x="30" y="516"/>
                    </a:lnTo>
                    <a:lnTo>
                      <a:pt x="0" y="516"/>
                    </a:lnTo>
                    <a:lnTo>
                      <a:pt x="0" y="512"/>
                    </a:lnTo>
                    <a:close/>
                    <a:moveTo>
                      <a:pt x="0" y="0"/>
                    </a:moveTo>
                    <a:lnTo>
                      <a:pt x="30" y="0"/>
                    </a:lnTo>
                    <a:lnTo>
                      <a:pt x="30"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24614" name="Rectangle 84"/>
              <p:cNvSpPr>
                <a:spLocks noChangeArrowheads="1"/>
              </p:cNvSpPr>
              <p:nvPr/>
            </p:nvSpPr>
            <p:spPr bwMode="auto">
              <a:xfrm>
                <a:off x="1431925" y="5284788"/>
                <a:ext cx="6318250" cy="7937"/>
              </a:xfrm>
              <a:prstGeom prst="rect">
                <a:avLst/>
              </a:prstGeom>
              <a:solidFill>
                <a:srgbClr val="868686"/>
              </a:solidFill>
              <a:ln w="6350">
                <a:solidFill>
                  <a:srgbClr val="868686"/>
                </a:solidFill>
                <a:bevel/>
                <a:headEnd/>
                <a:tailEnd/>
              </a:ln>
            </p:spPr>
            <p:txBody>
              <a:bodyPr/>
              <a:lstStyle/>
              <a:p>
                <a:endParaRPr lang="it-IT"/>
              </a:p>
            </p:txBody>
          </p:sp>
          <p:sp>
            <p:nvSpPr>
              <p:cNvPr id="24615" name="Freeform 85"/>
              <p:cNvSpPr>
                <a:spLocks noEditPoints="1"/>
              </p:cNvSpPr>
              <p:nvPr/>
            </p:nvSpPr>
            <p:spPr bwMode="auto">
              <a:xfrm>
                <a:off x="2065338" y="5253038"/>
                <a:ext cx="5688012" cy="77787"/>
              </a:xfrm>
              <a:custGeom>
                <a:avLst/>
                <a:gdLst>
                  <a:gd name="T0" fmla="*/ 2147483647 w 3583"/>
                  <a:gd name="T1" fmla="*/ 0 h 49"/>
                  <a:gd name="T2" fmla="*/ 2147483647 w 3583"/>
                  <a:gd name="T3" fmla="*/ 2147483647 h 49"/>
                  <a:gd name="T4" fmla="*/ 0 w 3583"/>
                  <a:gd name="T5" fmla="*/ 2147483647 h 49"/>
                  <a:gd name="T6" fmla="*/ 0 w 3583"/>
                  <a:gd name="T7" fmla="*/ 0 h 49"/>
                  <a:gd name="T8" fmla="*/ 2147483647 w 3583"/>
                  <a:gd name="T9" fmla="*/ 0 h 49"/>
                  <a:gd name="T10" fmla="*/ 2147483647 w 3583"/>
                  <a:gd name="T11" fmla="*/ 0 h 49"/>
                  <a:gd name="T12" fmla="*/ 2147483647 w 3583"/>
                  <a:gd name="T13" fmla="*/ 2147483647 h 49"/>
                  <a:gd name="T14" fmla="*/ 2147483647 w 3583"/>
                  <a:gd name="T15" fmla="*/ 2147483647 h 49"/>
                  <a:gd name="T16" fmla="*/ 2147483647 w 3583"/>
                  <a:gd name="T17" fmla="*/ 0 h 49"/>
                  <a:gd name="T18" fmla="*/ 2147483647 w 3583"/>
                  <a:gd name="T19" fmla="*/ 0 h 49"/>
                  <a:gd name="T20" fmla="*/ 2147483647 w 3583"/>
                  <a:gd name="T21" fmla="*/ 0 h 49"/>
                  <a:gd name="T22" fmla="*/ 2147483647 w 3583"/>
                  <a:gd name="T23" fmla="*/ 2147483647 h 49"/>
                  <a:gd name="T24" fmla="*/ 2147483647 w 3583"/>
                  <a:gd name="T25" fmla="*/ 2147483647 h 49"/>
                  <a:gd name="T26" fmla="*/ 2147483647 w 3583"/>
                  <a:gd name="T27" fmla="*/ 0 h 49"/>
                  <a:gd name="T28" fmla="*/ 2147483647 w 3583"/>
                  <a:gd name="T29" fmla="*/ 0 h 49"/>
                  <a:gd name="T30" fmla="*/ 2147483647 w 3583"/>
                  <a:gd name="T31" fmla="*/ 0 h 49"/>
                  <a:gd name="T32" fmla="*/ 2147483647 w 3583"/>
                  <a:gd name="T33" fmla="*/ 2147483647 h 49"/>
                  <a:gd name="T34" fmla="*/ 2147483647 w 3583"/>
                  <a:gd name="T35" fmla="*/ 2147483647 h 49"/>
                  <a:gd name="T36" fmla="*/ 2147483647 w 3583"/>
                  <a:gd name="T37" fmla="*/ 0 h 49"/>
                  <a:gd name="T38" fmla="*/ 2147483647 w 3583"/>
                  <a:gd name="T39" fmla="*/ 0 h 49"/>
                  <a:gd name="T40" fmla="*/ 2147483647 w 3583"/>
                  <a:gd name="T41" fmla="*/ 0 h 49"/>
                  <a:gd name="T42" fmla="*/ 2147483647 w 3583"/>
                  <a:gd name="T43" fmla="*/ 2147483647 h 49"/>
                  <a:gd name="T44" fmla="*/ 2147483647 w 3583"/>
                  <a:gd name="T45" fmla="*/ 2147483647 h 49"/>
                  <a:gd name="T46" fmla="*/ 2147483647 w 3583"/>
                  <a:gd name="T47" fmla="*/ 0 h 49"/>
                  <a:gd name="T48" fmla="*/ 2147483647 w 3583"/>
                  <a:gd name="T49" fmla="*/ 0 h 49"/>
                  <a:gd name="T50" fmla="*/ 2147483647 w 3583"/>
                  <a:gd name="T51" fmla="*/ 0 h 49"/>
                  <a:gd name="T52" fmla="*/ 2147483647 w 3583"/>
                  <a:gd name="T53" fmla="*/ 2147483647 h 49"/>
                  <a:gd name="T54" fmla="*/ 2147483647 w 3583"/>
                  <a:gd name="T55" fmla="*/ 2147483647 h 49"/>
                  <a:gd name="T56" fmla="*/ 2147483647 w 3583"/>
                  <a:gd name="T57" fmla="*/ 0 h 49"/>
                  <a:gd name="T58" fmla="*/ 2147483647 w 3583"/>
                  <a:gd name="T59" fmla="*/ 0 h 4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583"/>
                  <a:gd name="T91" fmla="*/ 0 h 49"/>
                  <a:gd name="T92" fmla="*/ 3583 w 3583"/>
                  <a:gd name="T93" fmla="*/ 49 h 4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583" h="49">
                    <a:moveTo>
                      <a:pt x="4" y="0"/>
                    </a:moveTo>
                    <a:lnTo>
                      <a:pt x="4" y="49"/>
                    </a:lnTo>
                    <a:lnTo>
                      <a:pt x="0" y="49"/>
                    </a:lnTo>
                    <a:lnTo>
                      <a:pt x="0" y="0"/>
                    </a:lnTo>
                    <a:lnTo>
                      <a:pt x="4" y="0"/>
                    </a:lnTo>
                    <a:close/>
                    <a:moveTo>
                      <a:pt x="797" y="0"/>
                    </a:moveTo>
                    <a:lnTo>
                      <a:pt x="797" y="49"/>
                    </a:lnTo>
                    <a:lnTo>
                      <a:pt x="792" y="49"/>
                    </a:lnTo>
                    <a:lnTo>
                      <a:pt x="792" y="0"/>
                    </a:lnTo>
                    <a:lnTo>
                      <a:pt x="797" y="0"/>
                    </a:lnTo>
                    <a:close/>
                    <a:moveTo>
                      <a:pt x="1593" y="0"/>
                    </a:moveTo>
                    <a:lnTo>
                      <a:pt x="1593" y="49"/>
                    </a:lnTo>
                    <a:lnTo>
                      <a:pt x="1589" y="49"/>
                    </a:lnTo>
                    <a:lnTo>
                      <a:pt x="1589" y="0"/>
                    </a:lnTo>
                    <a:lnTo>
                      <a:pt x="1593" y="0"/>
                    </a:lnTo>
                    <a:close/>
                    <a:moveTo>
                      <a:pt x="2390" y="0"/>
                    </a:moveTo>
                    <a:lnTo>
                      <a:pt x="2390" y="49"/>
                    </a:lnTo>
                    <a:lnTo>
                      <a:pt x="2386" y="49"/>
                    </a:lnTo>
                    <a:lnTo>
                      <a:pt x="2386" y="0"/>
                    </a:lnTo>
                    <a:lnTo>
                      <a:pt x="2390" y="0"/>
                    </a:lnTo>
                    <a:close/>
                    <a:moveTo>
                      <a:pt x="3187" y="0"/>
                    </a:moveTo>
                    <a:lnTo>
                      <a:pt x="3187" y="49"/>
                    </a:lnTo>
                    <a:lnTo>
                      <a:pt x="3183" y="49"/>
                    </a:lnTo>
                    <a:lnTo>
                      <a:pt x="3183" y="0"/>
                    </a:lnTo>
                    <a:lnTo>
                      <a:pt x="3187" y="0"/>
                    </a:lnTo>
                    <a:close/>
                    <a:moveTo>
                      <a:pt x="3583" y="0"/>
                    </a:moveTo>
                    <a:lnTo>
                      <a:pt x="3583" y="49"/>
                    </a:lnTo>
                    <a:lnTo>
                      <a:pt x="3579" y="49"/>
                    </a:lnTo>
                    <a:lnTo>
                      <a:pt x="3579" y="0"/>
                    </a:lnTo>
                    <a:lnTo>
                      <a:pt x="3583"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24616" name="Freeform 86"/>
              <p:cNvSpPr>
                <a:spLocks/>
              </p:cNvSpPr>
              <p:nvPr/>
            </p:nvSpPr>
            <p:spPr bwMode="auto">
              <a:xfrm>
                <a:off x="2049463" y="1630363"/>
                <a:ext cx="5091112" cy="3209925"/>
              </a:xfrm>
              <a:custGeom>
                <a:avLst/>
                <a:gdLst>
                  <a:gd name="T0" fmla="*/ 2147483647 w 11659"/>
                  <a:gd name="T1" fmla="*/ 1171332768 h 7339"/>
                  <a:gd name="T2" fmla="*/ 2147483647 w 11659"/>
                  <a:gd name="T3" fmla="*/ 2147483647 h 7339"/>
                  <a:gd name="T4" fmla="*/ 2147483647 w 11659"/>
                  <a:gd name="T5" fmla="*/ 2147483647 h 7339"/>
                  <a:gd name="T6" fmla="*/ 2147483647 w 11659"/>
                  <a:gd name="T7" fmla="*/ 2147483647 h 7339"/>
                  <a:gd name="T8" fmla="*/ 2147483647 w 11659"/>
                  <a:gd name="T9" fmla="*/ 2147483647 h 7339"/>
                  <a:gd name="T10" fmla="*/ 2147483647 w 11659"/>
                  <a:gd name="T11" fmla="*/ 2147483647 h 7339"/>
                  <a:gd name="T12" fmla="*/ 2147483647 w 11659"/>
                  <a:gd name="T13" fmla="*/ 2147483647 h 7339"/>
                  <a:gd name="T14" fmla="*/ 2147483647 w 11659"/>
                  <a:gd name="T15" fmla="*/ 2147483647 h 7339"/>
                  <a:gd name="T16" fmla="*/ 2147483647 w 11659"/>
                  <a:gd name="T17" fmla="*/ 2147483647 h 7339"/>
                  <a:gd name="T18" fmla="*/ 2147483647 w 11659"/>
                  <a:gd name="T19" fmla="*/ 2147483647 h 7339"/>
                  <a:gd name="T20" fmla="*/ 2147483647 w 11659"/>
                  <a:gd name="T21" fmla="*/ 2147483647 h 7339"/>
                  <a:gd name="T22" fmla="*/ 2147483647 w 11659"/>
                  <a:gd name="T23" fmla="*/ 2147483647 h 7339"/>
                  <a:gd name="T24" fmla="*/ 2147483647 w 11659"/>
                  <a:gd name="T25" fmla="*/ 2147483647 h 7339"/>
                  <a:gd name="T26" fmla="*/ 2147483647 w 11659"/>
                  <a:gd name="T27" fmla="*/ 2147483647 h 7339"/>
                  <a:gd name="T28" fmla="*/ 1748525870 w 11659"/>
                  <a:gd name="T29" fmla="*/ 2147483647 h 7339"/>
                  <a:gd name="T30" fmla="*/ 1165619723 w 11659"/>
                  <a:gd name="T31" fmla="*/ 1757094282 h 7339"/>
                  <a:gd name="T32" fmla="*/ 2147483647 w 11659"/>
                  <a:gd name="T33" fmla="*/ 1171332768 h 73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659"/>
                  <a:gd name="T52" fmla="*/ 0 h 7339"/>
                  <a:gd name="T53" fmla="*/ 11659 w 11659"/>
                  <a:gd name="T54" fmla="*/ 7339 h 733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659" h="7339">
                    <a:moveTo>
                      <a:pt x="70" y="14"/>
                    </a:moveTo>
                    <a:lnTo>
                      <a:pt x="2950" y="2302"/>
                    </a:lnTo>
                    <a:lnTo>
                      <a:pt x="2941" y="2297"/>
                    </a:lnTo>
                    <a:lnTo>
                      <a:pt x="5837" y="3497"/>
                    </a:lnTo>
                    <a:cubicBezTo>
                      <a:pt x="5839" y="3497"/>
                      <a:pt x="5841" y="3499"/>
                      <a:pt x="5844" y="3500"/>
                    </a:cubicBezTo>
                    <a:lnTo>
                      <a:pt x="8740" y="5420"/>
                    </a:lnTo>
                    <a:lnTo>
                      <a:pt x="11635" y="7260"/>
                    </a:lnTo>
                    <a:cubicBezTo>
                      <a:pt x="11654" y="7272"/>
                      <a:pt x="11659" y="7296"/>
                      <a:pt x="11647" y="7315"/>
                    </a:cubicBezTo>
                    <a:cubicBezTo>
                      <a:pt x="11635" y="7334"/>
                      <a:pt x="11611" y="7339"/>
                      <a:pt x="11592" y="7327"/>
                    </a:cubicBezTo>
                    <a:lnTo>
                      <a:pt x="8695" y="5487"/>
                    </a:lnTo>
                    <a:lnTo>
                      <a:pt x="5799" y="3567"/>
                    </a:lnTo>
                    <a:lnTo>
                      <a:pt x="5806" y="3570"/>
                    </a:lnTo>
                    <a:lnTo>
                      <a:pt x="2910" y="2370"/>
                    </a:lnTo>
                    <a:cubicBezTo>
                      <a:pt x="2907" y="2369"/>
                      <a:pt x="2903" y="2367"/>
                      <a:pt x="2901" y="2365"/>
                    </a:cubicBezTo>
                    <a:lnTo>
                      <a:pt x="21" y="77"/>
                    </a:lnTo>
                    <a:cubicBezTo>
                      <a:pt x="3" y="63"/>
                      <a:pt x="0" y="38"/>
                      <a:pt x="14" y="21"/>
                    </a:cubicBezTo>
                    <a:cubicBezTo>
                      <a:pt x="28" y="3"/>
                      <a:pt x="53" y="0"/>
                      <a:pt x="70" y="14"/>
                    </a:cubicBezTo>
                    <a:close/>
                  </a:path>
                </a:pathLst>
              </a:custGeom>
              <a:solidFill>
                <a:srgbClr val="336699"/>
              </a:solidFill>
              <a:ln w="6350" cap="flat">
                <a:solidFill>
                  <a:srgbClr val="336699"/>
                </a:solidFill>
                <a:prstDash val="solid"/>
                <a:bevel/>
                <a:headEnd/>
                <a:tailEnd/>
              </a:ln>
            </p:spPr>
            <p:txBody>
              <a:bodyPr/>
              <a:lstStyle/>
              <a:p>
                <a:endParaRPr lang="it-IT"/>
              </a:p>
            </p:txBody>
          </p:sp>
          <p:sp>
            <p:nvSpPr>
              <p:cNvPr id="24617" name="Freeform 87"/>
              <p:cNvSpPr>
                <a:spLocks/>
              </p:cNvSpPr>
              <p:nvPr/>
            </p:nvSpPr>
            <p:spPr bwMode="auto">
              <a:xfrm>
                <a:off x="2049463" y="1630363"/>
                <a:ext cx="5091112" cy="3090862"/>
              </a:xfrm>
              <a:custGeom>
                <a:avLst/>
                <a:gdLst>
                  <a:gd name="T0" fmla="*/ 2147483647 w 11659"/>
                  <a:gd name="T1" fmla="*/ 1171259679 h 7067"/>
                  <a:gd name="T2" fmla="*/ 2147483647 w 11659"/>
                  <a:gd name="T3" fmla="*/ 2147483647 h 7067"/>
                  <a:gd name="T4" fmla="*/ 2147483647 w 11659"/>
                  <a:gd name="T5" fmla="*/ 2147483647 h 7067"/>
                  <a:gd name="T6" fmla="*/ 2147483647 w 11659"/>
                  <a:gd name="T7" fmla="*/ 2147483647 h 7067"/>
                  <a:gd name="T8" fmla="*/ 2147483647 w 11659"/>
                  <a:gd name="T9" fmla="*/ 2147483647 h 7067"/>
                  <a:gd name="T10" fmla="*/ 2147483647 w 11659"/>
                  <a:gd name="T11" fmla="*/ 2147483647 h 7067"/>
                  <a:gd name="T12" fmla="*/ 2147483647 w 11659"/>
                  <a:gd name="T13" fmla="*/ 2147483647 h 7067"/>
                  <a:gd name="T14" fmla="*/ 2147483647 w 11659"/>
                  <a:gd name="T15" fmla="*/ 2147483647 h 7067"/>
                  <a:gd name="T16" fmla="*/ 2147483647 w 11659"/>
                  <a:gd name="T17" fmla="*/ 2147483647 h 7067"/>
                  <a:gd name="T18" fmla="*/ 2147483647 w 11659"/>
                  <a:gd name="T19" fmla="*/ 2147483647 h 7067"/>
                  <a:gd name="T20" fmla="*/ 2147483647 w 11659"/>
                  <a:gd name="T21" fmla="*/ 2147483647 h 7067"/>
                  <a:gd name="T22" fmla="*/ 2147483647 w 11659"/>
                  <a:gd name="T23" fmla="*/ 2147483647 h 7067"/>
                  <a:gd name="T24" fmla="*/ 2147483647 w 11659"/>
                  <a:gd name="T25" fmla="*/ 2147483647 h 7067"/>
                  <a:gd name="T26" fmla="*/ 2147483647 w 11659"/>
                  <a:gd name="T27" fmla="*/ 2147483647 h 7067"/>
                  <a:gd name="T28" fmla="*/ 1748525870 w 11659"/>
                  <a:gd name="T29" fmla="*/ 2147483647 h 7067"/>
                  <a:gd name="T30" fmla="*/ 1165619723 w 11659"/>
                  <a:gd name="T31" fmla="*/ 1756985520 h 7067"/>
                  <a:gd name="T32" fmla="*/ 2147483647 w 11659"/>
                  <a:gd name="T33" fmla="*/ 1171259679 h 70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659"/>
                  <a:gd name="T52" fmla="*/ 0 h 7067"/>
                  <a:gd name="T53" fmla="*/ 11659 w 11659"/>
                  <a:gd name="T54" fmla="*/ 7067 h 70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659" h="7067">
                    <a:moveTo>
                      <a:pt x="70" y="14"/>
                    </a:moveTo>
                    <a:lnTo>
                      <a:pt x="2950" y="2286"/>
                    </a:lnTo>
                    <a:lnTo>
                      <a:pt x="2941" y="2281"/>
                    </a:lnTo>
                    <a:lnTo>
                      <a:pt x="5837" y="3481"/>
                    </a:lnTo>
                    <a:cubicBezTo>
                      <a:pt x="5839" y="3481"/>
                      <a:pt x="5841" y="3483"/>
                      <a:pt x="5843" y="3484"/>
                    </a:cubicBezTo>
                    <a:lnTo>
                      <a:pt x="8739" y="5356"/>
                    </a:lnTo>
                    <a:lnTo>
                      <a:pt x="11633" y="6987"/>
                    </a:lnTo>
                    <a:cubicBezTo>
                      <a:pt x="11652" y="6997"/>
                      <a:pt x="11659" y="7022"/>
                      <a:pt x="11648" y="7041"/>
                    </a:cubicBezTo>
                    <a:cubicBezTo>
                      <a:pt x="11637" y="7060"/>
                      <a:pt x="11613" y="7067"/>
                      <a:pt x="11594" y="7056"/>
                    </a:cubicBezTo>
                    <a:lnTo>
                      <a:pt x="8696" y="5423"/>
                    </a:lnTo>
                    <a:lnTo>
                      <a:pt x="5800" y="3551"/>
                    </a:lnTo>
                    <a:lnTo>
                      <a:pt x="5806" y="3554"/>
                    </a:lnTo>
                    <a:lnTo>
                      <a:pt x="2910" y="2354"/>
                    </a:lnTo>
                    <a:cubicBezTo>
                      <a:pt x="2907" y="2353"/>
                      <a:pt x="2904" y="2351"/>
                      <a:pt x="2901" y="2349"/>
                    </a:cubicBezTo>
                    <a:lnTo>
                      <a:pt x="21" y="77"/>
                    </a:lnTo>
                    <a:cubicBezTo>
                      <a:pt x="3" y="63"/>
                      <a:pt x="0" y="38"/>
                      <a:pt x="14" y="21"/>
                    </a:cubicBezTo>
                    <a:cubicBezTo>
                      <a:pt x="28" y="3"/>
                      <a:pt x="53" y="0"/>
                      <a:pt x="70" y="14"/>
                    </a:cubicBezTo>
                    <a:close/>
                  </a:path>
                </a:pathLst>
              </a:custGeom>
              <a:solidFill>
                <a:srgbClr val="595959"/>
              </a:solidFill>
              <a:ln w="6350" cap="flat">
                <a:solidFill>
                  <a:srgbClr val="595959"/>
                </a:solidFill>
                <a:prstDash val="solid"/>
                <a:bevel/>
                <a:headEnd/>
                <a:tailEnd/>
              </a:ln>
            </p:spPr>
            <p:txBody>
              <a:bodyPr/>
              <a:lstStyle/>
              <a:p>
                <a:endParaRPr lang="it-IT"/>
              </a:p>
            </p:txBody>
          </p:sp>
          <p:sp>
            <p:nvSpPr>
              <p:cNvPr id="24618" name="Rectangle 88"/>
              <p:cNvSpPr>
                <a:spLocks noChangeArrowheads="1"/>
              </p:cNvSpPr>
              <p:nvPr/>
            </p:nvSpPr>
            <p:spPr bwMode="auto">
              <a:xfrm>
                <a:off x="1009650" y="5195888"/>
                <a:ext cx="2555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82</a:t>
                </a:r>
                <a:endParaRPr lang="it-IT" sz="3200"/>
              </a:p>
            </p:txBody>
          </p:sp>
          <p:sp>
            <p:nvSpPr>
              <p:cNvPr id="24619" name="Rectangle 89"/>
              <p:cNvSpPr>
                <a:spLocks noChangeArrowheads="1"/>
              </p:cNvSpPr>
              <p:nvPr/>
            </p:nvSpPr>
            <p:spPr bwMode="auto">
              <a:xfrm>
                <a:off x="1009650" y="4386263"/>
                <a:ext cx="2555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86</a:t>
                </a:r>
                <a:endParaRPr lang="it-IT" sz="3200"/>
              </a:p>
            </p:txBody>
          </p:sp>
          <p:sp>
            <p:nvSpPr>
              <p:cNvPr id="24620" name="Rectangle 90"/>
              <p:cNvSpPr>
                <a:spLocks noChangeArrowheads="1"/>
              </p:cNvSpPr>
              <p:nvPr/>
            </p:nvSpPr>
            <p:spPr bwMode="auto">
              <a:xfrm>
                <a:off x="1009650" y="3576638"/>
                <a:ext cx="2555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90</a:t>
                </a:r>
                <a:endParaRPr lang="it-IT" sz="3200"/>
              </a:p>
            </p:txBody>
          </p:sp>
          <p:sp>
            <p:nvSpPr>
              <p:cNvPr id="24621" name="Rectangle 91"/>
              <p:cNvSpPr>
                <a:spLocks noChangeArrowheads="1"/>
              </p:cNvSpPr>
              <p:nvPr/>
            </p:nvSpPr>
            <p:spPr bwMode="auto">
              <a:xfrm>
                <a:off x="1009650" y="2767013"/>
                <a:ext cx="2555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94</a:t>
                </a:r>
                <a:endParaRPr lang="it-IT" sz="3200"/>
              </a:p>
            </p:txBody>
          </p:sp>
          <p:sp>
            <p:nvSpPr>
              <p:cNvPr id="24622" name="Rectangle 92"/>
              <p:cNvSpPr>
                <a:spLocks noChangeArrowheads="1"/>
              </p:cNvSpPr>
              <p:nvPr/>
            </p:nvSpPr>
            <p:spPr bwMode="auto">
              <a:xfrm>
                <a:off x="1009650" y="1957388"/>
                <a:ext cx="2555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98</a:t>
                </a:r>
                <a:endParaRPr lang="it-IT" sz="3200"/>
              </a:p>
            </p:txBody>
          </p:sp>
          <p:sp>
            <p:nvSpPr>
              <p:cNvPr id="24623" name="Rectangle 94"/>
              <p:cNvSpPr>
                <a:spLocks noChangeArrowheads="1"/>
              </p:cNvSpPr>
              <p:nvPr/>
            </p:nvSpPr>
            <p:spPr bwMode="auto">
              <a:xfrm>
                <a:off x="1855788" y="5394325"/>
                <a:ext cx="531812"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2006</a:t>
                </a:r>
                <a:endParaRPr lang="it-IT" sz="3200"/>
              </a:p>
            </p:txBody>
          </p:sp>
          <p:sp>
            <p:nvSpPr>
              <p:cNvPr id="24624" name="Rectangle 95"/>
              <p:cNvSpPr>
                <a:spLocks noChangeArrowheads="1"/>
              </p:cNvSpPr>
              <p:nvPr/>
            </p:nvSpPr>
            <p:spPr bwMode="auto">
              <a:xfrm>
                <a:off x="3119438" y="5394325"/>
                <a:ext cx="531812"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2007</a:t>
                </a:r>
                <a:endParaRPr lang="it-IT" sz="3200"/>
              </a:p>
            </p:txBody>
          </p:sp>
          <p:sp>
            <p:nvSpPr>
              <p:cNvPr id="24625" name="Rectangle 96"/>
              <p:cNvSpPr>
                <a:spLocks noChangeArrowheads="1"/>
              </p:cNvSpPr>
              <p:nvPr/>
            </p:nvSpPr>
            <p:spPr bwMode="auto">
              <a:xfrm>
                <a:off x="4383088" y="5394325"/>
                <a:ext cx="531812"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2008</a:t>
                </a:r>
                <a:endParaRPr lang="it-IT" sz="3200"/>
              </a:p>
            </p:txBody>
          </p:sp>
          <p:sp>
            <p:nvSpPr>
              <p:cNvPr id="24626" name="Rectangle 97"/>
              <p:cNvSpPr>
                <a:spLocks noChangeArrowheads="1"/>
              </p:cNvSpPr>
              <p:nvPr/>
            </p:nvSpPr>
            <p:spPr bwMode="auto">
              <a:xfrm>
                <a:off x="5648325" y="5394325"/>
                <a:ext cx="53181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2009</a:t>
                </a:r>
                <a:endParaRPr lang="it-IT" sz="3200"/>
              </a:p>
            </p:txBody>
          </p:sp>
          <p:sp>
            <p:nvSpPr>
              <p:cNvPr id="24627" name="Rectangle 98"/>
              <p:cNvSpPr>
                <a:spLocks noChangeArrowheads="1"/>
              </p:cNvSpPr>
              <p:nvPr/>
            </p:nvSpPr>
            <p:spPr bwMode="auto">
              <a:xfrm>
                <a:off x="6911975" y="5394325"/>
                <a:ext cx="53181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2010</a:t>
                </a:r>
                <a:endParaRPr lang="it-IT" sz="3200"/>
              </a:p>
            </p:txBody>
          </p:sp>
        </p:grpSp>
      </p:grpSp>
      <p:sp>
        <p:nvSpPr>
          <p:cNvPr id="47" name="Rectangle 81"/>
          <p:cNvSpPr>
            <a:spLocks noChangeArrowheads="1"/>
          </p:cNvSpPr>
          <p:nvPr/>
        </p:nvSpPr>
        <p:spPr bwMode="auto">
          <a:xfrm>
            <a:off x="7219950" y="4840288"/>
            <a:ext cx="808038" cy="276225"/>
          </a:xfrm>
          <a:prstGeom prst="rect">
            <a:avLst/>
          </a:prstGeom>
          <a:noFill/>
          <a:ln w="9525">
            <a:noFill/>
            <a:miter lim="800000"/>
            <a:headEnd/>
            <a:tailEnd/>
          </a:ln>
        </p:spPr>
        <p:txBody>
          <a:bodyPr wrap="none" lIns="0" tIns="0" rIns="0" bIns="0">
            <a:spAutoFit/>
          </a:bodyPr>
          <a:lstStyle/>
          <a:p>
            <a:pPr>
              <a:defRPr/>
            </a:pPr>
            <a:r>
              <a:rPr lang="it-IT" sz="1800" dirty="0">
                <a:solidFill>
                  <a:srgbClr val="336699"/>
                </a:solidFill>
                <a:cs typeface="+mn-cs"/>
              </a:rPr>
              <a:t>Firenze</a:t>
            </a:r>
            <a:endParaRPr lang="it-IT" b="0" dirty="0">
              <a:solidFill>
                <a:srgbClr val="336699"/>
              </a:solidFill>
              <a:cs typeface="+mn-cs"/>
            </a:endParaRPr>
          </a:p>
        </p:txBody>
      </p:sp>
      <p:sp>
        <p:nvSpPr>
          <p:cNvPr id="22549" name="Rectangle 82"/>
          <p:cNvSpPr>
            <a:spLocks noChangeArrowheads="1"/>
          </p:cNvSpPr>
          <p:nvPr/>
        </p:nvSpPr>
        <p:spPr bwMode="auto">
          <a:xfrm>
            <a:off x="7164388" y="4386263"/>
            <a:ext cx="9255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it-IT" sz="1800">
                <a:solidFill>
                  <a:srgbClr val="595959"/>
                </a:solidFill>
              </a:rPr>
              <a:t>Toscana</a:t>
            </a:r>
            <a:endParaRPr lang="it-IT" b="0"/>
          </a:p>
        </p:txBody>
      </p:sp>
      <p:grpSp>
        <p:nvGrpSpPr>
          <p:cNvPr id="5" name="Gruppo 39"/>
          <p:cNvGrpSpPr>
            <a:grpSpLocks/>
          </p:cNvGrpSpPr>
          <p:nvPr/>
        </p:nvGrpSpPr>
        <p:grpSpPr bwMode="auto">
          <a:xfrm>
            <a:off x="6592888" y="3811588"/>
            <a:ext cx="687387" cy="574675"/>
            <a:chOff x="5220072" y="1775783"/>
            <a:chExt cx="687669" cy="576000"/>
          </a:xfrm>
        </p:grpSpPr>
        <p:sp>
          <p:nvSpPr>
            <p:cNvPr id="41" name="Ovale 40"/>
            <p:cNvSpPr>
              <a:spLocks/>
            </p:cNvSpPr>
            <p:nvPr/>
          </p:nvSpPr>
          <p:spPr bwMode="auto">
            <a:xfrm>
              <a:off x="5220072" y="1775783"/>
              <a:ext cx="576000" cy="576000"/>
            </a:xfrm>
            <a:prstGeom prst="ellipse">
              <a:avLst/>
            </a:prstGeom>
            <a:solidFill>
              <a:schemeClr val="tx1">
                <a:lumMod val="65000"/>
                <a:lumOff val="35000"/>
              </a:schemeClr>
            </a:solidFill>
            <a:ln w="28575" cap="flat" cmpd="sng" algn="ctr">
              <a:noFill/>
              <a:prstDash val="dash"/>
              <a:round/>
              <a:headEnd type="none" w="med" len="med"/>
              <a:tailEnd type="triangle" w="med" len="med"/>
            </a:ln>
            <a:effectLst/>
            <a:scene3d>
              <a:camera prst="orthographicFront"/>
              <a:lightRig rig="threePt" dir="t"/>
            </a:scene3d>
            <a:sp3d>
              <a:bevelT/>
            </a:sp3d>
          </p:spPr>
          <p:txBody>
            <a:bodyPr anchor="ctr"/>
            <a:lstStyle/>
            <a:p>
              <a:pPr algn="ctr">
                <a:defRPr/>
              </a:pPr>
              <a:endParaRPr lang="it-IT">
                <a:cs typeface="+mn-cs"/>
              </a:endParaRPr>
            </a:p>
          </p:txBody>
        </p:sp>
        <p:sp>
          <p:nvSpPr>
            <p:cNvPr id="42" name="CasellaDiTesto 93"/>
            <p:cNvSpPr txBox="1">
              <a:spLocks noChangeArrowheads="1"/>
            </p:cNvSpPr>
            <p:nvPr/>
          </p:nvSpPr>
          <p:spPr bwMode="auto">
            <a:xfrm>
              <a:off x="5296303" y="1874435"/>
              <a:ext cx="611438" cy="338917"/>
            </a:xfrm>
            <a:prstGeom prst="rect">
              <a:avLst/>
            </a:prstGeom>
            <a:noFill/>
            <a:ln w="9525">
              <a:noFill/>
              <a:miter lim="800000"/>
              <a:headEnd/>
              <a:tailEnd/>
            </a:ln>
          </p:spPr>
          <p:txBody>
            <a:bodyPr>
              <a:spAutoFit/>
            </a:bodyPr>
            <a:lstStyle/>
            <a:p>
              <a:pPr>
                <a:defRPr/>
              </a:pPr>
              <a:r>
                <a:rPr lang="it-IT" sz="1600" dirty="0">
                  <a:solidFill>
                    <a:schemeClr val="bg1"/>
                  </a:solidFill>
                  <a:latin typeface="+mj-lt"/>
                  <a:cs typeface="+mn-cs"/>
                </a:rPr>
                <a:t>-4</a:t>
              </a:r>
              <a:r>
                <a:rPr lang="it-IT" sz="1100" dirty="0">
                  <a:solidFill>
                    <a:schemeClr val="bg1"/>
                  </a:solidFill>
                  <a:latin typeface="+mj-lt"/>
                  <a:cs typeface="+mn-cs"/>
                </a:rPr>
                <a:t>%</a:t>
              </a:r>
              <a:endParaRPr lang="it-IT" sz="1600" dirty="0">
                <a:solidFill>
                  <a:schemeClr val="bg1"/>
                </a:solidFill>
                <a:latin typeface="+mj-lt"/>
                <a:cs typeface="+mn-cs"/>
              </a:endParaRPr>
            </a:p>
          </p:txBody>
        </p:sp>
      </p:grpSp>
      <p:grpSp>
        <p:nvGrpSpPr>
          <p:cNvPr id="6" name="Gruppo 36"/>
          <p:cNvGrpSpPr>
            <a:grpSpLocks/>
          </p:cNvGrpSpPr>
          <p:nvPr/>
        </p:nvGrpSpPr>
        <p:grpSpPr bwMode="auto">
          <a:xfrm>
            <a:off x="5895975" y="4487863"/>
            <a:ext cx="720725" cy="576262"/>
            <a:chOff x="5161960" y="3960352"/>
            <a:chExt cx="720334" cy="576000"/>
          </a:xfrm>
        </p:grpSpPr>
        <p:sp>
          <p:nvSpPr>
            <p:cNvPr id="38" name="Ovale 37"/>
            <p:cNvSpPr>
              <a:spLocks/>
            </p:cNvSpPr>
            <p:nvPr/>
          </p:nvSpPr>
          <p:spPr bwMode="auto">
            <a:xfrm>
              <a:off x="5198933" y="3960352"/>
              <a:ext cx="576000" cy="576000"/>
            </a:xfrm>
            <a:prstGeom prst="ellipse">
              <a:avLst/>
            </a:prstGeom>
            <a:solidFill>
              <a:srgbClr val="336699"/>
            </a:solidFill>
            <a:ln w="28575" cap="flat" cmpd="sng" algn="ctr">
              <a:noFill/>
              <a:prstDash val="dash"/>
              <a:round/>
              <a:headEnd type="none" w="med" len="med"/>
              <a:tailEnd type="triangle" w="med" len="med"/>
            </a:ln>
            <a:effectLst/>
            <a:scene3d>
              <a:camera prst="orthographicFront"/>
              <a:lightRig rig="threePt" dir="t"/>
            </a:scene3d>
            <a:sp3d>
              <a:bevelT/>
            </a:sp3d>
          </p:spPr>
          <p:txBody>
            <a:bodyPr anchor="ctr"/>
            <a:lstStyle/>
            <a:p>
              <a:pPr algn="ctr">
                <a:defRPr/>
              </a:pPr>
              <a:endParaRPr lang="it-IT">
                <a:cs typeface="+mn-cs"/>
              </a:endParaRPr>
            </a:p>
          </p:txBody>
        </p:sp>
        <p:sp>
          <p:nvSpPr>
            <p:cNvPr id="39" name="CasellaDiTesto 97"/>
            <p:cNvSpPr txBox="1">
              <a:spLocks noChangeArrowheads="1"/>
            </p:cNvSpPr>
            <p:nvPr/>
          </p:nvSpPr>
          <p:spPr bwMode="auto">
            <a:xfrm>
              <a:off x="5161960" y="4050798"/>
              <a:ext cx="720334" cy="337984"/>
            </a:xfrm>
            <a:prstGeom prst="rect">
              <a:avLst/>
            </a:prstGeom>
            <a:noFill/>
            <a:ln w="9525">
              <a:noFill/>
              <a:miter lim="800000"/>
              <a:headEnd/>
              <a:tailEnd/>
            </a:ln>
          </p:spPr>
          <p:txBody>
            <a:bodyPr>
              <a:spAutoFit/>
            </a:bodyPr>
            <a:lstStyle/>
            <a:p>
              <a:pPr>
                <a:defRPr/>
              </a:pPr>
              <a:r>
                <a:rPr lang="it-IT" sz="1600" dirty="0">
                  <a:solidFill>
                    <a:schemeClr val="bg1"/>
                  </a:solidFill>
                  <a:latin typeface="+mj-lt"/>
                  <a:cs typeface="+mn-cs"/>
                </a:rPr>
                <a:t> -4,5</a:t>
              </a:r>
              <a:r>
                <a:rPr lang="it-IT" sz="1100" dirty="0">
                  <a:solidFill>
                    <a:schemeClr val="bg1"/>
                  </a:solidFill>
                  <a:latin typeface="+mj-lt"/>
                  <a:cs typeface="+mn-cs"/>
                </a:rPr>
                <a:t>%</a:t>
              </a:r>
              <a:endParaRPr lang="it-IT" sz="1600" dirty="0">
                <a:solidFill>
                  <a:schemeClr val="bg1"/>
                </a:solidFill>
                <a:latin typeface="+mj-lt"/>
                <a:cs typeface="+mn-cs"/>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0"/>
                                        <p:tgtEl>
                                          <p:spTgt spid="3"/>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2549"/>
                                        </p:tgtEl>
                                        <p:attrNameLst>
                                          <p:attrName>style.visibility</p:attrName>
                                        </p:attrNameLst>
                                      </p:cBhvr>
                                      <p:to>
                                        <p:strVal val="visible"/>
                                      </p:to>
                                    </p:set>
                                    <p:animEffect transition="in" filter="fade">
                                      <p:cBhvr>
                                        <p:cTn id="14" dur="2000"/>
                                        <p:tgtEl>
                                          <p:spTgt spid="22549"/>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animEffect transition="in" filter="fade">
                                      <p:cBhvr>
                                        <p:cTn id="17" dur="2000"/>
                                        <p:tgtEl>
                                          <p:spTgt spid="47"/>
                                        </p:tgtEl>
                                      </p:cBhvr>
                                    </p:animEffect>
                                  </p:childTnLst>
                                </p:cTn>
                              </p:par>
                            </p:childTnLst>
                          </p:cTn>
                        </p:par>
                        <p:par>
                          <p:cTn id="18" fill="hold" nodeType="afterGroup">
                            <p:stCondLst>
                              <p:cond delay="4000"/>
                            </p:stCondLst>
                            <p:childTnLst>
                              <p:par>
                                <p:cTn id="19" presetID="10" presetClass="entr" presetSubtype="0"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2000"/>
                                        <p:tgtEl>
                                          <p:spTgt spid="5"/>
                                        </p:tgtEl>
                                      </p:cBhvr>
                                    </p:animEffect>
                                  </p:childTnLst>
                                </p:cTn>
                              </p:par>
                              <p:par>
                                <p:cTn id="22" presetID="10" presetClass="entr" presetSubtype="0" fill="hold"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2000"/>
                                        <p:tgtEl>
                                          <p:spTgt spid="6"/>
                                        </p:tgtEl>
                                      </p:cBhvr>
                                    </p:animEffect>
                                  </p:childTnLst>
                                </p:cTn>
                              </p:par>
                            </p:childTnLst>
                          </p:cTn>
                        </p:par>
                        <p:par>
                          <p:cTn id="25" fill="hold" nodeType="afterGroup">
                            <p:stCondLst>
                              <p:cond delay="6000"/>
                            </p:stCondLst>
                            <p:childTnLst>
                              <p:par>
                                <p:cTn id="26" presetID="10" presetClass="entr" presetSubtype="0" fill="hold" grpId="0" nodeType="afterEffect">
                                  <p:stCondLst>
                                    <p:cond delay="0"/>
                                  </p:stCondLst>
                                  <p:childTnLst>
                                    <p:set>
                                      <p:cBhvr>
                                        <p:cTn id="27" dur="1" fill="hold">
                                          <p:stCondLst>
                                            <p:cond delay="0"/>
                                          </p:stCondLst>
                                        </p:cTn>
                                        <p:tgtEl>
                                          <p:spTgt spid="334"/>
                                        </p:tgtEl>
                                        <p:attrNameLst>
                                          <p:attrName>style.visibility</p:attrName>
                                        </p:attrNameLst>
                                      </p:cBhvr>
                                      <p:to>
                                        <p:strVal val="visible"/>
                                      </p:to>
                                    </p:set>
                                    <p:animEffect transition="in" filter="fade">
                                      <p:cBhvr>
                                        <p:cTn id="28" dur="2000"/>
                                        <p:tgtEl>
                                          <p:spTgt spid="334"/>
                                        </p:tgtEl>
                                      </p:cBhvr>
                                    </p:animEffect>
                                  </p:childTnLst>
                                </p:cTn>
                              </p:par>
                              <p:par>
                                <p:cTn id="29" presetID="10" presetClass="entr" presetSubtype="0" fill="hold"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334" grpId="0" autoUpdateAnimBg="0"/>
      <p:bldP spid="47" grpId="0"/>
      <p:bldP spid="2254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uppo 38"/>
          <p:cNvGrpSpPr>
            <a:grpSpLocks/>
          </p:cNvGrpSpPr>
          <p:nvPr/>
        </p:nvGrpSpPr>
        <p:grpSpPr bwMode="auto">
          <a:xfrm>
            <a:off x="762000" y="1125538"/>
            <a:ext cx="7265988" cy="4873625"/>
            <a:chOff x="761280" y="1125538"/>
            <a:chExt cx="7267104" cy="4873625"/>
          </a:xfrm>
        </p:grpSpPr>
        <p:pic>
          <p:nvPicPr>
            <p:cNvPr id="42" name="Picture 54" descr="C:\Users\intel\Desktop\images.jpg"/>
            <p:cNvPicPr>
              <a:picLocks noChangeArrowheads="1"/>
            </p:cNvPicPr>
            <p:nvPr/>
          </p:nvPicPr>
          <p:blipFill>
            <a:blip r:embed="rId3" cstate="print">
              <a:duotone>
                <a:schemeClr val="accent4">
                  <a:shade val="45000"/>
                  <a:satMod val="135000"/>
                </a:schemeClr>
                <a:prstClr val="white"/>
              </a:duotone>
            </a:blip>
            <a:srcRect b="19951"/>
            <a:stretch>
              <a:fillRect/>
            </a:stretch>
          </p:blipFill>
          <p:spPr bwMode="auto">
            <a:xfrm>
              <a:off x="1957958" y="1147763"/>
              <a:ext cx="5206330" cy="4689475"/>
            </a:xfrm>
            <a:prstGeom prst="rect">
              <a:avLst/>
            </a:prstGeom>
            <a:noFill/>
          </p:spPr>
        </p:pic>
        <p:sp>
          <p:nvSpPr>
            <p:cNvPr id="25655" name="Rettangolo 56"/>
            <p:cNvSpPr>
              <a:spLocks noChangeArrowheads="1"/>
            </p:cNvSpPr>
            <p:nvPr/>
          </p:nvSpPr>
          <p:spPr bwMode="auto">
            <a:xfrm>
              <a:off x="761280" y="1125538"/>
              <a:ext cx="7267104" cy="4873625"/>
            </a:xfrm>
            <a:prstGeom prst="rect">
              <a:avLst/>
            </a:prstGeom>
            <a:solidFill>
              <a:srgbClr val="EAEAEA">
                <a:alpha val="81175"/>
              </a:srgbClr>
            </a:solidFill>
            <a:ln>
              <a:noFill/>
            </a:ln>
            <a:extLst>
              <a:ext uri="{91240B29-F687-4F45-9708-019B960494DF}">
                <a14:hiddenLine xmlns:a14="http://schemas.microsoft.com/office/drawing/2010/main" w="28575" algn="ctr">
                  <a:solidFill>
                    <a:srgbClr val="000000"/>
                  </a:solidFill>
                  <a:prstDash val="dash"/>
                  <a:round/>
                  <a:headEnd/>
                  <a:tailEnd type="triangle" w="med" len="med"/>
                </a14:hiddenLine>
              </a:ext>
            </a:extLst>
          </p:spPr>
          <p:txBody>
            <a:bodyPr anchor="ctr"/>
            <a:lstStyle/>
            <a:p>
              <a:pPr algn="ctr"/>
              <a:endParaRPr lang="it-IT"/>
            </a:p>
          </p:txBody>
        </p:sp>
      </p:grpSp>
      <p:sp>
        <p:nvSpPr>
          <p:cNvPr id="7171" name="Rectangle 10"/>
          <p:cNvSpPr>
            <a:spLocks noGrp="1" noChangeArrowheads="1"/>
          </p:cNvSpPr>
          <p:nvPr>
            <p:ph type="title"/>
          </p:nvPr>
        </p:nvSpPr>
        <p:spPr>
          <a:xfrm>
            <a:off x="598488" y="188913"/>
            <a:ext cx="8172450" cy="792162"/>
          </a:xfrm>
        </p:spPr>
        <p:txBody>
          <a:bodyPr/>
          <a:lstStyle/>
          <a:p>
            <a:pPr eaLnBrk="1" hangingPunct="1"/>
            <a:r>
              <a:rPr lang="it-IT" sz="2000" smtClean="0">
                <a:latin typeface="Verdana" pitchFamily="34" charset="0"/>
              </a:rPr>
              <a:t>Il fatturato </a:t>
            </a:r>
            <a:r>
              <a:rPr lang="it-IT" sz="1400" b="0" smtClean="0">
                <a:latin typeface="Verdana" pitchFamily="34" charset="0"/>
              </a:rPr>
              <a:t>(valore mediano)</a:t>
            </a:r>
            <a:endParaRPr lang="it-IT" sz="2000" b="0" smtClean="0">
              <a:latin typeface="Verdana" pitchFamily="34" charset="0"/>
            </a:endParaRPr>
          </a:p>
        </p:txBody>
      </p:sp>
      <p:sp>
        <p:nvSpPr>
          <p:cNvPr id="30" name="Pentagono 29"/>
          <p:cNvSpPr/>
          <p:nvPr/>
        </p:nvSpPr>
        <p:spPr bwMode="auto">
          <a:xfrm>
            <a:off x="780976" y="5853523"/>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grpSp>
        <p:nvGrpSpPr>
          <p:cNvPr id="3" name="Gruppo 39"/>
          <p:cNvGrpSpPr>
            <a:grpSpLocks/>
          </p:cNvGrpSpPr>
          <p:nvPr/>
        </p:nvGrpSpPr>
        <p:grpSpPr bwMode="auto">
          <a:xfrm>
            <a:off x="5932488" y="2700338"/>
            <a:ext cx="655637" cy="606425"/>
            <a:chOff x="5220072" y="1775783"/>
            <a:chExt cx="656413" cy="607655"/>
          </a:xfrm>
        </p:grpSpPr>
        <p:sp>
          <p:nvSpPr>
            <p:cNvPr id="51" name="Ovale 50"/>
            <p:cNvSpPr>
              <a:spLocks/>
            </p:cNvSpPr>
            <p:nvPr/>
          </p:nvSpPr>
          <p:spPr bwMode="auto">
            <a:xfrm>
              <a:off x="5220072" y="1775783"/>
              <a:ext cx="576000" cy="576000"/>
            </a:xfrm>
            <a:prstGeom prst="ellipse">
              <a:avLst/>
            </a:prstGeom>
            <a:solidFill>
              <a:schemeClr val="tx1">
                <a:lumMod val="65000"/>
                <a:lumOff val="35000"/>
              </a:schemeClr>
            </a:solidFill>
            <a:ln w="28575" cap="flat" cmpd="sng" algn="ctr">
              <a:noFill/>
              <a:prstDash val="dash"/>
              <a:round/>
              <a:headEnd type="none" w="med" len="med"/>
              <a:tailEnd type="triangle" w="med" len="med"/>
            </a:ln>
            <a:effectLst/>
            <a:scene3d>
              <a:camera prst="orthographicFront"/>
              <a:lightRig rig="threePt" dir="t"/>
            </a:scene3d>
            <a:sp3d>
              <a:bevelT/>
            </a:sp3d>
          </p:spPr>
          <p:txBody>
            <a:bodyPr anchor="ctr"/>
            <a:lstStyle/>
            <a:p>
              <a:pPr algn="ctr">
                <a:defRPr/>
              </a:pPr>
              <a:endParaRPr lang="it-IT">
                <a:cs typeface="+mn-cs"/>
              </a:endParaRPr>
            </a:p>
          </p:txBody>
        </p:sp>
        <p:sp>
          <p:nvSpPr>
            <p:cNvPr id="52" name="CasellaDiTesto 93"/>
            <p:cNvSpPr txBox="1">
              <a:spLocks noChangeArrowheads="1"/>
            </p:cNvSpPr>
            <p:nvPr/>
          </p:nvSpPr>
          <p:spPr bwMode="auto">
            <a:xfrm>
              <a:off x="5228018" y="1874408"/>
              <a:ext cx="648467" cy="509030"/>
            </a:xfrm>
            <a:prstGeom prst="rect">
              <a:avLst/>
            </a:prstGeom>
            <a:noFill/>
            <a:ln w="9525">
              <a:noFill/>
              <a:miter lim="800000"/>
              <a:headEnd/>
              <a:tailEnd/>
            </a:ln>
          </p:spPr>
          <p:txBody>
            <a:bodyPr>
              <a:spAutoFit/>
            </a:bodyPr>
            <a:lstStyle/>
            <a:p>
              <a:pPr>
                <a:defRPr/>
              </a:pPr>
              <a:r>
                <a:rPr lang="it-IT" sz="1600" dirty="0">
                  <a:solidFill>
                    <a:schemeClr val="bg1"/>
                  </a:solidFill>
                  <a:latin typeface="+mj-lt"/>
                  <a:cs typeface="+mn-cs"/>
                </a:rPr>
                <a:t>+5,7</a:t>
              </a:r>
              <a:r>
                <a:rPr lang="it-IT" sz="1100" dirty="0">
                  <a:solidFill>
                    <a:schemeClr val="bg1"/>
                  </a:solidFill>
                  <a:latin typeface="+mj-lt"/>
                  <a:cs typeface="+mn-cs"/>
                </a:rPr>
                <a:t>%</a:t>
              </a:r>
              <a:endParaRPr lang="it-IT" sz="1600" dirty="0">
                <a:solidFill>
                  <a:schemeClr val="bg1"/>
                </a:solidFill>
                <a:latin typeface="+mj-lt"/>
                <a:cs typeface="+mn-cs"/>
              </a:endParaRPr>
            </a:p>
          </p:txBody>
        </p:sp>
      </p:grpSp>
      <p:grpSp>
        <p:nvGrpSpPr>
          <p:cNvPr id="4" name="Gruppo 55"/>
          <p:cNvGrpSpPr>
            <a:grpSpLocks/>
          </p:cNvGrpSpPr>
          <p:nvPr/>
        </p:nvGrpSpPr>
        <p:grpSpPr bwMode="auto">
          <a:xfrm>
            <a:off x="976313" y="1243013"/>
            <a:ext cx="6680200" cy="4311650"/>
            <a:chOff x="976313" y="1243013"/>
            <a:chExt cx="6680200" cy="4311650"/>
          </a:xfrm>
        </p:grpSpPr>
        <p:grpSp>
          <p:nvGrpSpPr>
            <p:cNvPr id="25629" name="Gruppo 72"/>
            <p:cNvGrpSpPr>
              <a:grpSpLocks/>
            </p:cNvGrpSpPr>
            <p:nvPr/>
          </p:nvGrpSpPr>
          <p:grpSpPr bwMode="auto">
            <a:xfrm>
              <a:off x="976313" y="1243013"/>
              <a:ext cx="6680200" cy="4311650"/>
              <a:chOff x="976313" y="1243013"/>
              <a:chExt cx="6680199" cy="4311650"/>
            </a:xfrm>
          </p:grpSpPr>
          <p:sp>
            <p:nvSpPr>
              <p:cNvPr id="25632" name="Freeform 59"/>
              <p:cNvSpPr>
                <a:spLocks noEditPoints="1"/>
              </p:cNvSpPr>
              <p:nvPr/>
            </p:nvSpPr>
            <p:spPr bwMode="auto">
              <a:xfrm>
                <a:off x="1384300" y="1681163"/>
                <a:ext cx="47625" cy="3548063"/>
              </a:xfrm>
              <a:custGeom>
                <a:avLst/>
                <a:gdLst>
                  <a:gd name="T0" fmla="*/ 0 w 30"/>
                  <a:gd name="T1" fmla="*/ 2147483647 h 2235"/>
                  <a:gd name="T2" fmla="*/ 2147483647 w 30"/>
                  <a:gd name="T3" fmla="*/ 2147483647 h 2235"/>
                  <a:gd name="T4" fmla="*/ 2147483647 w 30"/>
                  <a:gd name="T5" fmla="*/ 2147483647 h 2235"/>
                  <a:gd name="T6" fmla="*/ 0 w 30"/>
                  <a:gd name="T7" fmla="*/ 2147483647 h 2235"/>
                  <a:gd name="T8" fmla="*/ 0 w 30"/>
                  <a:gd name="T9" fmla="*/ 2147483647 h 2235"/>
                  <a:gd name="T10" fmla="*/ 0 w 30"/>
                  <a:gd name="T11" fmla="*/ 2147483647 h 2235"/>
                  <a:gd name="T12" fmla="*/ 2147483647 w 30"/>
                  <a:gd name="T13" fmla="*/ 2147483647 h 2235"/>
                  <a:gd name="T14" fmla="*/ 2147483647 w 30"/>
                  <a:gd name="T15" fmla="*/ 2147483647 h 2235"/>
                  <a:gd name="T16" fmla="*/ 0 w 30"/>
                  <a:gd name="T17" fmla="*/ 2147483647 h 2235"/>
                  <a:gd name="T18" fmla="*/ 0 w 30"/>
                  <a:gd name="T19" fmla="*/ 2147483647 h 2235"/>
                  <a:gd name="T20" fmla="*/ 0 w 30"/>
                  <a:gd name="T21" fmla="*/ 2147483647 h 2235"/>
                  <a:gd name="T22" fmla="*/ 2147483647 w 30"/>
                  <a:gd name="T23" fmla="*/ 2147483647 h 2235"/>
                  <a:gd name="T24" fmla="*/ 2147483647 w 30"/>
                  <a:gd name="T25" fmla="*/ 2147483647 h 2235"/>
                  <a:gd name="T26" fmla="*/ 0 w 30"/>
                  <a:gd name="T27" fmla="*/ 2147483647 h 2235"/>
                  <a:gd name="T28" fmla="*/ 0 w 30"/>
                  <a:gd name="T29" fmla="*/ 2147483647 h 2235"/>
                  <a:gd name="T30" fmla="*/ 0 w 30"/>
                  <a:gd name="T31" fmla="*/ 2147483647 h 2235"/>
                  <a:gd name="T32" fmla="*/ 2147483647 w 30"/>
                  <a:gd name="T33" fmla="*/ 2147483647 h 2235"/>
                  <a:gd name="T34" fmla="*/ 2147483647 w 30"/>
                  <a:gd name="T35" fmla="*/ 2147483647 h 2235"/>
                  <a:gd name="T36" fmla="*/ 0 w 30"/>
                  <a:gd name="T37" fmla="*/ 2147483647 h 2235"/>
                  <a:gd name="T38" fmla="*/ 0 w 30"/>
                  <a:gd name="T39" fmla="*/ 2147483647 h 2235"/>
                  <a:gd name="T40" fmla="*/ 0 w 30"/>
                  <a:gd name="T41" fmla="*/ 0 h 2235"/>
                  <a:gd name="T42" fmla="*/ 2147483647 w 30"/>
                  <a:gd name="T43" fmla="*/ 0 h 2235"/>
                  <a:gd name="T44" fmla="*/ 2147483647 w 30"/>
                  <a:gd name="T45" fmla="*/ 2147483647 h 2235"/>
                  <a:gd name="T46" fmla="*/ 0 w 30"/>
                  <a:gd name="T47" fmla="*/ 2147483647 h 2235"/>
                  <a:gd name="T48" fmla="*/ 0 w 30"/>
                  <a:gd name="T49" fmla="*/ 0 h 223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0"/>
                  <a:gd name="T76" fmla="*/ 0 h 2235"/>
                  <a:gd name="T77" fmla="*/ 30 w 30"/>
                  <a:gd name="T78" fmla="*/ 2235 h 223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0" h="2235">
                    <a:moveTo>
                      <a:pt x="0" y="2231"/>
                    </a:moveTo>
                    <a:lnTo>
                      <a:pt x="30" y="2231"/>
                    </a:lnTo>
                    <a:lnTo>
                      <a:pt x="30" y="2235"/>
                    </a:lnTo>
                    <a:lnTo>
                      <a:pt x="0" y="2235"/>
                    </a:lnTo>
                    <a:lnTo>
                      <a:pt x="0" y="2231"/>
                    </a:lnTo>
                    <a:close/>
                    <a:moveTo>
                      <a:pt x="0" y="1675"/>
                    </a:moveTo>
                    <a:lnTo>
                      <a:pt x="30" y="1675"/>
                    </a:lnTo>
                    <a:lnTo>
                      <a:pt x="30" y="1680"/>
                    </a:lnTo>
                    <a:lnTo>
                      <a:pt x="0" y="1680"/>
                    </a:lnTo>
                    <a:lnTo>
                      <a:pt x="0" y="1675"/>
                    </a:lnTo>
                    <a:close/>
                    <a:moveTo>
                      <a:pt x="0" y="1115"/>
                    </a:moveTo>
                    <a:lnTo>
                      <a:pt x="30" y="1115"/>
                    </a:lnTo>
                    <a:lnTo>
                      <a:pt x="30" y="1120"/>
                    </a:lnTo>
                    <a:lnTo>
                      <a:pt x="0" y="1120"/>
                    </a:lnTo>
                    <a:lnTo>
                      <a:pt x="0" y="1115"/>
                    </a:lnTo>
                    <a:close/>
                    <a:moveTo>
                      <a:pt x="0" y="560"/>
                    </a:moveTo>
                    <a:lnTo>
                      <a:pt x="30" y="560"/>
                    </a:lnTo>
                    <a:lnTo>
                      <a:pt x="30" y="564"/>
                    </a:lnTo>
                    <a:lnTo>
                      <a:pt x="0" y="564"/>
                    </a:lnTo>
                    <a:lnTo>
                      <a:pt x="0" y="560"/>
                    </a:lnTo>
                    <a:close/>
                    <a:moveTo>
                      <a:pt x="0" y="0"/>
                    </a:moveTo>
                    <a:lnTo>
                      <a:pt x="30" y="0"/>
                    </a:lnTo>
                    <a:lnTo>
                      <a:pt x="30" y="4"/>
                    </a:lnTo>
                    <a:lnTo>
                      <a:pt x="0" y="4"/>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grpSp>
            <p:nvGrpSpPr>
              <p:cNvPr id="25633" name="Gruppo 71"/>
              <p:cNvGrpSpPr>
                <a:grpSpLocks/>
              </p:cNvGrpSpPr>
              <p:nvPr/>
            </p:nvGrpSpPr>
            <p:grpSpPr bwMode="auto">
              <a:xfrm>
                <a:off x="976313" y="1243013"/>
                <a:ext cx="6680199" cy="4311650"/>
                <a:chOff x="976313" y="1243013"/>
                <a:chExt cx="6680199" cy="4311650"/>
              </a:xfrm>
            </p:grpSpPr>
            <p:sp>
              <p:nvSpPr>
                <p:cNvPr id="25634" name="Freeform 57"/>
                <p:cNvSpPr>
                  <a:spLocks noEditPoints="1"/>
                </p:cNvSpPr>
                <p:nvPr/>
              </p:nvSpPr>
              <p:spPr bwMode="auto">
                <a:xfrm>
                  <a:off x="1431925" y="1681163"/>
                  <a:ext cx="6219825" cy="2667000"/>
                </a:xfrm>
                <a:custGeom>
                  <a:avLst/>
                  <a:gdLst>
                    <a:gd name="T0" fmla="*/ 0 w 3918"/>
                    <a:gd name="T1" fmla="*/ 2147483647 h 1680"/>
                    <a:gd name="T2" fmla="*/ 2147483647 w 3918"/>
                    <a:gd name="T3" fmla="*/ 2147483647 h 1680"/>
                    <a:gd name="T4" fmla="*/ 2147483647 w 3918"/>
                    <a:gd name="T5" fmla="*/ 2147483647 h 1680"/>
                    <a:gd name="T6" fmla="*/ 0 w 3918"/>
                    <a:gd name="T7" fmla="*/ 2147483647 h 1680"/>
                    <a:gd name="T8" fmla="*/ 0 w 3918"/>
                    <a:gd name="T9" fmla="*/ 2147483647 h 1680"/>
                    <a:gd name="T10" fmla="*/ 0 w 3918"/>
                    <a:gd name="T11" fmla="*/ 2147483647 h 1680"/>
                    <a:gd name="T12" fmla="*/ 2147483647 w 3918"/>
                    <a:gd name="T13" fmla="*/ 2147483647 h 1680"/>
                    <a:gd name="T14" fmla="*/ 2147483647 w 3918"/>
                    <a:gd name="T15" fmla="*/ 2147483647 h 1680"/>
                    <a:gd name="T16" fmla="*/ 0 w 3918"/>
                    <a:gd name="T17" fmla="*/ 2147483647 h 1680"/>
                    <a:gd name="T18" fmla="*/ 0 w 3918"/>
                    <a:gd name="T19" fmla="*/ 2147483647 h 1680"/>
                    <a:gd name="T20" fmla="*/ 0 w 3918"/>
                    <a:gd name="T21" fmla="*/ 2147483647 h 1680"/>
                    <a:gd name="T22" fmla="*/ 2147483647 w 3918"/>
                    <a:gd name="T23" fmla="*/ 2147483647 h 1680"/>
                    <a:gd name="T24" fmla="*/ 2147483647 w 3918"/>
                    <a:gd name="T25" fmla="*/ 2147483647 h 1680"/>
                    <a:gd name="T26" fmla="*/ 0 w 3918"/>
                    <a:gd name="T27" fmla="*/ 2147483647 h 1680"/>
                    <a:gd name="T28" fmla="*/ 0 w 3918"/>
                    <a:gd name="T29" fmla="*/ 2147483647 h 1680"/>
                    <a:gd name="T30" fmla="*/ 0 w 3918"/>
                    <a:gd name="T31" fmla="*/ 0 h 1680"/>
                    <a:gd name="T32" fmla="*/ 2147483647 w 3918"/>
                    <a:gd name="T33" fmla="*/ 0 h 1680"/>
                    <a:gd name="T34" fmla="*/ 2147483647 w 3918"/>
                    <a:gd name="T35" fmla="*/ 2147483647 h 1680"/>
                    <a:gd name="T36" fmla="*/ 0 w 3918"/>
                    <a:gd name="T37" fmla="*/ 2147483647 h 1680"/>
                    <a:gd name="T38" fmla="*/ 0 w 3918"/>
                    <a:gd name="T39" fmla="*/ 0 h 168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918"/>
                    <a:gd name="T61" fmla="*/ 0 h 1680"/>
                    <a:gd name="T62" fmla="*/ 3918 w 3918"/>
                    <a:gd name="T63" fmla="*/ 1680 h 168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918" h="1680">
                      <a:moveTo>
                        <a:pt x="0" y="1675"/>
                      </a:moveTo>
                      <a:lnTo>
                        <a:pt x="3918" y="1675"/>
                      </a:lnTo>
                      <a:lnTo>
                        <a:pt x="3918" y="1680"/>
                      </a:lnTo>
                      <a:lnTo>
                        <a:pt x="0" y="1680"/>
                      </a:lnTo>
                      <a:lnTo>
                        <a:pt x="0" y="1675"/>
                      </a:lnTo>
                      <a:close/>
                      <a:moveTo>
                        <a:pt x="0" y="1115"/>
                      </a:moveTo>
                      <a:lnTo>
                        <a:pt x="3918" y="1115"/>
                      </a:lnTo>
                      <a:lnTo>
                        <a:pt x="3918" y="1120"/>
                      </a:lnTo>
                      <a:lnTo>
                        <a:pt x="0" y="1120"/>
                      </a:lnTo>
                      <a:lnTo>
                        <a:pt x="0" y="1115"/>
                      </a:lnTo>
                      <a:close/>
                      <a:moveTo>
                        <a:pt x="0" y="560"/>
                      </a:moveTo>
                      <a:lnTo>
                        <a:pt x="3918" y="560"/>
                      </a:lnTo>
                      <a:lnTo>
                        <a:pt x="3918" y="564"/>
                      </a:lnTo>
                      <a:lnTo>
                        <a:pt x="0" y="564"/>
                      </a:lnTo>
                      <a:lnTo>
                        <a:pt x="0" y="560"/>
                      </a:lnTo>
                      <a:close/>
                      <a:moveTo>
                        <a:pt x="0" y="0"/>
                      </a:moveTo>
                      <a:lnTo>
                        <a:pt x="3918" y="0"/>
                      </a:lnTo>
                      <a:lnTo>
                        <a:pt x="3918" y="4"/>
                      </a:lnTo>
                      <a:lnTo>
                        <a:pt x="0" y="4"/>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grpSp>
              <p:nvGrpSpPr>
                <p:cNvPr id="25635" name="Gruppo 70"/>
                <p:cNvGrpSpPr>
                  <a:grpSpLocks/>
                </p:cNvGrpSpPr>
                <p:nvPr/>
              </p:nvGrpSpPr>
              <p:grpSpPr bwMode="auto">
                <a:xfrm>
                  <a:off x="976313" y="1243013"/>
                  <a:ext cx="6680199" cy="4311650"/>
                  <a:chOff x="976313" y="1243013"/>
                  <a:chExt cx="6680199" cy="4311650"/>
                </a:xfrm>
              </p:grpSpPr>
              <p:sp>
                <p:nvSpPr>
                  <p:cNvPr id="25636" name="Rectangle 64"/>
                  <p:cNvSpPr>
                    <a:spLocks noChangeArrowheads="1"/>
                  </p:cNvSpPr>
                  <p:nvPr/>
                </p:nvSpPr>
                <p:spPr bwMode="auto">
                  <a:xfrm>
                    <a:off x="1085850" y="5132388"/>
                    <a:ext cx="25648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88</a:t>
                    </a:r>
                    <a:endParaRPr lang="it-IT" sz="3200"/>
                  </a:p>
                </p:txBody>
              </p:sp>
              <p:grpSp>
                <p:nvGrpSpPr>
                  <p:cNvPr id="25637" name="Gruppo 69"/>
                  <p:cNvGrpSpPr>
                    <a:grpSpLocks/>
                  </p:cNvGrpSpPr>
                  <p:nvPr/>
                </p:nvGrpSpPr>
                <p:grpSpPr bwMode="auto">
                  <a:xfrm>
                    <a:off x="976313" y="1243013"/>
                    <a:ext cx="6680199" cy="4311650"/>
                    <a:chOff x="976313" y="1243013"/>
                    <a:chExt cx="6680199" cy="4311650"/>
                  </a:xfrm>
                </p:grpSpPr>
                <p:sp>
                  <p:nvSpPr>
                    <p:cNvPr id="25638" name="Rectangle 58"/>
                    <p:cNvSpPr>
                      <a:spLocks noChangeArrowheads="1"/>
                    </p:cNvSpPr>
                    <p:nvPr/>
                  </p:nvSpPr>
                  <p:spPr bwMode="auto">
                    <a:xfrm>
                      <a:off x="1428750" y="1243013"/>
                      <a:ext cx="7937" cy="3983038"/>
                    </a:xfrm>
                    <a:prstGeom prst="rect">
                      <a:avLst/>
                    </a:prstGeom>
                    <a:solidFill>
                      <a:srgbClr val="868686"/>
                    </a:solidFill>
                    <a:ln w="6350">
                      <a:solidFill>
                        <a:srgbClr val="868686"/>
                      </a:solidFill>
                      <a:bevel/>
                      <a:headEnd/>
                      <a:tailEnd/>
                    </a:ln>
                  </p:spPr>
                  <p:txBody>
                    <a:bodyPr/>
                    <a:lstStyle/>
                    <a:p>
                      <a:endParaRPr lang="it-IT" sz="3200"/>
                    </a:p>
                  </p:txBody>
                </p:sp>
                <p:sp>
                  <p:nvSpPr>
                    <p:cNvPr id="25639" name="Rectangle 60"/>
                    <p:cNvSpPr>
                      <a:spLocks noChangeArrowheads="1"/>
                    </p:cNvSpPr>
                    <p:nvPr/>
                  </p:nvSpPr>
                  <p:spPr bwMode="auto">
                    <a:xfrm>
                      <a:off x="1431925" y="5222875"/>
                      <a:ext cx="6219825" cy="6350"/>
                    </a:xfrm>
                    <a:prstGeom prst="rect">
                      <a:avLst/>
                    </a:prstGeom>
                    <a:solidFill>
                      <a:srgbClr val="868686"/>
                    </a:solidFill>
                    <a:ln w="6350">
                      <a:solidFill>
                        <a:srgbClr val="868686"/>
                      </a:solidFill>
                      <a:bevel/>
                      <a:headEnd/>
                      <a:tailEnd/>
                    </a:ln>
                  </p:spPr>
                  <p:txBody>
                    <a:bodyPr/>
                    <a:lstStyle/>
                    <a:p>
                      <a:endParaRPr lang="it-IT" sz="3200"/>
                    </a:p>
                  </p:txBody>
                </p:sp>
                <p:sp>
                  <p:nvSpPr>
                    <p:cNvPr id="25640" name="Freeform 61"/>
                    <p:cNvSpPr>
                      <a:spLocks noEditPoints="1"/>
                    </p:cNvSpPr>
                    <p:nvPr/>
                  </p:nvSpPr>
                  <p:spPr bwMode="auto">
                    <a:xfrm>
                      <a:off x="2051050" y="5191125"/>
                      <a:ext cx="5605462" cy="76200"/>
                    </a:xfrm>
                    <a:custGeom>
                      <a:avLst/>
                      <a:gdLst>
                        <a:gd name="T0" fmla="*/ 2147483647 w 3531"/>
                        <a:gd name="T1" fmla="*/ 0 h 48"/>
                        <a:gd name="T2" fmla="*/ 2147483647 w 3531"/>
                        <a:gd name="T3" fmla="*/ 2147483647 h 48"/>
                        <a:gd name="T4" fmla="*/ 0 w 3531"/>
                        <a:gd name="T5" fmla="*/ 2147483647 h 48"/>
                        <a:gd name="T6" fmla="*/ 0 w 3531"/>
                        <a:gd name="T7" fmla="*/ 0 h 48"/>
                        <a:gd name="T8" fmla="*/ 2147483647 w 3531"/>
                        <a:gd name="T9" fmla="*/ 0 h 48"/>
                        <a:gd name="T10" fmla="*/ 2147483647 w 3531"/>
                        <a:gd name="T11" fmla="*/ 0 h 48"/>
                        <a:gd name="T12" fmla="*/ 2147483647 w 3531"/>
                        <a:gd name="T13" fmla="*/ 2147483647 h 48"/>
                        <a:gd name="T14" fmla="*/ 2147483647 w 3531"/>
                        <a:gd name="T15" fmla="*/ 2147483647 h 48"/>
                        <a:gd name="T16" fmla="*/ 2147483647 w 3531"/>
                        <a:gd name="T17" fmla="*/ 0 h 48"/>
                        <a:gd name="T18" fmla="*/ 2147483647 w 3531"/>
                        <a:gd name="T19" fmla="*/ 0 h 48"/>
                        <a:gd name="T20" fmla="*/ 2147483647 w 3531"/>
                        <a:gd name="T21" fmla="*/ 0 h 48"/>
                        <a:gd name="T22" fmla="*/ 2147483647 w 3531"/>
                        <a:gd name="T23" fmla="*/ 2147483647 h 48"/>
                        <a:gd name="T24" fmla="*/ 2147483647 w 3531"/>
                        <a:gd name="T25" fmla="*/ 2147483647 h 48"/>
                        <a:gd name="T26" fmla="*/ 2147483647 w 3531"/>
                        <a:gd name="T27" fmla="*/ 0 h 48"/>
                        <a:gd name="T28" fmla="*/ 2147483647 w 3531"/>
                        <a:gd name="T29" fmla="*/ 0 h 48"/>
                        <a:gd name="T30" fmla="*/ 2147483647 w 3531"/>
                        <a:gd name="T31" fmla="*/ 0 h 48"/>
                        <a:gd name="T32" fmla="*/ 2147483647 w 3531"/>
                        <a:gd name="T33" fmla="*/ 2147483647 h 48"/>
                        <a:gd name="T34" fmla="*/ 2147483647 w 3531"/>
                        <a:gd name="T35" fmla="*/ 2147483647 h 48"/>
                        <a:gd name="T36" fmla="*/ 2147483647 w 3531"/>
                        <a:gd name="T37" fmla="*/ 0 h 48"/>
                        <a:gd name="T38" fmla="*/ 2147483647 w 3531"/>
                        <a:gd name="T39" fmla="*/ 0 h 48"/>
                        <a:gd name="T40" fmla="*/ 2147483647 w 3531"/>
                        <a:gd name="T41" fmla="*/ 0 h 48"/>
                        <a:gd name="T42" fmla="*/ 2147483647 w 3531"/>
                        <a:gd name="T43" fmla="*/ 2147483647 h 48"/>
                        <a:gd name="T44" fmla="*/ 2147483647 w 3531"/>
                        <a:gd name="T45" fmla="*/ 2147483647 h 48"/>
                        <a:gd name="T46" fmla="*/ 2147483647 w 3531"/>
                        <a:gd name="T47" fmla="*/ 0 h 48"/>
                        <a:gd name="T48" fmla="*/ 2147483647 w 3531"/>
                        <a:gd name="T49" fmla="*/ 0 h 48"/>
                        <a:gd name="T50" fmla="*/ 2147483647 w 3531"/>
                        <a:gd name="T51" fmla="*/ 0 h 48"/>
                        <a:gd name="T52" fmla="*/ 2147483647 w 3531"/>
                        <a:gd name="T53" fmla="*/ 2147483647 h 48"/>
                        <a:gd name="T54" fmla="*/ 2147483647 w 3531"/>
                        <a:gd name="T55" fmla="*/ 2147483647 h 48"/>
                        <a:gd name="T56" fmla="*/ 2147483647 w 3531"/>
                        <a:gd name="T57" fmla="*/ 0 h 48"/>
                        <a:gd name="T58" fmla="*/ 2147483647 w 3531"/>
                        <a:gd name="T59" fmla="*/ 0 h 4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531"/>
                        <a:gd name="T91" fmla="*/ 0 h 48"/>
                        <a:gd name="T92" fmla="*/ 3531 w 3531"/>
                        <a:gd name="T93" fmla="*/ 48 h 4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531" h="48">
                          <a:moveTo>
                            <a:pt x="4" y="0"/>
                          </a:moveTo>
                          <a:lnTo>
                            <a:pt x="4" y="48"/>
                          </a:lnTo>
                          <a:lnTo>
                            <a:pt x="0" y="48"/>
                          </a:lnTo>
                          <a:lnTo>
                            <a:pt x="0" y="0"/>
                          </a:lnTo>
                          <a:lnTo>
                            <a:pt x="4" y="0"/>
                          </a:lnTo>
                          <a:close/>
                          <a:moveTo>
                            <a:pt x="788" y="0"/>
                          </a:moveTo>
                          <a:lnTo>
                            <a:pt x="788" y="48"/>
                          </a:lnTo>
                          <a:lnTo>
                            <a:pt x="784" y="48"/>
                          </a:lnTo>
                          <a:lnTo>
                            <a:pt x="784" y="0"/>
                          </a:lnTo>
                          <a:lnTo>
                            <a:pt x="788" y="0"/>
                          </a:lnTo>
                          <a:close/>
                          <a:moveTo>
                            <a:pt x="1572" y="0"/>
                          </a:moveTo>
                          <a:lnTo>
                            <a:pt x="1572" y="48"/>
                          </a:lnTo>
                          <a:lnTo>
                            <a:pt x="1567" y="48"/>
                          </a:lnTo>
                          <a:lnTo>
                            <a:pt x="1567" y="0"/>
                          </a:lnTo>
                          <a:lnTo>
                            <a:pt x="1572" y="0"/>
                          </a:lnTo>
                          <a:close/>
                          <a:moveTo>
                            <a:pt x="2355" y="0"/>
                          </a:moveTo>
                          <a:lnTo>
                            <a:pt x="2355" y="48"/>
                          </a:lnTo>
                          <a:lnTo>
                            <a:pt x="2351" y="48"/>
                          </a:lnTo>
                          <a:lnTo>
                            <a:pt x="2351" y="0"/>
                          </a:lnTo>
                          <a:lnTo>
                            <a:pt x="2355" y="0"/>
                          </a:lnTo>
                          <a:close/>
                          <a:moveTo>
                            <a:pt x="3139" y="0"/>
                          </a:moveTo>
                          <a:lnTo>
                            <a:pt x="3139" y="48"/>
                          </a:lnTo>
                          <a:lnTo>
                            <a:pt x="3134" y="48"/>
                          </a:lnTo>
                          <a:lnTo>
                            <a:pt x="3134" y="0"/>
                          </a:lnTo>
                          <a:lnTo>
                            <a:pt x="3139" y="0"/>
                          </a:lnTo>
                          <a:close/>
                          <a:moveTo>
                            <a:pt x="3531" y="0"/>
                          </a:moveTo>
                          <a:lnTo>
                            <a:pt x="3531" y="48"/>
                          </a:lnTo>
                          <a:lnTo>
                            <a:pt x="3526" y="48"/>
                          </a:lnTo>
                          <a:lnTo>
                            <a:pt x="3526" y="0"/>
                          </a:lnTo>
                          <a:lnTo>
                            <a:pt x="3531"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25641" name="Rectangle 65"/>
                    <p:cNvSpPr>
                      <a:spLocks noChangeArrowheads="1"/>
                    </p:cNvSpPr>
                    <p:nvPr/>
                  </p:nvSpPr>
                  <p:spPr bwMode="auto">
                    <a:xfrm>
                      <a:off x="1085850" y="4246563"/>
                      <a:ext cx="25648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92</a:t>
                      </a:r>
                      <a:endParaRPr lang="it-IT" sz="3200"/>
                    </a:p>
                  </p:txBody>
                </p:sp>
                <p:sp>
                  <p:nvSpPr>
                    <p:cNvPr id="25642" name="Rectangle 66"/>
                    <p:cNvSpPr>
                      <a:spLocks noChangeArrowheads="1"/>
                    </p:cNvSpPr>
                    <p:nvPr/>
                  </p:nvSpPr>
                  <p:spPr bwMode="auto">
                    <a:xfrm>
                      <a:off x="1085850" y="3360738"/>
                      <a:ext cx="25648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96</a:t>
                      </a:r>
                      <a:endParaRPr lang="it-IT" sz="3200"/>
                    </a:p>
                  </p:txBody>
                </p:sp>
                <p:sp>
                  <p:nvSpPr>
                    <p:cNvPr id="25643" name="Rectangle 67"/>
                    <p:cNvSpPr>
                      <a:spLocks noChangeArrowheads="1"/>
                    </p:cNvSpPr>
                    <p:nvPr/>
                  </p:nvSpPr>
                  <p:spPr bwMode="auto">
                    <a:xfrm>
                      <a:off x="976313" y="2474913"/>
                      <a:ext cx="38472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100</a:t>
                      </a:r>
                      <a:endParaRPr lang="it-IT" sz="3200"/>
                    </a:p>
                  </p:txBody>
                </p:sp>
                <p:sp>
                  <p:nvSpPr>
                    <p:cNvPr id="25644" name="Rectangle 68"/>
                    <p:cNvSpPr>
                      <a:spLocks noChangeArrowheads="1"/>
                    </p:cNvSpPr>
                    <p:nvPr/>
                  </p:nvSpPr>
                  <p:spPr bwMode="auto">
                    <a:xfrm>
                      <a:off x="976313" y="1590675"/>
                      <a:ext cx="38472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104</a:t>
                      </a:r>
                      <a:endParaRPr lang="it-IT" sz="3200"/>
                    </a:p>
                  </p:txBody>
                </p:sp>
                <p:sp>
                  <p:nvSpPr>
                    <p:cNvPr id="25645" name="Rectangle 69"/>
                    <p:cNvSpPr>
                      <a:spLocks noChangeArrowheads="1"/>
                    </p:cNvSpPr>
                    <p:nvPr/>
                  </p:nvSpPr>
                  <p:spPr bwMode="auto">
                    <a:xfrm>
                      <a:off x="1849438" y="5330825"/>
                      <a:ext cx="531812"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2006</a:t>
                      </a:r>
                      <a:endParaRPr lang="it-IT" sz="3200"/>
                    </a:p>
                  </p:txBody>
                </p:sp>
                <p:sp>
                  <p:nvSpPr>
                    <p:cNvPr id="25646" name="Rectangle 70"/>
                    <p:cNvSpPr>
                      <a:spLocks noChangeArrowheads="1"/>
                    </p:cNvSpPr>
                    <p:nvPr/>
                  </p:nvSpPr>
                  <p:spPr bwMode="auto">
                    <a:xfrm>
                      <a:off x="3092450" y="5330825"/>
                      <a:ext cx="531812"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2007</a:t>
                      </a:r>
                      <a:endParaRPr lang="it-IT" sz="3200"/>
                    </a:p>
                  </p:txBody>
                </p:sp>
                <p:sp>
                  <p:nvSpPr>
                    <p:cNvPr id="25647" name="Rectangle 71"/>
                    <p:cNvSpPr>
                      <a:spLocks noChangeArrowheads="1"/>
                    </p:cNvSpPr>
                    <p:nvPr/>
                  </p:nvSpPr>
                  <p:spPr bwMode="auto">
                    <a:xfrm>
                      <a:off x="4335463" y="5330825"/>
                      <a:ext cx="531812"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2008</a:t>
                      </a:r>
                      <a:endParaRPr lang="it-IT" sz="3200"/>
                    </a:p>
                  </p:txBody>
                </p:sp>
                <p:sp>
                  <p:nvSpPr>
                    <p:cNvPr id="25648" name="Rectangle 72"/>
                    <p:cNvSpPr>
                      <a:spLocks noChangeArrowheads="1"/>
                    </p:cNvSpPr>
                    <p:nvPr/>
                  </p:nvSpPr>
                  <p:spPr bwMode="auto">
                    <a:xfrm>
                      <a:off x="5578475" y="5330825"/>
                      <a:ext cx="5302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2009</a:t>
                      </a:r>
                      <a:endParaRPr lang="it-IT" sz="3200"/>
                    </a:p>
                  </p:txBody>
                </p:sp>
                <p:sp>
                  <p:nvSpPr>
                    <p:cNvPr id="25649" name="Rectangle 73"/>
                    <p:cNvSpPr>
                      <a:spLocks noChangeArrowheads="1"/>
                    </p:cNvSpPr>
                    <p:nvPr/>
                  </p:nvSpPr>
                  <p:spPr bwMode="auto">
                    <a:xfrm>
                      <a:off x="6823075" y="5330825"/>
                      <a:ext cx="5302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2010</a:t>
                      </a:r>
                      <a:endParaRPr lang="it-IT" sz="3200"/>
                    </a:p>
                  </p:txBody>
                </p:sp>
              </p:grpSp>
            </p:grpSp>
          </p:grpSp>
        </p:grpSp>
        <p:sp>
          <p:nvSpPr>
            <p:cNvPr id="25630" name="Freeform 62"/>
            <p:cNvSpPr>
              <a:spLocks/>
            </p:cNvSpPr>
            <p:nvPr/>
          </p:nvSpPr>
          <p:spPr bwMode="auto">
            <a:xfrm>
              <a:off x="2035175" y="1547813"/>
              <a:ext cx="5014913" cy="2478087"/>
            </a:xfrm>
            <a:custGeom>
              <a:avLst/>
              <a:gdLst>
                <a:gd name="T0" fmla="*/ 1666304951 w 11482"/>
                <a:gd name="T1" fmla="*/ 2147483647 h 5668"/>
                <a:gd name="T2" fmla="*/ 2147483647 w 11482"/>
                <a:gd name="T3" fmla="*/ 919238361 h 5668"/>
                <a:gd name="T4" fmla="*/ 2147483647 w 11482"/>
                <a:gd name="T5" fmla="*/ 334320513 h 5668"/>
                <a:gd name="T6" fmla="*/ 2147483647 w 11482"/>
                <a:gd name="T7" fmla="*/ 2147483647 h 5668"/>
                <a:gd name="T8" fmla="*/ 2147483647 w 11482"/>
                <a:gd name="T9" fmla="*/ 2147483647 h 5668"/>
                <a:gd name="T10" fmla="*/ 2147483647 w 11482"/>
                <a:gd name="T11" fmla="*/ 2147483647 h 5668"/>
                <a:gd name="T12" fmla="*/ 2147483647 w 11482"/>
                <a:gd name="T13" fmla="*/ 2147483647 h 5668"/>
                <a:gd name="T14" fmla="*/ 2147483647 w 11482"/>
                <a:gd name="T15" fmla="*/ 2147483647 h 5668"/>
                <a:gd name="T16" fmla="*/ 2147483647 w 11482"/>
                <a:gd name="T17" fmla="*/ 2147483647 h 5668"/>
                <a:gd name="T18" fmla="*/ 2147483647 w 11482"/>
                <a:gd name="T19" fmla="*/ 2147483647 h 5668"/>
                <a:gd name="T20" fmla="*/ 2147483647 w 11482"/>
                <a:gd name="T21" fmla="*/ 2147483647 h 5668"/>
                <a:gd name="T22" fmla="*/ 2147483647 w 11482"/>
                <a:gd name="T23" fmla="*/ 2147483647 h 5668"/>
                <a:gd name="T24" fmla="*/ 2147483647 w 11482"/>
                <a:gd name="T25" fmla="*/ 2147483647 h 5668"/>
                <a:gd name="T26" fmla="*/ 2147483647 w 11482"/>
                <a:gd name="T27" fmla="*/ 2147483647 h 5668"/>
                <a:gd name="T28" fmla="*/ 2147483647 w 11482"/>
                <a:gd name="T29" fmla="*/ 2147483647 h 5668"/>
                <a:gd name="T30" fmla="*/ 2147483647 w 11482"/>
                <a:gd name="T31" fmla="*/ 2147483647 h 5668"/>
                <a:gd name="T32" fmla="*/ 2147483647 w 11482"/>
                <a:gd name="T33" fmla="*/ 2147483647 h 5668"/>
                <a:gd name="T34" fmla="*/ 2147483647 w 11482"/>
                <a:gd name="T35" fmla="*/ 2147483647 h 5668"/>
                <a:gd name="T36" fmla="*/ 1166509335 w 11482"/>
                <a:gd name="T37" fmla="*/ 2147483647 h 5668"/>
                <a:gd name="T38" fmla="*/ 1666304951 w 11482"/>
                <a:gd name="T39" fmla="*/ 2147483647 h 56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1482"/>
                <a:gd name="T61" fmla="*/ 0 h 5668"/>
                <a:gd name="T62" fmla="*/ 11482 w 11482"/>
                <a:gd name="T63" fmla="*/ 5668 h 566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1482" h="5668">
                  <a:moveTo>
                    <a:pt x="20" y="2315"/>
                  </a:moveTo>
                  <a:lnTo>
                    <a:pt x="2868" y="11"/>
                  </a:lnTo>
                  <a:cubicBezTo>
                    <a:pt x="2879" y="3"/>
                    <a:pt x="2893" y="0"/>
                    <a:pt x="2905" y="4"/>
                  </a:cubicBezTo>
                  <a:lnTo>
                    <a:pt x="5753" y="884"/>
                  </a:lnTo>
                  <a:cubicBezTo>
                    <a:pt x="5763" y="887"/>
                    <a:pt x="5771" y="893"/>
                    <a:pt x="5776" y="902"/>
                  </a:cubicBezTo>
                  <a:lnTo>
                    <a:pt x="8624" y="5606"/>
                  </a:lnTo>
                  <a:lnTo>
                    <a:pt x="8562" y="5597"/>
                  </a:lnTo>
                  <a:lnTo>
                    <a:pt x="11410" y="2893"/>
                  </a:lnTo>
                  <a:cubicBezTo>
                    <a:pt x="11426" y="2878"/>
                    <a:pt x="11451" y="2879"/>
                    <a:pt x="11466" y="2895"/>
                  </a:cubicBezTo>
                  <a:cubicBezTo>
                    <a:pt x="11482" y="2911"/>
                    <a:pt x="11481" y="2936"/>
                    <a:pt x="11465" y="2951"/>
                  </a:cubicBezTo>
                  <a:lnTo>
                    <a:pt x="8617" y="5655"/>
                  </a:lnTo>
                  <a:cubicBezTo>
                    <a:pt x="8608" y="5664"/>
                    <a:pt x="8596" y="5668"/>
                    <a:pt x="8584" y="5666"/>
                  </a:cubicBezTo>
                  <a:cubicBezTo>
                    <a:pt x="8572" y="5665"/>
                    <a:pt x="8562" y="5658"/>
                    <a:pt x="8555" y="5647"/>
                  </a:cubicBezTo>
                  <a:lnTo>
                    <a:pt x="5707" y="943"/>
                  </a:lnTo>
                  <a:lnTo>
                    <a:pt x="5730" y="961"/>
                  </a:lnTo>
                  <a:lnTo>
                    <a:pt x="2882" y="81"/>
                  </a:lnTo>
                  <a:lnTo>
                    <a:pt x="2919" y="74"/>
                  </a:lnTo>
                  <a:lnTo>
                    <a:pt x="71" y="2378"/>
                  </a:lnTo>
                  <a:cubicBezTo>
                    <a:pt x="53" y="2391"/>
                    <a:pt x="28" y="2389"/>
                    <a:pt x="14" y="2372"/>
                  </a:cubicBezTo>
                  <a:cubicBezTo>
                    <a:pt x="0" y="2354"/>
                    <a:pt x="3" y="2329"/>
                    <a:pt x="20" y="2315"/>
                  </a:cubicBezTo>
                  <a:close/>
                </a:path>
              </a:pathLst>
            </a:custGeom>
            <a:solidFill>
              <a:srgbClr val="416FA6"/>
            </a:solidFill>
            <a:ln w="6350" cap="flat">
              <a:solidFill>
                <a:srgbClr val="416FA6"/>
              </a:solidFill>
              <a:prstDash val="solid"/>
              <a:bevel/>
              <a:headEnd/>
              <a:tailEnd/>
            </a:ln>
          </p:spPr>
          <p:txBody>
            <a:bodyPr/>
            <a:lstStyle/>
            <a:p>
              <a:endParaRPr lang="it-IT"/>
            </a:p>
          </p:txBody>
        </p:sp>
        <p:sp>
          <p:nvSpPr>
            <p:cNvPr id="25631" name="Freeform 63"/>
            <p:cNvSpPr>
              <a:spLocks/>
            </p:cNvSpPr>
            <p:nvPr/>
          </p:nvSpPr>
          <p:spPr bwMode="auto">
            <a:xfrm>
              <a:off x="2035175" y="1611313"/>
              <a:ext cx="5014913" cy="2282825"/>
            </a:xfrm>
            <a:custGeom>
              <a:avLst/>
              <a:gdLst>
                <a:gd name="T0" fmla="*/ 1749668134 w 11482"/>
                <a:gd name="T1" fmla="*/ 2147483647 h 5219"/>
                <a:gd name="T2" fmla="*/ 2147483647 w 11482"/>
                <a:gd name="T3" fmla="*/ 836853632 h 5219"/>
                <a:gd name="T4" fmla="*/ 2147483647 w 11482"/>
                <a:gd name="T5" fmla="*/ 251017598 h 5219"/>
                <a:gd name="T6" fmla="*/ 2147483647 w 11482"/>
                <a:gd name="T7" fmla="*/ 2147483647 h 5219"/>
                <a:gd name="T8" fmla="*/ 2147483647 w 11482"/>
                <a:gd name="T9" fmla="*/ 2147483647 h 5219"/>
                <a:gd name="T10" fmla="*/ 2147483647 w 11482"/>
                <a:gd name="T11" fmla="*/ 2147483647 h 5219"/>
                <a:gd name="T12" fmla="*/ 2147483647 w 11482"/>
                <a:gd name="T13" fmla="*/ 2147483647 h 5219"/>
                <a:gd name="T14" fmla="*/ 2147483647 w 11482"/>
                <a:gd name="T15" fmla="*/ 2147483647 h 5219"/>
                <a:gd name="T16" fmla="*/ 2147483647 w 11482"/>
                <a:gd name="T17" fmla="*/ 2147483647 h 5219"/>
                <a:gd name="T18" fmla="*/ 2147483647 w 11482"/>
                <a:gd name="T19" fmla="*/ 2147483647 h 5219"/>
                <a:gd name="T20" fmla="*/ 2147483647 w 11482"/>
                <a:gd name="T21" fmla="*/ 2147483647 h 5219"/>
                <a:gd name="T22" fmla="*/ 2147483647 w 11482"/>
                <a:gd name="T23" fmla="*/ 2147483647 h 5219"/>
                <a:gd name="T24" fmla="*/ 2147483647 w 11482"/>
                <a:gd name="T25" fmla="*/ 2147483647 h 5219"/>
                <a:gd name="T26" fmla="*/ 2147483647 w 11482"/>
                <a:gd name="T27" fmla="*/ 2147483647 h 5219"/>
                <a:gd name="T28" fmla="*/ 2147483647 w 11482"/>
                <a:gd name="T29" fmla="*/ 2147483647 h 5219"/>
                <a:gd name="T30" fmla="*/ 2147483647 w 11482"/>
                <a:gd name="T31" fmla="*/ 2147483647 h 5219"/>
                <a:gd name="T32" fmla="*/ 2147483647 w 11482"/>
                <a:gd name="T33" fmla="*/ 2147483647 h 5219"/>
                <a:gd name="T34" fmla="*/ 2147483647 w 11482"/>
                <a:gd name="T35" fmla="*/ 2147483647 h 5219"/>
                <a:gd name="T36" fmla="*/ 1166509335 w 11482"/>
                <a:gd name="T37" fmla="*/ 2147483647 h 5219"/>
                <a:gd name="T38" fmla="*/ 1749668134 w 11482"/>
                <a:gd name="T39" fmla="*/ 2147483647 h 521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1482"/>
                <a:gd name="T61" fmla="*/ 0 h 5219"/>
                <a:gd name="T62" fmla="*/ 11482 w 11482"/>
                <a:gd name="T63" fmla="*/ 5219 h 521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1482" h="5219">
                  <a:moveTo>
                    <a:pt x="21" y="2170"/>
                  </a:moveTo>
                  <a:lnTo>
                    <a:pt x="2869" y="10"/>
                  </a:lnTo>
                  <a:cubicBezTo>
                    <a:pt x="2879" y="2"/>
                    <a:pt x="2891" y="0"/>
                    <a:pt x="2903" y="3"/>
                  </a:cubicBezTo>
                  <a:lnTo>
                    <a:pt x="5751" y="675"/>
                  </a:lnTo>
                  <a:cubicBezTo>
                    <a:pt x="5761" y="677"/>
                    <a:pt x="5770" y="683"/>
                    <a:pt x="5775" y="692"/>
                  </a:cubicBezTo>
                  <a:lnTo>
                    <a:pt x="8623" y="5156"/>
                  </a:lnTo>
                  <a:lnTo>
                    <a:pt x="8562" y="5148"/>
                  </a:lnTo>
                  <a:lnTo>
                    <a:pt x="11410" y="2444"/>
                  </a:lnTo>
                  <a:cubicBezTo>
                    <a:pt x="11426" y="2429"/>
                    <a:pt x="11451" y="2430"/>
                    <a:pt x="11466" y="2446"/>
                  </a:cubicBezTo>
                  <a:cubicBezTo>
                    <a:pt x="11482" y="2462"/>
                    <a:pt x="11481" y="2487"/>
                    <a:pt x="11465" y="2502"/>
                  </a:cubicBezTo>
                  <a:lnTo>
                    <a:pt x="8617" y="5206"/>
                  </a:lnTo>
                  <a:cubicBezTo>
                    <a:pt x="8608" y="5215"/>
                    <a:pt x="8596" y="5219"/>
                    <a:pt x="8585" y="5217"/>
                  </a:cubicBezTo>
                  <a:cubicBezTo>
                    <a:pt x="8573" y="5216"/>
                    <a:pt x="8562" y="5209"/>
                    <a:pt x="8556" y="5199"/>
                  </a:cubicBezTo>
                  <a:lnTo>
                    <a:pt x="5708" y="735"/>
                  </a:lnTo>
                  <a:lnTo>
                    <a:pt x="5732" y="752"/>
                  </a:lnTo>
                  <a:lnTo>
                    <a:pt x="2884" y="80"/>
                  </a:lnTo>
                  <a:lnTo>
                    <a:pt x="2918" y="73"/>
                  </a:lnTo>
                  <a:lnTo>
                    <a:pt x="70" y="2233"/>
                  </a:lnTo>
                  <a:cubicBezTo>
                    <a:pt x="52" y="2247"/>
                    <a:pt x="27" y="2243"/>
                    <a:pt x="14" y="2226"/>
                  </a:cubicBezTo>
                  <a:cubicBezTo>
                    <a:pt x="0" y="2208"/>
                    <a:pt x="4" y="2183"/>
                    <a:pt x="21" y="2170"/>
                  </a:cubicBezTo>
                  <a:close/>
                </a:path>
              </a:pathLst>
            </a:custGeom>
            <a:solidFill>
              <a:srgbClr val="595959"/>
            </a:solidFill>
            <a:ln w="6350" cap="flat">
              <a:solidFill>
                <a:srgbClr val="595959"/>
              </a:solidFill>
              <a:prstDash val="solid"/>
              <a:bevel/>
              <a:headEnd/>
              <a:tailEnd/>
            </a:ln>
          </p:spPr>
          <p:txBody>
            <a:bodyPr/>
            <a:lstStyle/>
            <a:p>
              <a:endParaRPr lang="it-IT"/>
            </a:p>
          </p:txBody>
        </p:sp>
      </p:grpSp>
      <p:grpSp>
        <p:nvGrpSpPr>
          <p:cNvPr id="9" name="Gruppo 36"/>
          <p:cNvGrpSpPr>
            <a:grpSpLocks/>
          </p:cNvGrpSpPr>
          <p:nvPr/>
        </p:nvGrpSpPr>
        <p:grpSpPr bwMode="auto">
          <a:xfrm>
            <a:off x="6499225" y="3360738"/>
            <a:ext cx="720725" cy="576262"/>
            <a:chOff x="5161960" y="3960352"/>
            <a:chExt cx="720334" cy="576000"/>
          </a:xfrm>
        </p:grpSpPr>
        <p:sp>
          <p:nvSpPr>
            <p:cNvPr id="54" name="Ovale 53"/>
            <p:cNvSpPr>
              <a:spLocks/>
            </p:cNvSpPr>
            <p:nvPr/>
          </p:nvSpPr>
          <p:spPr bwMode="auto">
            <a:xfrm>
              <a:off x="5198933" y="3960352"/>
              <a:ext cx="576000" cy="576000"/>
            </a:xfrm>
            <a:prstGeom prst="ellipse">
              <a:avLst/>
            </a:prstGeom>
            <a:solidFill>
              <a:srgbClr val="336699"/>
            </a:solidFill>
            <a:ln w="28575" cap="flat" cmpd="sng" algn="ctr">
              <a:noFill/>
              <a:prstDash val="dash"/>
              <a:round/>
              <a:headEnd type="none" w="med" len="med"/>
              <a:tailEnd type="triangle" w="med" len="med"/>
            </a:ln>
            <a:effectLst/>
            <a:scene3d>
              <a:camera prst="orthographicFront"/>
              <a:lightRig rig="threePt" dir="t"/>
            </a:scene3d>
            <a:sp3d>
              <a:bevelT/>
            </a:sp3d>
          </p:spPr>
          <p:txBody>
            <a:bodyPr anchor="ctr"/>
            <a:lstStyle/>
            <a:p>
              <a:pPr algn="ctr">
                <a:defRPr/>
              </a:pPr>
              <a:endParaRPr lang="it-IT">
                <a:cs typeface="+mn-cs"/>
              </a:endParaRPr>
            </a:p>
          </p:txBody>
        </p:sp>
        <p:sp>
          <p:nvSpPr>
            <p:cNvPr id="55" name="CasellaDiTesto 97"/>
            <p:cNvSpPr txBox="1">
              <a:spLocks noChangeArrowheads="1"/>
            </p:cNvSpPr>
            <p:nvPr/>
          </p:nvSpPr>
          <p:spPr bwMode="auto">
            <a:xfrm>
              <a:off x="5161960" y="4050798"/>
              <a:ext cx="720334" cy="337984"/>
            </a:xfrm>
            <a:prstGeom prst="rect">
              <a:avLst/>
            </a:prstGeom>
            <a:noFill/>
            <a:ln w="9525">
              <a:noFill/>
              <a:miter lim="800000"/>
              <a:headEnd/>
              <a:tailEnd/>
            </a:ln>
          </p:spPr>
          <p:txBody>
            <a:bodyPr>
              <a:spAutoFit/>
            </a:bodyPr>
            <a:lstStyle/>
            <a:p>
              <a:pPr>
                <a:defRPr/>
              </a:pPr>
              <a:r>
                <a:rPr lang="it-IT" sz="1600" dirty="0">
                  <a:solidFill>
                    <a:schemeClr val="bg1"/>
                  </a:solidFill>
                  <a:latin typeface="+mj-lt"/>
                  <a:cs typeface="+mn-cs"/>
                </a:rPr>
                <a:t> +5,7</a:t>
              </a:r>
              <a:r>
                <a:rPr lang="it-IT" sz="1100" dirty="0">
                  <a:solidFill>
                    <a:schemeClr val="bg1"/>
                  </a:solidFill>
                  <a:latin typeface="+mj-lt"/>
                  <a:cs typeface="+mn-cs"/>
                </a:rPr>
                <a:t>%</a:t>
              </a:r>
              <a:endParaRPr lang="it-IT" sz="1600" dirty="0">
                <a:solidFill>
                  <a:schemeClr val="bg1"/>
                </a:solidFill>
                <a:latin typeface="+mj-lt"/>
                <a:cs typeface="+mn-cs"/>
              </a:endParaRPr>
            </a:p>
          </p:txBody>
        </p:sp>
      </p:grpSp>
      <p:sp>
        <p:nvSpPr>
          <p:cNvPr id="48" name="Rectangle 81"/>
          <p:cNvSpPr>
            <a:spLocks noChangeArrowheads="1"/>
          </p:cNvSpPr>
          <p:nvPr/>
        </p:nvSpPr>
        <p:spPr bwMode="auto">
          <a:xfrm>
            <a:off x="7164388" y="2798763"/>
            <a:ext cx="808037" cy="276225"/>
          </a:xfrm>
          <a:prstGeom prst="rect">
            <a:avLst/>
          </a:prstGeom>
          <a:noFill/>
          <a:ln w="9525">
            <a:noFill/>
            <a:miter lim="800000"/>
            <a:headEnd/>
            <a:tailEnd/>
          </a:ln>
        </p:spPr>
        <p:txBody>
          <a:bodyPr wrap="none" lIns="0" tIns="0" rIns="0" bIns="0">
            <a:spAutoFit/>
          </a:bodyPr>
          <a:lstStyle/>
          <a:p>
            <a:pPr>
              <a:defRPr/>
            </a:pPr>
            <a:r>
              <a:rPr lang="it-IT" sz="1800" dirty="0">
                <a:solidFill>
                  <a:srgbClr val="336699"/>
                </a:solidFill>
                <a:cs typeface="+mn-cs"/>
              </a:rPr>
              <a:t>Firenze</a:t>
            </a:r>
            <a:endParaRPr lang="it-IT" b="0" dirty="0">
              <a:solidFill>
                <a:srgbClr val="336699"/>
              </a:solidFill>
              <a:cs typeface="+mn-cs"/>
            </a:endParaRPr>
          </a:p>
        </p:txBody>
      </p:sp>
      <p:sp>
        <p:nvSpPr>
          <p:cNvPr id="49" name="Rectangle 82"/>
          <p:cNvSpPr>
            <a:spLocks noChangeArrowheads="1"/>
          </p:cNvSpPr>
          <p:nvPr/>
        </p:nvSpPr>
        <p:spPr bwMode="auto">
          <a:xfrm>
            <a:off x="7102475" y="2379663"/>
            <a:ext cx="9255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it-IT" sz="1800">
                <a:solidFill>
                  <a:srgbClr val="595959"/>
                </a:solidFill>
              </a:rPr>
              <a:t>Toscana</a:t>
            </a:r>
            <a:endParaRPr lang="it-IT" b="0"/>
          </a:p>
        </p:txBody>
      </p:sp>
      <p:sp>
        <p:nvSpPr>
          <p:cNvPr id="334" name="Rectangle 15"/>
          <p:cNvSpPr>
            <a:spLocks noChangeArrowheads="1"/>
          </p:cNvSpPr>
          <p:nvPr/>
        </p:nvSpPr>
        <p:spPr bwMode="auto">
          <a:xfrm>
            <a:off x="1358900" y="5732463"/>
            <a:ext cx="7732713" cy="649287"/>
          </a:xfrm>
          <a:prstGeom prst="rect">
            <a:avLst/>
          </a:prstGeom>
          <a:noFill/>
          <a:ln w="9525">
            <a:noFill/>
            <a:miter lim="800000"/>
            <a:headEnd/>
            <a:tailEnd/>
          </a:ln>
        </p:spPr>
        <p:txBody>
          <a:bodyPr anchor="ctr"/>
          <a:lstStyle/>
          <a:p>
            <a:pPr>
              <a:defRPr/>
            </a:pPr>
            <a:r>
              <a:rPr lang="it-IT" sz="2000" dirty="0">
                <a:solidFill>
                  <a:srgbClr val="336699"/>
                </a:solidFill>
                <a:latin typeface="Verdana" pitchFamily="34" charset="0"/>
                <a:cs typeface="+mn-cs"/>
              </a:rPr>
              <a:t>…nonostante la ripresa dei volumi d’affari</a:t>
            </a:r>
            <a:r>
              <a:rPr lang="it-IT" sz="2000" dirty="0" smtClean="0">
                <a:solidFill>
                  <a:srgbClr val="336699"/>
                </a:solidFill>
                <a:latin typeface="Verdana" pitchFamily="34" charset="0"/>
                <a:cs typeface="+mn-cs"/>
              </a:rPr>
              <a:t>…</a:t>
            </a:r>
            <a:endParaRPr lang="it-IT" sz="2000" dirty="0">
              <a:solidFill>
                <a:srgbClr val="336699"/>
              </a:solidFill>
              <a:latin typeface="Verdana" pitchFamily="34" charset="0"/>
              <a:cs typeface="+mn-cs"/>
            </a:endParaRPr>
          </a:p>
        </p:txBody>
      </p:sp>
      <p:sp>
        <p:nvSpPr>
          <p:cNvPr id="41" name="Rettangolo 40"/>
          <p:cNvSpPr/>
          <p:nvPr/>
        </p:nvSpPr>
        <p:spPr bwMode="auto">
          <a:xfrm>
            <a:off x="4527288" y="6565657"/>
            <a:ext cx="2268000" cy="333375"/>
          </a:xfrm>
          <a:prstGeom prst="rect">
            <a:avLst/>
          </a:prstGeom>
          <a:solidFill>
            <a:srgbClr val="33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solidFill>
                <a:latin typeface="Verdana" pitchFamily="34" charset="0"/>
                <a:cs typeface="+mn-cs"/>
              </a:rPr>
              <a:t>Risultati della provincia</a:t>
            </a:r>
          </a:p>
        </p:txBody>
      </p:sp>
      <p:sp>
        <p:nvSpPr>
          <p:cNvPr id="47" name="Rettangolo 46"/>
          <p:cNvSpPr/>
          <p:nvPr/>
        </p:nvSpPr>
        <p:spPr bwMode="auto">
          <a:xfrm>
            <a:off x="2051720"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Morfologia</a:t>
            </a:r>
          </a:p>
        </p:txBody>
      </p:sp>
      <p:sp>
        <p:nvSpPr>
          <p:cNvPr id="50" name="Rettangolo 49"/>
          <p:cNvSpPr/>
          <p:nvPr/>
        </p:nvSpPr>
        <p:spPr bwMode="auto">
          <a:xfrm>
            <a:off x="6797306" y="6568835"/>
            <a:ext cx="2340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I settori economici</a:t>
            </a:r>
          </a:p>
        </p:txBody>
      </p:sp>
      <p:sp>
        <p:nvSpPr>
          <p:cNvPr id="53" name="Rettangolo 52"/>
          <p:cNvSpPr/>
          <p:nvPr/>
        </p:nvSpPr>
        <p:spPr bwMode="auto">
          <a:xfrm>
            <a:off x="-16797" y="6568835"/>
            <a:ext cx="208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Domande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childTnLst>
                          </p:cTn>
                        </p:par>
                        <p:par>
                          <p:cTn id="12" fill="hold" nodeType="afterGroup">
                            <p:stCondLst>
                              <p:cond delay="4000"/>
                            </p:stCondLst>
                            <p:childTnLst>
                              <p:par>
                                <p:cTn id="13" presetID="10"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2000"/>
                                        <p:tgtEl>
                                          <p:spTgt spid="3"/>
                                        </p:tgtEl>
                                      </p:cBhvr>
                                    </p:animEffect>
                                  </p:childTnLst>
                                </p:cTn>
                              </p:par>
                              <p:par>
                                <p:cTn id="16" presetID="10" presetClass="entr" presetSubtype="0"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2000"/>
                                        <p:tgtEl>
                                          <p:spTgt spid="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9"/>
                                        </p:tgtEl>
                                        <p:attrNameLst>
                                          <p:attrName>style.visibility</p:attrName>
                                        </p:attrNameLst>
                                      </p:cBhvr>
                                      <p:to>
                                        <p:strVal val="visible"/>
                                      </p:to>
                                    </p:set>
                                    <p:animEffect transition="in" filter="fade">
                                      <p:cBhvr>
                                        <p:cTn id="21" dur="2000"/>
                                        <p:tgtEl>
                                          <p:spTgt spid="4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8"/>
                                        </p:tgtEl>
                                        <p:attrNameLst>
                                          <p:attrName>style.visibility</p:attrName>
                                        </p:attrNameLst>
                                      </p:cBhvr>
                                      <p:to>
                                        <p:strVal val="visible"/>
                                      </p:to>
                                    </p:set>
                                    <p:animEffect transition="in" filter="fade">
                                      <p:cBhvr>
                                        <p:cTn id="24" dur="2000"/>
                                        <p:tgtEl>
                                          <p:spTgt spid="48"/>
                                        </p:tgtEl>
                                      </p:cBhvr>
                                    </p:animEffect>
                                  </p:childTnLst>
                                </p:cTn>
                              </p:par>
                            </p:childTnLst>
                          </p:cTn>
                        </p:par>
                        <p:par>
                          <p:cTn id="25" fill="hold" nodeType="afterGroup">
                            <p:stCondLst>
                              <p:cond delay="6000"/>
                            </p:stCondLst>
                            <p:childTnLst>
                              <p:par>
                                <p:cTn id="26" presetID="10" presetClass="entr" presetSubtype="0" fill="hold" grpId="0" nodeType="afterEffect">
                                  <p:stCondLst>
                                    <p:cond delay="0"/>
                                  </p:stCondLst>
                                  <p:childTnLst>
                                    <p:set>
                                      <p:cBhvr>
                                        <p:cTn id="27" dur="1" fill="hold">
                                          <p:stCondLst>
                                            <p:cond delay="0"/>
                                          </p:stCondLst>
                                        </p:cTn>
                                        <p:tgtEl>
                                          <p:spTgt spid="334"/>
                                        </p:tgtEl>
                                        <p:attrNameLst>
                                          <p:attrName>style.visibility</p:attrName>
                                        </p:attrNameLst>
                                      </p:cBhvr>
                                      <p:to>
                                        <p:strVal val="visible"/>
                                      </p:to>
                                    </p:set>
                                    <p:animEffect transition="in" filter="fade">
                                      <p:cBhvr>
                                        <p:cTn id="28" dur="2000"/>
                                        <p:tgtEl>
                                          <p:spTgt spid="334"/>
                                        </p:tgtEl>
                                      </p:cBhvr>
                                    </p:animEffect>
                                  </p:childTnLst>
                                </p:cTn>
                              </p:par>
                              <p:par>
                                <p:cTn id="29" presetID="10" presetClass="entr" presetSubtype="0" fill="hold"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48" grpId="0"/>
      <p:bldP spid="49" grpId="0"/>
      <p:bldP spid="334"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uppo 39"/>
          <p:cNvGrpSpPr>
            <a:grpSpLocks/>
          </p:cNvGrpSpPr>
          <p:nvPr/>
        </p:nvGrpSpPr>
        <p:grpSpPr bwMode="auto">
          <a:xfrm>
            <a:off x="762000" y="1125538"/>
            <a:ext cx="7265988" cy="4873625"/>
            <a:chOff x="761280" y="1125538"/>
            <a:chExt cx="7267104" cy="4873625"/>
          </a:xfrm>
        </p:grpSpPr>
        <p:pic>
          <p:nvPicPr>
            <p:cNvPr id="42" name="Picture 54" descr="C:\Users\intel\Desktop\images.jpg"/>
            <p:cNvPicPr>
              <a:picLocks noChangeArrowheads="1"/>
            </p:cNvPicPr>
            <p:nvPr/>
          </p:nvPicPr>
          <p:blipFill>
            <a:blip r:embed="rId3" cstate="print">
              <a:duotone>
                <a:schemeClr val="accent4">
                  <a:shade val="45000"/>
                  <a:satMod val="135000"/>
                </a:schemeClr>
                <a:prstClr val="white"/>
              </a:duotone>
            </a:blip>
            <a:srcRect b="19951"/>
            <a:stretch>
              <a:fillRect/>
            </a:stretch>
          </p:blipFill>
          <p:spPr bwMode="auto">
            <a:xfrm>
              <a:off x="1957958" y="1147763"/>
              <a:ext cx="5206330" cy="4689475"/>
            </a:xfrm>
            <a:prstGeom prst="rect">
              <a:avLst/>
            </a:prstGeom>
            <a:noFill/>
          </p:spPr>
        </p:pic>
        <p:sp>
          <p:nvSpPr>
            <p:cNvPr id="26676" name="Rettangolo 56"/>
            <p:cNvSpPr>
              <a:spLocks noChangeArrowheads="1"/>
            </p:cNvSpPr>
            <p:nvPr/>
          </p:nvSpPr>
          <p:spPr bwMode="auto">
            <a:xfrm>
              <a:off x="761280" y="1125538"/>
              <a:ext cx="7267104" cy="4873625"/>
            </a:xfrm>
            <a:prstGeom prst="rect">
              <a:avLst/>
            </a:prstGeom>
            <a:solidFill>
              <a:srgbClr val="EAEAEA">
                <a:alpha val="81175"/>
              </a:srgbClr>
            </a:solidFill>
            <a:ln>
              <a:noFill/>
            </a:ln>
            <a:extLst>
              <a:ext uri="{91240B29-F687-4F45-9708-019B960494DF}">
                <a14:hiddenLine xmlns:a14="http://schemas.microsoft.com/office/drawing/2010/main" w="28575" algn="ctr">
                  <a:solidFill>
                    <a:srgbClr val="000000"/>
                  </a:solidFill>
                  <a:prstDash val="dash"/>
                  <a:round/>
                  <a:headEnd/>
                  <a:tailEnd type="triangle" w="med" len="med"/>
                </a14:hiddenLine>
              </a:ext>
            </a:extLst>
          </p:spPr>
          <p:txBody>
            <a:bodyPr anchor="ctr"/>
            <a:lstStyle/>
            <a:p>
              <a:pPr algn="ctr"/>
              <a:endParaRPr lang="it-IT"/>
            </a:p>
          </p:txBody>
        </p:sp>
      </p:grpSp>
      <p:sp>
        <p:nvSpPr>
          <p:cNvPr id="7171" name="Rectangle 10"/>
          <p:cNvSpPr>
            <a:spLocks noGrp="1" noChangeArrowheads="1"/>
          </p:cNvSpPr>
          <p:nvPr>
            <p:ph type="title"/>
          </p:nvPr>
        </p:nvSpPr>
        <p:spPr>
          <a:xfrm>
            <a:off x="598488" y="188913"/>
            <a:ext cx="8172450" cy="792162"/>
          </a:xfrm>
        </p:spPr>
        <p:txBody>
          <a:bodyPr/>
          <a:lstStyle/>
          <a:p>
            <a:pPr eaLnBrk="1" hangingPunct="1"/>
            <a:r>
              <a:rPr lang="it-IT" sz="2000" smtClean="0">
                <a:latin typeface="Verdana" pitchFamily="34" charset="0"/>
              </a:rPr>
              <a:t>Il valore aggiunto </a:t>
            </a:r>
            <a:r>
              <a:rPr lang="it-IT" sz="1400" b="0" smtClean="0">
                <a:latin typeface="Verdana" pitchFamily="34" charset="0"/>
              </a:rPr>
              <a:t>(valore mediano)</a:t>
            </a:r>
            <a:endParaRPr lang="it-IT" sz="2000" b="0" smtClean="0">
              <a:latin typeface="Verdana" pitchFamily="34" charset="0"/>
            </a:endParaRPr>
          </a:p>
        </p:txBody>
      </p:sp>
      <p:sp>
        <p:nvSpPr>
          <p:cNvPr id="30" name="Pentagono 29"/>
          <p:cNvSpPr/>
          <p:nvPr/>
        </p:nvSpPr>
        <p:spPr bwMode="auto">
          <a:xfrm>
            <a:off x="789484" y="5857715"/>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grpSp>
        <p:nvGrpSpPr>
          <p:cNvPr id="3" name="Gruppo 46"/>
          <p:cNvGrpSpPr>
            <a:grpSpLocks/>
          </p:cNvGrpSpPr>
          <p:nvPr/>
        </p:nvGrpSpPr>
        <p:grpSpPr bwMode="auto">
          <a:xfrm>
            <a:off x="900113" y="1147763"/>
            <a:ext cx="6826250" cy="4470400"/>
            <a:chOff x="900113" y="1147763"/>
            <a:chExt cx="6826250" cy="4470400"/>
          </a:xfrm>
        </p:grpSpPr>
        <p:sp>
          <p:nvSpPr>
            <p:cNvPr id="26657" name="Freeform 57"/>
            <p:cNvSpPr>
              <a:spLocks noEditPoints="1"/>
            </p:cNvSpPr>
            <p:nvPr/>
          </p:nvSpPr>
          <p:spPr bwMode="auto">
            <a:xfrm>
              <a:off x="1431925" y="1239838"/>
              <a:ext cx="6289675" cy="3248025"/>
            </a:xfrm>
            <a:custGeom>
              <a:avLst/>
              <a:gdLst>
                <a:gd name="T0" fmla="*/ 0 w 3962"/>
                <a:gd name="T1" fmla="*/ 2147483647 h 2046"/>
                <a:gd name="T2" fmla="*/ 2147483647 w 3962"/>
                <a:gd name="T3" fmla="*/ 2147483647 h 2046"/>
                <a:gd name="T4" fmla="*/ 2147483647 w 3962"/>
                <a:gd name="T5" fmla="*/ 2147483647 h 2046"/>
                <a:gd name="T6" fmla="*/ 0 w 3962"/>
                <a:gd name="T7" fmla="*/ 2147483647 h 2046"/>
                <a:gd name="T8" fmla="*/ 0 w 3962"/>
                <a:gd name="T9" fmla="*/ 2147483647 h 2046"/>
                <a:gd name="T10" fmla="*/ 0 w 3962"/>
                <a:gd name="T11" fmla="*/ 2147483647 h 2046"/>
                <a:gd name="T12" fmla="*/ 2147483647 w 3962"/>
                <a:gd name="T13" fmla="*/ 2147483647 h 2046"/>
                <a:gd name="T14" fmla="*/ 2147483647 w 3962"/>
                <a:gd name="T15" fmla="*/ 2147483647 h 2046"/>
                <a:gd name="T16" fmla="*/ 0 w 3962"/>
                <a:gd name="T17" fmla="*/ 2147483647 h 2046"/>
                <a:gd name="T18" fmla="*/ 0 w 3962"/>
                <a:gd name="T19" fmla="*/ 2147483647 h 2046"/>
                <a:gd name="T20" fmla="*/ 0 w 3962"/>
                <a:gd name="T21" fmla="*/ 2147483647 h 2046"/>
                <a:gd name="T22" fmla="*/ 2147483647 w 3962"/>
                <a:gd name="T23" fmla="*/ 2147483647 h 2046"/>
                <a:gd name="T24" fmla="*/ 2147483647 w 3962"/>
                <a:gd name="T25" fmla="*/ 2147483647 h 2046"/>
                <a:gd name="T26" fmla="*/ 0 w 3962"/>
                <a:gd name="T27" fmla="*/ 2147483647 h 2046"/>
                <a:gd name="T28" fmla="*/ 0 w 3962"/>
                <a:gd name="T29" fmla="*/ 2147483647 h 2046"/>
                <a:gd name="T30" fmla="*/ 0 w 3962"/>
                <a:gd name="T31" fmla="*/ 2147483647 h 2046"/>
                <a:gd name="T32" fmla="*/ 2147483647 w 3962"/>
                <a:gd name="T33" fmla="*/ 2147483647 h 2046"/>
                <a:gd name="T34" fmla="*/ 2147483647 w 3962"/>
                <a:gd name="T35" fmla="*/ 2147483647 h 2046"/>
                <a:gd name="T36" fmla="*/ 0 w 3962"/>
                <a:gd name="T37" fmla="*/ 2147483647 h 2046"/>
                <a:gd name="T38" fmla="*/ 0 w 3962"/>
                <a:gd name="T39" fmla="*/ 2147483647 h 2046"/>
                <a:gd name="T40" fmla="*/ 0 w 3962"/>
                <a:gd name="T41" fmla="*/ 0 h 2046"/>
                <a:gd name="T42" fmla="*/ 2147483647 w 3962"/>
                <a:gd name="T43" fmla="*/ 0 h 2046"/>
                <a:gd name="T44" fmla="*/ 2147483647 w 3962"/>
                <a:gd name="T45" fmla="*/ 2147483647 h 2046"/>
                <a:gd name="T46" fmla="*/ 0 w 3962"/>
                <a:gd name="T47" fmla="*/ 2147483647 h 2046"/>
                <a:gd name="T48" fmla="*/ 0 w 3962"/>
                <a:gd name="T49" fmla="*/ 0 h 204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962"/>
                <a:gd name="T76" fmla="*/ 0 h 2046"/>
                <a:gd name="T77" fmla="*/ 3962 w 3962"/>
                <a:gd name="T78" fmla="*/ 2046 h 204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962" h="2046">
                  <a:moveTo>
                    <a:pt x="0" y="2041"/>
                  </a:moveTo>
                  <a:lnTo>
                    <a:pt x="3962" y="2041"/>
                  </a:lnTo>
                  <a:lnTo>
                    <a:pt x="3962" y="2046"/>
                  </a:lnTo>
                  <a:lnTo>
                    <a:pt x="0" y="2046"/>
                  </a:lnTo>
                  <a:lnTo>
                    <a:pt x="0" y="2041"/>
                  </a:lnTo>
                  <a:close/>
                  <a:moveTo>
                    <a:pt x="0" y="1530"/>
                  </a:moveTo>
                  <a:lnTo>
                    <a:pt x="3962" y="1530"/>
                  </a:lnTo>
                  <a:lnTo>
                    <a:pt x="3962" y="1534"/>
                  </a:lnTo>
                  <a:lnTo>
                    <a:pt x="0" y="1534"/>
                  </a:lnTo>
                  <a:lnTo>
                    <a:pt x="0" y="1530"/>
                  </a:lnTo>
                  <a:close/>
                  <a:moveTo>
                    <a:pt x="0" y="1019"/>
                  </a:moveTo>
                  <a:lnTo>
                    <a:pt x="3962" y="1019"/>
                  </a:lnTo>
                  <a:lnTo>
                    <a:pt x="3962" y="1023"/>
                  </a:lnTo>
                  <a:lnTo>
                    <a:pt x="0" y="1023"/>
                  </a:lnTo>
                  <a:lnTo>
                    <a:pt x="0" y="1019"/>
                  </a:lnTo>
                  <a:close/>
                  <a:moveTo>
                    <a:pt x="0" y="512"/>
                  </a:moveTo>
                  <a:lnTo>
                    <a:pt x="3962" y="512"/>
                  </a:lnTo>
                  <a:lnTo>
                    <a:pt x="3962" y="516"/>
                  </a:lnTo>
                  <a:lnTo>
                    <a:pt x="0" y="516"/>
                  </a:lnTo>
                  <a:lnTo>
                    <a:pt x="0" y="512"/>
                  </a:lnTo>
                  <a:close/>
                  <a:moveTo>
                    <a:pt x="0" y="0"/>
                  </a:moveTo>
                  <a:lnTo>
                    <a:pt x="3962" y="0"/>
                  </a:lnTo>
                  <a:lnTo>
                    <a:pt x="3962"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26658" name="Rectangle 58"/>
            <p:cNvSpPr>
              <a:spLocks noChangeArrowheads="1"/>
            </p:cNvSpPr>
            <p:nvPr/>
          </p:nvSpPr>
          <p:spPr bwMode="auto">
            <a:xfrm>
              <a:off x="1428750" y="1243013"/>
              <a:ext cx="7938" cy="4044950"/>
            </a:xfrm>
            <a:prstGeom prst="rect">
              <a:avLst/>
            </a:prstGeom>
            <a:solidFill>
              <a:srgbClr val="868686"/>
            </a:solidFill>
            <a:ln w="6350">
              <a:solidFill>
                <a:srgbClr val="868686"/>
              </a:solidFill>
              <a:bevel/>
              <a:headEnd/>
              <a:tailEnd/>
            </a:ln>
          </p:spPr>
          <p:txBody>
            <a:bodyPr/>
            <a:lstStyle/>
            <a:p>
              <a:endParaRPr lang="it-IT"/>
            </a:p>
          </p:txBody>
        </p:sp>
        <p:sp>
          <p:nvSpPr>
            <p:cNvPr id="26659" name="Freeform 59"/>
            <p:cNvSpPr>
              <a:spLocks noEditPoints="1"/>
            </p:cNvSpPr>
            <p:nvPr/>
          </p:nvSpPr>
          <p:spPr bwMode="auto">
            <a:xfrm>
              <a:off x="1384300" y="1239838"/>
              <a:ext cx="47625" cy="4052887"/>
            </a:xfrm>
            <a:custGeom>
              <a:avLst/>
              <a:gdLst>
                <a:gd name="T0" fmla="*/ 0 w 30"/>
                <a:gd name="T1" fmla="*/ 2147483647 h 2553"/>
                <a:gd name="T2" fmla="*/ 2147483647 w 30"/>
                <a:gd name="T3" fmla="*/ 2147483647 h 2553"/>
                <a:gd name="T4" fmla="*/ 2147483647 w 30"/>
                <a:gd name="T5" fmla="*/ 2147483647 h 2553"/>
                <a:gd name="T6" fmla="*/ 0 w 30"/>
                <a:gd name="T7" fmla="*/ 2147483647 h 2553"/>
                <a:gd name="T8" fmla="*/ 0 w 30"/>
                <a:gd name="T9" fmla="*/ 2147483647 h 2553"/>
                <a:gd name="T10" fmla="*/ 0 w 30"/>
                <a:gd name="T11" fmla="*/ 2147483647 h 2553"/>
                <a:gd name="T12" fmla="*/ 2147483647 w 30"/>
                <a:gd name="T13" fmla="*/ 2147483647 h 2553"/>
                <a:gd name="T14" fmla="*/ 2147483647 w 30"/>
                <a:gd name="T15" fmla="*/ 2147483647 h 2553"/>
                <a:gd name="T16" fmla="*/ 0 w 30"/>
                <a:gd name="T17" fmla="*/ 2147483647 h 2553"/>
                <a:gd name="T18" fmla="*/ 0 w 30"/>
                <a:gd name="T19" fmla="*/ 2147483647 h 2553"/>
                <a:gd name="T20" fmla="*/ 0 w 30"/>
                <a:gd name="T21" fmla="*/ 2147483647 h 2553"/>
                <a:gd name="T22" fmla="*/ 2147483647 w 30"/>
                <a:gd name="T23" fmla="*/ 2147483647 h 2553"/>
                <a:gd name="T24" fmla="*/ 2147483647 w 30"/>
                <a:gd name="T25" fmla="*/ 2147483647 h 2553"/>
                <a:gd name="T26" fmla="*/ 0 w 30"/>
                <a:gd name="T27" fmla="*/ 2147483647 h 2553"/>
                <a:gd name="T28" fmla="*/ 0 w 30"/>
                <a:gd name="T29" fmla="*/ 2147483647 h 2553"/>
                <a:gd name="T30" fmla="*/ 0 w 30"/>
                <a:gd name="T31" fmla="*/ 2147483647 h 2553"/>
                <a:gd name="T32" fmla="*/ 2147483647 w 30"/>
                <a:gd name="T33" fmla="*/ 2147483647 h 2553"/>
                <a:gd name="T34" fmla="*/ 2147483647 w 30"/>
                <a:gd name="T35" fmla="*/ 2147483647 h 2553"/>
                <a:gd name="T36" fmla="*/ 0 w 30"/>
                <a:gd name="T37" fmla="*/ 2147483647 h 2553"/>
                <a:gd name="T38" fmla="*/ 0 w 30"/>
                <a:gd name="T39" fmla="*/ 2147483647 h 2553"/>
                <a:gd name="T40" fmla="*/ 0 w 30"/>
                <a:gd name="T41" fmla="*/ 2147483647 h 2553"/>
                <a:gd name="T42" fmla="*/ 2147483647 w 30"/>
                <a:gd name="T43" fmla="*/ 2147483647 h 2553"/>
                <a:gd name="T44" fmla="*/ 2147483647 w 30"/>
                <a:gd name="T45" fmla="*/ 2147483647 h 2553"/>
                <a:gd name="T46" fmla="*/ 0 w 30"/>
                <a:gd name="T47" fmla="*/ 2147483647 h 2553"/>
                <a:gd name="T48" fmla="*/ 0 w 30"/>
                <a:gd name="T49" fmla="*/ 2147483647 h 2553"/>
                <a:gd name="T50" fmla="*/ 0 w 30"/>
                <a:gd name="T51" fmla="*/ 0 h 2553"/>
                <a:gd name="T52" fmla="*/ 2147483647 w 30"/>
                <a:gd name="T53" fmla="*/ 0 h 2553"/>
                <a:gd name="T54" fmla="*/ 2147483647 w 30"/>
                <a:gd name="T55" fmla="*/ 2147483647 h 2553"/>
                <a:gd name="T56" fmla="*/ 0 w 30"/>
                <a:gd name="T57" fmla="*/ 2147483647 h 2553"/>
                <a:gd name="T58" fmla="*/ 0 w 30"/>
                <a:gd name="T59" fmla="*/ 0 h 255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0"/>
                <a:gd name="T91" fmla="*/ 0 h 2553"/>
                <a:gd name="T92" fmla="*/ 30 w 30"/>
                <a:gd name="T93" fmla="*/ 2553 h 2553"/>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0" h="2553">
                  <a:moveTo>
                    <a:pt x="0" y="2548"/>
                  </a:moveTo>
                  <a:lnTo>
                    <a:pt x="30" y="2548"/>
                  </a:lnTo>
                  <a:lnTo>
                    <a:pt x="30" y="2553"/>
                  </a:lnTo>
                  <a:lnTo>
                    <a:pt x="0" y="2553"/>
                  </a:lnTo>
                  <a:lnTo>
                    <a:pt x="0" y="2548"/>
                  </a:lnTo>
                  <a:close/>
                  <a:moveTo>
                    <a:pt x="0" y="2041"/>
                  </a:moveTo>
                  <a:lnTo>
                    <a:pt x="30" y="2041"/>
                  </a:lnTo>
                  <a:lnTo>
                    <a:pt x="30" y="2046"/>
                  </a:lnTo>
                  <a:lnTo>
                    <a:pt x="0" y="2046"/>
                  </a:lnTo>
                  <a:lnTo>
                    <a:pt x="0" y="2041"/>
                  </a:lnTo>
                  <a:close/>
                  <a:moveTo>
                    <a:pt x="0" y="1530"/>
                  </a:moveTo>
                  <a:lnTo>
                    <a:pt x="30" y="1530"/>
                  </a:lnTo>
                  <a:lnTo>
                    <a:pt x="30" y="1534"/>
                  </a:lnTo>
                  <a:lnTo>
                    <a:pt x="0" y="1534"/>
                  </a:lnTo>
                  <a:lnTo>
                    <a:pt x="0" y="1530"/>
                  </a:lnTo>
                  <a:close/>
                  <a:moveTo>
                    <a:pt x="0" y="1019"/>
                  </a:moveTo>
                  <a:lnTo>
                    <a:pt x="30" y="1019"/>
                  </a:lnTo>
                  <a:lnTo>
                    <a:pt x="30" y="1023"/>
                  </a:lnTo>
                  <a:lnTo>
                    <a:pt x="0" y="1023"/>
                  </a:lnTo>
                  <a:lnTo>
                    <a:pt x="0" y="1019"/>
                  </a:lnTo>
                  <a:close/>
                  <a:moveTo>
                    <a:pt x="0" y="512"/>
                  </a:moveTo>
                  <a:lnTo>
                    <a:pt x="30" y="512"/>
                  </a:lnTo>
                  <a:lnTo>
                    <a:pt x="30" y="516"/>
                  </a:lnTo>
                  <a:lnTo>
                    <a:pt x="0" y="516"/>
                  </a:lnTo>
                  <a:lnTo>
                    <a:pt x="0" y="512"/>
                  </a:lnTo>
                  <a:close/>
                  <a:moveTo>
                    <a:pt x="0" y="0"/>
                  </a:moveTo>
                  <a:lnTo>
                    <a:pt x="30" y="0"/>
                  </a:lnTo>
                  <a:lnTo>
                    <a:pt x="30"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26660" name="Rectangle 60"/>
            <p:cNvSpPr>
              <a:spLocks noChangeArrowheads="1"/>
            </p:cNvSpPr>
            <p:nvPr/>
          </p:nvSpPr>
          <p:spPr bwMode="auto">
            <a:xfrm>
              <a:off x="1431925" y="5284788"/>
              <a:ext cx="6289675" cy="7937"/>
            </a:xfrm>
            <a:prstGeom prst="rect">
              <a:avLst/>
            </a:prstGeom>
            <a:solidFill>
              <a:srgbClr val="868686"/>
            </a:solidFill>
            <a:ln w="6350">
              <a:solidFill>
                <a:srgbClr val="868686"/>
              </a:solidFill>
              <a:bevel/>
              <a:headEnd/>
              <a:tailEnd/>
            </a:ln>
          </p:spPr>
          <p:txBody>
            <a:bodyPr/>
            <a:lstStyle/>
            <a:p>
              <a:endParaRPr lang="it-IT"/>
            </a:p>
          </p:txBody>
        </p:sp>
        <p:sp>
          <p:nvSpPr>
            <p:cNvPr id="26661" name="Freeform 61"/>
            <p:cNvSpPr>
              <a:spLocks noEditPoints="1"/>
            </p:cNvSpPr>
            <p:nvPr/>
          </p:nvSpPr>
          <p:spPr bwMode="auto">
            <a:xfrm>
              <a:off x="2057400" y="5253038"/>
              <a:ext cx="5668963" cy="77787"/>
            </a:xfrm>
            <a:custGeom>
              <a:avLst/>
              <a:gdLst>
                <a:gd name="T0" fmla="*/ 2147483647 w 3571"/>
                <a:gd name="T1" fmla="*/ 0 h 49"/>
                <a:gd name="T2" fmla="*/ 2147483647 w 3571"/>
                <a:gd name="T3" fmla="*/ 2147483647 h 49"/>
                <a:gd name="T4" fmla="*/ 0 w 3571"/>
                <a:gd name="T5" fmla="*/ 2147483647 h 49"/>
                <a:gd name="T6" fmla="*/ 0 w 3571"/>
                <a:gd name="T7" fmla="*/ 0 h 49"/>
                <a:gd name="T8" fmla="*/ 2147483647 w 3571"/>
                <a:gd name="T9" fmla="*/ 0 h 49"/>
                <a:gd name="T10" fmla="*/ 2147483647 w 3571"/>
                <a:gd name="T11" fmla="*/ 0 h 49"/>
                <a:gd name="T12" fmla="*/ 2147483647 w 3571"/>
                <a:gd name="T13" fmla="*/ 2147483647 h 49"/>
                <a:gd name="T14" fmla="*/ 2147483647 w 3571"/>
                <a:gd name="T15" fmla="*/ 2147483647 h 49"/>
                <a:gd name="T16" fmla="*/ 2147483647 w 3571"/>
                <a:gd name="T17" fmla="*/ 0 h 49"/>
                <a:gd name="T18" fmla="*/ 2147483647 w 3571"/>
                <a:gd name="T19" fmla="*/ 0 h 49"/>
                <a:gd name="T20" fmla="*/ 2147483647 w 3571"/>
                <a:gd name="T21" fmla="*/ 0 h 49"/>
                <a:gd name="T22" fmla="*/ 2147483647 w 3571"/>
                <a:gd name="T23" fmla="*/ 2147483647 h 49"/>
                <a:gd name="T24" fmla="*/ 2147483647 w 3571"/>
                <a:gd name="T25" fmla="*/ 2147483647 h 49"/>
                <a:gd name="T26" fmla="*/ 2147483647 w 3571"/>
                <a:gd name="T27" fmla="*/ 0 h 49"/>
                <a:gd name="T28" fmla="*/ 2147483647 w 3571"/>
                <a:gd name="T29" fmla="*/ 0 h 49"/>
                <a:gd name="T30" fmla="*/ 2147483647 w 3571"/>
                <a:gd name="T31" fmla="*/ 0 h 49"/>
                <a:gd name="T32" fmla="*/ 2147483647 w 3571"/>
                <a:gd name="T33" fmla="*/ 2147483647 h 49"/>
                <a:gd name="T34" fmla="*/ 2147483647 w 3571"/>
                <a:gd name="T35" fmla="*/ 2147483647 h 49"/>
                <a:gd name="T36" fmla="*/ 2147483647 w 3571"/>
                <a:gd name="T37" fmla="*/ 0 h 49"/>
                <a:gd name="T38" fmla="*/ 2147483647 w 3571"/>
                <a:gd name="T39" fmla="*/ 0 h 49"/>
                <a:gd name="T40" fmla="*/ 2147483647 w 3571"/>
                <a:gd name="T41" fmla="*/ 0 h 49"/>
                <a:gd name="T42" fmla="*/ 2147483647 w 3571"/>
                <a:gd name="T43" fmla="*/ 2147483647 h 49"/>
                <a:gd name="T44" fmla="*/ 2147483647 w 3571"/>
                <a:gd name="T45" fmla="*/ 2147483647 h 49"/>
                <a:gd name="T46" fmla="*/ 2147483647 w 3571"/>
                <a:gd name="T47" fmla="*/ 0 h 49"/>
                <a:gd name="T48" fmla="*/ 2147483647 w 3571"/>
                <a:gd name="T49" fmla="*/ 0 h 49"/>
                <a:gd name="T50" fmla="*/ 2147483647 w 3571"/>
                <a:gd name="T51" fmla="*/ 0 h 49"/>
                <a:gd name="T52" fmla="*/ 2147483647 w 3571"/>
                <a:gd name="T53" fmla="*/ 2147483647 h 49"/>
                <a:gd name="T54" fmla="*/ 2147483647 w 3571"/>
                <a:gd name="T55" fmla="*/ 2147483647 h 49"/>
                <a:gd name="T56" fmla="*/ 2147483647 w 3571"/>
                <a:gd name="T57" fmla="*/ 0 h 49"/>
                <a:gd name="T58" fmla="*/ 2147483647 w 3571"/>
                <a:gd name="T59" fmla="*/ 0 h 4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571"/>
                <a:gd name="T91" fmla="*/ 0 h 49"/>
                <a:gd name="T92" fmla="*/ 3571 w 3571"/>
                <a:gd name="T93" fmla="*/ 49 h 4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571" h="49">
                  <a:moveTo>
                    <a:pt x="5" y="0"/>
                  </a:moveTo>
                  <a:lnTo>
                    <a:pt x="5" y="49"/>
                  </a:lnTo>
                  <a:lnTo>
                    <a:pt x="0" y="49"/>
                  </a:lnTo>
                  <a:lnTo>
                    <a:pt x="0" y="0"/>
                  </a:lnTo>
                  <a:lnTo>
                    <a:pt x="5" y="0"/>
                  </a:lnTo>
                  <a:close/>
                  <a:moveTo>
                    <a:pt x="797" y="0"/>
                  </a:moveTo>
                  <a:lnTo>
                    <a:pt x="797" y="49"/>
                  </a:lnTo>
                  <a:lnTo>
                    <a:pt x="793" y="49"/>
                  </a:lnTo>
                  <a:lnTo>
                    <a:pt x="793" y="0"/>
                  </a:lnTo>
                  <a:lnTo>
                    <a:pt x="797" y="0"/>
                  </a:lnTo>
                  <a:close/>
                  <a:moveTo>
                    <a:pt x="1590" y="0"/>
                  </a:moveTo>
                  <a:lnTo>
                    <a:pt x="1590" y="49"/>
                  </a:lnTo>
                  <a:lnTo>
                    <a:pt x="1585" y="49"/>
                  </a:lnTo>
                  <a:lnTo>
                    <a:pt x="1585" y="0"/>
                  </a:lnTo>
                  <a:lnTo>
                    <a:pt x="1590" y="0"/>
                  </a:lnTo>
                  <a:close/>
                  <a:moveTo>
                    <a:pt x="2382" y="0"/>
                  </a:moveTo>
                  <a:lnTo>
                    <a:pt x="2382" y="49"/>
                  </a:lnTo>
                  <a:lnTo>
                    <a:pt x="2378" y="49"/>
                  </a:lnTo>
                  <a:lnTo>
                    <a:pt x="2378" y="0"/>
                  </a:lnTo>
                  <a:lnTo>
                    <a:pt x="2382" y="0"/>
                  </a:lnTo>
                  <a:close/>
                  <a:moveTo>
                    <a:pt x="3174" y="0"/>
                  </a:moveTo>
                  <a:lnTo>
                    <a:pt x="3174" y="49"/>
                  </a:lnTo>
                  <a:lnTo>
                    <a:pt x="3170" y="49"/>
                  </a:lnTo>
                  <a:lnTo>
                    <a:pt x="3170" y="0"/>
                  </a:lnTo>
                  <a:lnTo>
                    <a:pt x="3174" y="0"/>
                  </a:lnTo>
                  <a:close/>
                  <a:moveTo>
                    <a:pt x="3571" y="0"/>
                  </a:moveTo>
                  <a:lnTo>
                    <a:pt x="3571" y="49"/>
                  </a:lnTo>
                  <a:lnTo>
                    <a:pt x="3566" y="49"/>
                  </a:lnTo>
                  <a:lnTo>
                    <a:pt x="3566" y="0"/>
                  </a:lnTo>
                  <a:lnTo>
                    <a:pt x="3571"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26662" name="Freeform 62"/>
            <p:cNvSpPr>
              <a:spLocks/>
            </p:cNvSpPr>
            <p:nvPr/>
          </p:nvSpPr>
          <p:spPr bwMode="auto">
            <a:xfrm>
              <a:off x="2041525" y="1687513"/>
              <a:ext cx="5072063" cy="2716212"/>
            </a:xfrm>
            <a:custGeom>
              <a:avLst/>
              <a:gdLst>
                <a:gd name="T0" fmla="*/ 2083974611 w 11611"/>
                <a:gd name="T1" fmla="*/ 2147483647 h 6211"/>
                <a:gd name="T2" fmla="*/ 2147483647 w 11611"/>
                <a:gd name="T3" fmla="*/ 585420033 h 6211"/>
                <a:gd name="T4" fmla="*/ 2147483647 w 11611"/>
                <a:gd name="T5" fmla="*/ 334498604 h 6211"/>
                <a:gd name="T6" fmla="*/ 2147483647 w 11611"/>
                <a:gd name="T7" fmla="*/ 2147483647 h 6211"/>
                <a:gd name="T8" fmla="*/ 2147483647 w 11611"/>
                <a:gd name="T9" fmla="*/ 2147483647 h 6211"/>
                <a:gd name="T10" fmla="*/ 2147483647 w 11611"/>
                <a:gd name="T11" fmla="*/ 2147483647 h 6211"/>
                <a:gd name="T12" fmla="*/ 2147483647 w 11611"/>
                <a:gd name="T13" fmla="*/ 2147483647 h 6211"/>
                <a:gd name="T14" fmla="*/ 2147483647 w 11611"/>
                <a:gd name="T15" fmla="*/ 2147483647 h 6211"/>
                <a:gd name="T16" fmla="*/ 2147483647 w 11611"/>
                <a:gd name="T17" fmla="*/ 2147483647 h 6211"/>
                <a:gd name="T18" fmla="*/ 2147483647 w 11611"/>
                <a:gd name="T19" fmla="*/ 2147483647 h 6211"/>
                <a:gd name="T20" fmla="*/ 2147483647 w 11611"/>
                <a:gd name="T21" fmla="*/ 2147483647 h 6211"/>
                <a:gd name="T22" fmla="*/ 2147483647 w 11611"/>
                <a:gd name="T23" fmla="*/ 2147483647 h 6211"/>
                <a:gd name="T24" fmla="*/ 2147483647 w 11611"/>
                <a:gd name="T25" fmla="*/ 2147483647 h 6211"/>
                <a:gd name="T26" fmla="*/ 2147483647 w 11611"/>
                <a:gd name="T27" fmla="*/ 2147483647 h 6211"/>
                <a:gd name="T28" fmla="*/ 2147483647 w 11611"/>
                <a:gd name="T29" fmla="*/ 2147483647 h 6211"/>
                <a:gd name="T30" fmla="*/ 2147483647 w 11611"/>
                <a:gd name="T31" fmla="*/ 2147483647 h 6211"/>
                <a:gd name="T32" fmla="*/ 2147483647 w 11611"/>
                <a:gd name="T33" fmla="*/ 2147483647 h 6211"/>
                <a:gd name="T34" fmla="*/ 2147483647 w 11611"/>
                <a:gd name="T35" fmla="*/ 2147483647 h 6211"/>
                <a:gd name="T36" fmla="*/ 916902962 w 11611"/>
                <a:gd name="T37" fmla="*/ 2147483647 h 6211"/>
                <a:gd name="T38" fmla="*/ 2083974611 w 11611"/>
                <a:gd name="T39" fmla="*/ 2147483647 h 621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1611"/>
                <a:gd name="T61" fmla="*/ 0 h 6211"/>
                <a:gd name="T62" fmla="*/ 11611 w 11611"/>
                <a:gd name="T63" fmla="*/ 6211 h 621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1611" h="6211">
                  <a:moveTo>
                    <a:pt x="25" y="1719"/>
                  </a:moveTo>
                  <a:lnTo>
                    <a:pt x="2905" y="7"/>
                  </a:lnTo>
                  <a:cubicBezTo>
                    <a:pt x="2916" y="1"/>
                    <a:pt x="2929" y="0"/>
                    <a:pt x="2941" y="4"/>
                  </a:cubicBezTo>
                  <a:lnTo>
                    <a:pt x="5821" y="1172"/>
                  </a:lnTo>
                  <a:cubicBezTo>
                    <a:pt x="5829" y="1176"/>
                    <a:pt x="5836" y="1182"/>
                    <a:pt x="5840" y="1189"/>
                  </a:cubicBezTo>
                  <a:lnTo>
                    <a:pt x="8720" y="6149"/>
                  </a:lnTo>
                  <a:lnTo>
                    <a:pt x="8662" y="6137"/>
                  </a:lnTo>
                  <a:lnTo>
                    <a:pt x="11542" y="4089"/>
                  </a:lnTo>
                  <a:cubicBezTo>
                    <a:pt x="11560" y="4076"/>
                    <a:pt x="11585" y="4080"/>
                    <a:pt x="11598" y="4098"/>
                  </a:cubicBezTo>
                  <a:cubicBezTo>
                    <a:pt x="11611" y="4116"/>
                    <a:pt x="11607" y="4141"/>
                    <a:pt x="11589" y="4154"/>
                  </a:cubicBezTo>
                  <a:lnTo>
                    <a:pt x="8709" y="6202"/>
                  </a:lnTo>
                  <a:cubicBezTo>
                    <a:pt x="8699" y="6209"/>
                    <a:pt x="8688" y="6211"/>
                    <a:pt x="8677" y="6209"/>
                  </a:cubicBezTo>
                  <a:cubicBezTo>
                    <a:pt x="8666" y="6206"/>
                    <a:pt x="8657" y="6199"/>
                    <a:pt x="8651" y="6190"/>
                  </a:cubicBezTo>
                  <a:lnTo>
                    <a:pt x="5771" y="1230"/>
                  </a:lnTo>
                  <a:lnTo>
                    <a:pt x="5790" y="1247"/>
                  </a:lnTo>
                  <a:lnTo>
                    <a:pt x="2910" y="79"/>
                  </a:lnTo>
                  <a:lnTo>
                    <a:pt x="2946" y="76"/>
                  </a:lnTo>
                  <a:lnTo>
                    <a:pt x="66" y="1788"/>
                  </a:lnTo>
                  <a:cubicBezTo>
                    <a:pt x="47" y="1799"/>
                    <a:pt x="22" y="1793"/>
                    <a:pt x="11" y="1774"/>
                  </a:cubicBezTo>
                  <a:cubicBezTo>
                    <a:pt x="0" y="1755"/>
                    <a:pt x="6" y="1730"/>
                    <a:pt x="25" y="1719"/>
                  </a:cubicBezTo>
                  <a:close/>
                </a:path>
              </a:pathLst>
            </a:custGeom>
            <a:solidFill>
              <a:srgbClr val="336699"/>
            </a:solidFill>
            <a:ln w="6350" cap="flat">
              <a:solidFill>
                <a:srgbClr val="336699"/>
              </a:solidFill>
              <a:prstDash val="solid"/>
              <a:bevel/>
              <a:headEnd/>
              <a:tailEnd/>
            </a:ln>
          </p:spPr>
          <p:txBody>
            <a:bodyPr/>
            <a:lstStyle/>
            <a:p>
              <a:endParaRPr lang="it-IT"/>
            </a:p>
          </p:txBody>
        </p:sp>
        <p:sp>
          <p:nvSpPr>
            <p:cNvPr id="26663" name="Freeform 63"/>
            <p:cNvSpPr>
              <a:spLocks/>
            </p:cNvSpPr>
            <p:nvPr/>
          </p:nvSpPr>
          <p:spPr bwMode="auto">
            <a:xfrm>
              <a:off x="2041525" y="1716088"/>
              <a:ext cx="5072063" cy="2295525"/>
            </a:xfrm>
            <a:custGeom>
              <a:avLst/>
              <a:gdLst>
                <a:gd name="T0" fmla="*/ 2147483647 w 11611"/>
                <a:gd name="T1" fmla="*/ 2147483647 h 5251"/>
                <a:gd name="T2" fmla="*/ 2147483647 w 11611"/>
                <a:gd name="T3" fmla="*/ 584791880 h 5251"/>
                <a:gd name="T4" fmla="*/ 2147483647 w 11611"/>
                <a:gd name="T5" fmla="*/ 167028617 h 5251"/>
                <a:gd name="T6" fmla="*/ 2147483647 w 11611"/>
                <a:gd name="T7" fmla="*/ 2147483647 h 5251"/>
                <a:gd name="T8" fmla="*/ 2147483647 w 11611"/>
                <a:gd name="T9" fmla="*/ 2147483647 h 5251"/>
                <a:gd name="T10" fmla="*/ 2147483647 w 11611"/>
                <a:gd name="T11" fmla="*/ 2147483647 h 5251"/>
                <a:gd name="T12" fmla="*/ 2147483647 w 11611"/>
                <a:gd name="T13" fmla="*/ 2147483647 h 5251"/>
                <a:gd name="T14" fmla="*/ 2147483647 w 11611"/>
                <a:gd name="T15" fmla="*/ 2147483647 h 5251"/>
                <a:gd name="T16" fmla="*/ 2147483647 w 11611"/>
                <a:gd name="T17" fmla="*/ 2147483647 h 5251"/>
                <a:gd name="T18" fmla="*/ 2147483647 w 11611"/>
                <a:gd name="T19" fmla="*/ 2147483647 h 5251"/>
                <a:gd name="T20" fmla="*/ 2147483647 w 11611"/>
                <a:gd name="T21" fmla="*/ 2147483647 h 5251"/>
                <a:gd name="T22" fmla="*/ 2147483647 w 11611"/>
                <a:gd name="T23" fmla="*/ 2147483647 h 5251"/>
                <a:gd name="T24" fmla="*/ 2147483647 w 11611"/>
                <a:gd name="T25" fmla="*/ 2147483647 h 5251"/>
                <a:gd name="T26" fmla="*/ 2147483647 w 11611"/>
                <a:gd name="T27" fmla="*/ 2147483647 h 5251"/>
                <a:gd name="T28" fmla="*/ 2147483647 w 11611"/>
                <a:gd name="T29" fmla="*/ 2147483647 h 5251"/>
                <a:gd name="T30" fmla="*/ 2147483647 w 11611"/>
                <a:gd name="T31" fmla="*/ 2147483647 h 5251"/>
                <a:gd name="T32" fmla="*/ 2147483647 w 11611"/>
                <a:gd name="T33" fmla="*/ 2147483647 h 5251"/>
                <a:gd name="T34" fmla="*/ 2147483647 w 11611"/>
                <a:gd name="T35" fmla="*/ 2147483647 h 5251"/>
                <a:gd name="T36" fmla="*/ 916902962 w 11611"/>
                <a:gd name="T37" fmla="*/ 2147483647 h 5251"/>
                <a:gd name="T38" fmla="*/ 2147483647 w 11611"/>
                <a:gd name="T39" fmla="*/ 2147483647 h 525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1611"/>
                <a:gd name="T61" fmla="*/ 0 h 5251"/>
                <a:gd name="T62" fmla="*/ 11611 w 11611"/>
                <a:gd name="T63" fmla="*/ 5251 h 525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1611" h="5251">
                  <a:moveTo>
                    <a:pt x="26" y="1655"/>
                  </a:moveTo>
                  <a:lnTo>
                    <a:pt x="2906" y="7"/>
                  </a:lnTo>
                  <a:cubicBezTo>
                    <a:pt x="2914" y="2"/>
                    <a:pt x="2924" y="0"/>
                    <a:pt x="2934" y="2"/>
                  </a:cubicBezTo>
                  <a:lnTo>
                    <a:pt x="5814" y="626"/>
                  </a:lnTo>
                  <a:cubicBezTo>
                    <a:pt x="5824" y="629"/>
                    <a:pt x="5834" y="635"/>
                    <a:pt x="5839" y="644"/>
                  </a:cubicBezTo>
                  <a:lnTo>
                    <a:pt x="8719" y="5188"/>
                  </a:lnTo>
                  <a:lnTo>
                    <a:pt x="8663" y="5177"/>
                  </a:lnTo>
                  <a:lnTo>
                    <a:pt x="11543" y="3193"/>
                  </a:lnTo>
                  <a:cubicBezTo>
                    <a:pt x="11561" y="3180"/>
                    <a:pt x="11586" y="3185"/>
                    <a:pt x="11598" y="3203"/>
                  </a:cubicBezTo>
                  <a:cubicBezTo>
                    <a:pt x="11611" y="3221"/>
                    <a:pt x="11606" y="3246"/>
                    <a:pt x="11588" y="3258"/>
                  </a:cubicBezTo>
                  <a:lnTo>
                    <a:pt x="8708" y="5242"/>
                  </a:lnTo>
                  <a:cubicBezTo>
                    <a:pt x="8699" y="5249"/>
                    <a:pt x="8688" y="5251"/>
                    <a:pt x="8677" y="5249"/>
                  </a:cubicBezTo>
                  <a:cubicBezTo>
                    <a:pt x="8667" y="5246"/>
                    <a:pt x="8658" y="5240"/>
                    <a:pt x="8652" y="5231"/>
                  </a:cubicBezTo>
                  <a:lnTo>
                    <a:pt x="5772" y="687"/>
                  </a:lnTo>
                  <a:lnTo>
                    <a:pt x="5797" y="705"/>
                  </a:lnTo>
                  <a:lnTo>
                    <a:pt x="2917" y="81"/>
                  </a:lnTo>
                  <a:lnTo>
                    <a:pt x="2945" y="76"/>
                  </a:lnTo>
                  <a:lnTo>
                    <a:pt x="65" y="1724"/>
                  </a:lnTo>
                  <a:cubicBezTo>
                    <a:pt x="46" y="1735"/>
                    <a:pt x="22" y="1729"/>
                    <a:pt x="11" y="1709"/>
                  </a:cubicBezTo>
                  <a:cubicBezTo>
                    <a:pt x="0" y="1690"/>
                    <a:pt x="6" y="1666"/>
                    <a:pt x="26" y="1655"/>
                  </a:cubicBezTo>
                  <a:close/>
                </a:path>
              </a:pathLst>
            </a:custGeom>
            <a:solidFill>
              <a:srgbClr val="595959"/>
            </a:solidFill>
            <a:ln w="6350" cap="flat">
              <a:solidFill>
                <a:srgbClr val="595959"/>
              </a:solidFill>
              <a:prstDash val="solid"/>
              <a:bevel/>
              <a:headEnd/>
              <a:tailEnd/>
            </a:ln>
          </p:spPr>
          <p:txBody>
            <a:bodyPr/>
            <a:lstStyle/>
            <a:p>
              <a:endParaRPr lang="it-IT"/>
            </a:p>
          </p:txBody>
        </p:sp>
        <p:sp>
          <p:nvSpPr>
            <p:cNvPr id="26664" name="Rectangle 64"/>
            <p:cNvSpPr>
              <a:spLocks noChangeArrowheads="1"/>
            </p:cNvSpPr>
            <p:nvPr/>
          </p:nvSpPr>
          <p:spPr bwMode="auto">
            <a:xfrm>
              <a:off x="1009650" y="5195888"/>
              <a:ext cx="2555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86</a:t>
              </a:r>
              <a:endParaRPr lang="it-IT" sz="3200"/>
            </a:p>
          </p:txBody>
        </p:sp>
        <p:sp>
          <p:nvSpPr>
            <p:cNvPr id="26665" name="Rectangle 65"/>
            <p:cNvSpPr>
              <a:spLocks noChangeArrowheads="1"/>
            </p:cNvSpPr>
            <p:nvPr/>
          </p:nvSpPr>
          <p:spPr bwMode="auto">
            <a:xfrm>
              <a:off x="1009650" y="4386263"/>
              <a:ext cx="2555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90</a:t>
              </a:r>
              <a:endParaRPr lang="it-IT" sz="3200"/>
            </a:p>
          </p:txBody>
        </p:sp>
        <p:sp>
          <p:nvSpPr>
            <p:cNvPr id="26666" name="Rectangle 66"/>
            <p:cNvSpPr>
              <a:spLocks noChangeArrowheads="1"/>
            </p:cNvSpPr>
            <p:nvPr/>
          </p:nvSpPr>
          <p:spPr bwMode="auto">
            <a:xfrm>
              <a:off x="1009650" y="3576638"/>
              <a:ext cx="2555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94</a:t>
              </a:r>
              <a:endParaRPr lang="it-IT" sz="3200"/>
            </a:p>
          </p:txBody>
        </p:sp>
        <p:sp>
          <p:nvSpPr>
            <p:cNvPr id="26667" name="Rectangle 67"/>
            <p:cNvSpPr>
              <a:spLocks noChangeArrowheads="1"/>
            </p:cNvSpPr>
            <p:nvPr/>
          </p:nvSpPr>
          <p:spPr bwMode="auto">
            <a:xfrm>
              <a:off x="1009650" y="2767013"/>
              <a:ext cx="2555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98</a:t>
              </a:r>
              <a:endParaRPr lang="it-IT" sz="3200"/>
            </a:p>
          </p:txBody>
        </p:sp>
        <p:sp>
          <p:nvSpPr>
            <p:cNvPr id="26668" name="Rectangle 68"/>
            <p:cNvSpPr>
              <a:spLocks noChangeArrowheads="1"/>
            </p:cNvSpPr>
            <p:nvPr/>
          </p:nvSpPr>
          <p:spPr bwMode="auto">
            <a:xfrm>
              <a:off x="900113" y="1957388"/>
              <a:ext cx="3841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102</a:t>
              </a:r>
              <a:endParaRPr lang="it-IT" sz="3200"/>
            </a:p>
          </p:txBody>
        </p:sp>
        <p:sp>
          <p:nvSpPr>
            <p:cNvPr id="26669" name="Rectangle 69"/>
            <p:cNvSpPr>
              <a:spLocks noChangeArrowheads="1"/>
            </p:cNvSpPr>
            <p:nvPr/>
          </p:nvSpPr>
          <p:spPr bwMode="auto">
            <a:xfrm>
              <a:off x="900113" y="1147763"/>
              <a:ext cx="3841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106</a:t>
              </a:r>
              <a:endParaRPr lang="it-IT" sz="3200"/>
            </a:p>
          </p:txBody>
        </p:sp>
        <p:sp>
          <p:nvSpPr>
            <p:cNvPr id="26670" name="Rectangle 70"/>
            <p:cNvSpPr>
              <a:spLocks noChangeArrowheads="1"/>
            </p:cNvSpPr>
            <p:nvPr/>
          </p:nvSpPr>
          <p:spPr bwMode="auto">
            <a:xfrm>
              <a:off x="1855788" y="5394325"/>
              <a:ext cx="531812"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2006</a:t>
              </a:r>
              <a:endParaRPr lang="it-IT" sz="3200"/>
            </a:p>
          </p:txBody>
        </p:sp>
        <p:sp>
          <p:nvSpPr>
            <p:cNvPr id="26671" name="Rectangle 71"/>
            <p:cNvSpPr>
              <a:spLocks noChangeArrowheads="1"/>
            </p:cNvSpPr>
            <p:nvPr/>
          </p:nvSpPr>
          <p:spPr bwMode="auto">
            <a:xfrm>
              <a:off x="3114675" y="5394325"/>
              <a:ext cx="5302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2007</a:t>
              </a:r>
              <a:endParaRPr lang="it-IT" sz="3200"/>
            </a:p>
          </p:txBody>
        </p:sp>
        <p:sp>
          <p:nvSpPr>
            <p:cNvPr id="26672" name="Rectangle 72"/>
            <p:cNvSpPr>
              <a:spLocks noChangeArrowheads="1"/>
            </p:cNvSpPr>
            <p:nvPr/>
          </p:nvSpPr>
          <p:spPr bwMode="auto">
            <a:xfrm>
              <a:off x="4371975" y="5394325"/>
              <a:ext cx="53181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2008</a:t>
              </a:r>
              <a:endParaRPr lang="it-IT" sz="3200"/>
            </a:p>
          </p:txBody>
        </p:sp>
        <p:sp>
          <p:nvSpPr>
            <p:cNvPr id="26673" name="Rectangle 73"/>
            <p:cNvSpPr>
              <a:spLocks noChangeArrowheads="1"/>
            </p:cNvSpPr>
            <p:nvPr/>
          </p:nvSpPr>
          <p:spPr bwMode="auto">
            <a:xfrm>
              <a:off x="5630863" y="5394325"/>
              <a:ext cx="5302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2009</a:t>
              </a:r>
              <a:endParaRPr lang="it-IT" sz="3200"/>
            </a:p>
          </p:txBody>
        </p:sp>
        <p:sp>
          <p:nvSpPr>
            <p:cNvPr id="26674" name="Rectangle 74"/>
            <p:cNvSpPr>
              <a:spLocks noChangeArrowheads="1"/>
            </p:cNvSpPr>
            <p:nvPr/>
          </p:nvSpPr>
          <p:spPr bwMode="auto">
            <a:xfrm>
              <a:off x="6889750" y="5394325"/>
              <a:ext cx="53181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2010</a:t>
              </a:r>
              <a:endParaRPr lang="it-IT" sz="3200"/>
            </a:p>
          </p:txBody>
        </p:sp>
      </p:grpSp>
      <p:grpSp>
        <p:nvGrpSpPr>
          <p:cNvPr id="4" name="Gruppo 39"/>
          <p:cNvGrpSpPr>
            <a:grpSpLocks/>
          </p:cNvGrpSpPr>
          <p:nvPr/>
        </p:nvGrpSpPr>
        <p:grpSpPr bwMode="auto">
          <a:xfrm>
            <a:off x="5932488" y="2700338"/>
            <a:ext cx="655637" cy="606425"/>
            <a:chOff x="5220072" y="1775783"/>
            <a:chExt cx="656414" cy="607655"/>
          </a:xfrm>
        </p:grpSpPr>
        <p:sp>
          <p:nvSpPr>
            <p:cNvPr id="64" name="Ovale 63"/>
            <p:cNvSpPr>
              <a:spLocks/>
            </p:cNvSpPr>
            <p:nvPr/>
          </p:nvSpPr>
          <p:spPr bwMode="auto">
            <a:xfrm>
              <a:off x="5220072" y="1775783"/>
              <a:ext cx="576000" cy="576000"/>
            </a:xfrm>
            <a:prstGeom prst="ellipse">
              <a:avLst/>
            </a:prstGeom>
            <a:solidFill>
              <a:schemeClr val="tx1">
                <a:lumMod val="65000"/>
                <a:lumOff val="35000"/>
              </a:schemeClr>
            </a:solidFill>
            <a:ln w="28575" cap="flat" cmpd="sng" algn="ctr">
              <a:noFill/>
              <a:prstDash val="dash"/>
              <a:round/>
              <a:headEnd type="none" w="med" len="med"/>
              <a:tailEnd type="triangle" w="med" len="med"/>
            </a:ln>
            <a:effectLst/>
            <a:scene3d>
              <a:camera prst="orthographicFront"/>
              <a:lightRig rig="threePt" dir="t"/>
            </a:scene3d>
            <a:sp3d>
              <a:bevelT/>
            </a:sp3d>
          </p:spPr>
          <p:txBody>
            <a:bodyPr anchor="ctr"/>
            <a:lstStyle/>
            <a:p>
              <a:pPr algn="ctr">
                <a:defRPr/>
              </a:pPr>
              <a:endParaRPr lang="it-IT">
                <a:cs typeface="+mn-cs"/>
              </a:endParaRPr>
            </a:p>
          </p:txBody>
        </p:sp>
        <p:sp>
          <p:nvSpPr>
            <p:cNvPr id="65" name="CasellaDiTesto 93"/>
            <p:cNvSpPr txBox="1">
              <a:spLocks noChangeArrowheads="1"/>
            </p:cNvSpPr>
            <p:nvPr/>
          </p:nvSpPr>
          <p:spPr bwMode="auto">
            <a:xfrm>
              <a:off x="5228018" y="1874408"/>
              <a:ext cx="648468" cy="509030"/>
            </a:xfrm>
            <a:prstGeom prst="rect">
              <a:avLst/>
            </a:prstGeom>
            <a:noFill/>
            <a:ln w="9525">
              <a:noFill/>
              <a:miter lim="800000"/>
              <a:headEnd/>
              <a:tailEnd/>
            </a:ln>
          </p:spPr>
          <p:txBody>
            <a:bodyPr>
              <a:spAutoFit/>
            </a:bodyPr>
            <a:lstStyle/>
            <a:p>
              <a:pPr>
                <a:defRPr/>
              </a:pPr>
              <a:r>
                <a:rPr lang="it-IT" sz="1600" dirty="0">
                  <a:solidFill>
                    <a:schemeClr val="bg1"/>
                  </a:solidFill>
                  <a:latin typeface="+mj-lt"/>
                  <a:cs typeface="+mn-cs"/>
                </a:rPr>
                <a:t>+4,6</a:t>
              </a:r>
              <a:r>
                <a:rPr lang="it-IT" sz="1100" dirty="0">
                  <a:solidFill>
                    <a:schemeClr val="bg1"/>
                  </a:solidFill>
                  <a:latin typeface="+mj-lt"/>
                  <a:cs typeface="+mn-cs"/>
                </a:rPr>
                <a:t>%</a:t>
              </a:r>
              <a:endParaRPr lang="it-IT" sz="1600" dirty="0">
                <a:solidFill>
                  <a:schemeClr val="bg1"/>
                </a:solidFill>
                <a:latin typeface="+mj-lt"/>
                <a:cs typeface="+mn-cs"/>
              </a:endParaRPr>
            </a:p>
          </p:txBody>
        </p:sp>
      </p:grpSp>
      <p:grpSp>
        <p:nvGrpSpPr>
          <p:cNvPr id="5" name="Gruppo 36"/>
          <p:cNvGrpSpPr>
            <a:grpSpLocks/>
          </p:cNvGrpSpPr>
          <p:nvPr/>
        </p:nvGrpSpPr>
        <p:grpSpPr bwMode="auto">
          <a:xfrm>
            <a:off x="6700838" y="3827463"/>
            <a:ext cx="720725" cy="576262"/>
            <a:chOff x="5161960" y="3960352"/>
            <a:chExt cx="720334" cy="576000"/>
          </a:xfrm>
        </p:grpSpPr>
        <p:sp>
          <p:nvSpPr>
            <p:cNvPr id="67" name="Ovale 66"/>
            <p:cNvSpPr>
              <a:spLocks/>
            </p:cNvSpPr>
            <p:nvPr/>
          </p:nvSpPr>
          <p:spPr bwMode="auto">
            <a:xfrm>
              <a:off x="5198933" y="3960352"/>
              <a:ext cx="576000" cy="576000"/>
            </a:xfrm>
            <a:prstGeom prst="ellipse">
              <a:avLst/>
            </a:prstGeom>
            <a:solidFill>
              <a:srgbClr val="336699"/>
            </a:solidFill>
            <a:ln w="28575" cap="flat" cmpd="sng" algn="ctr">
              <a:noFill/>
              <a:prstDash val="dash"/>
              <a:round/>
              <a:headEnd type="none" w="med" len="med"/>
              <a:tailEnd type="triangle" w="med" len="med"/>
            </a:ln>
            <a:effectLst/>
            <a:scene3d>
              <a:camera prst="orthographicFront"/>
              <a:lightRig rig="threePt" dir="t"/>
            </a:scene3d>
            <a:sp3d>
              <a:bevelT/>
            </a:sp3d>
          </p:spPr>
          <p:txBody>
            <a:bodyPr anchor="ctr"/>
            <a:lstStyle/>
            <a:p>
              <a:pPr algn="ctr">
                <a:defRPr/>
              </a:pPr>
              <a:endParaRPr lang="it-IT">
                <a:cs typeface="+mn-cs"/>
              </a:endParaRPr>
            </a:p>
          </p:txBody>
        </p:sp>
        <p:sp>
          <p:nvSpPr>
            <p:cNvPr id="68" name="CasellaDiTesto 97"/>
            <p:cNvSpPr txBox="1">
              <a:spLocks noChangeArrowheads="1"/>
            </p:cNvSpPr>
            <p:nvPr/>
          </p:nvSpPr>
          <p:spPr bwMode="auto">
            <a:xfrm>
              <a:off x="5161960" y="4050798"/>
              <a:ext cx="720334" cy="337984"/>
            </a:xfrm>
            <a:prstGeom prst="rect">
              <a:avLst/>
            </a:prstGeom>
            <a:noFill/>
            <a:ln w="9525">
              <a:noFill/>
              <a:miter lim="800000"/>
              <a:headEnd/>
              <a:tailEnd/>
            </a:ln>
          </p:spPr>
          <p:txBody>
            <a:bodyPr>
              <a:spAutoFit/>
            </a:bodyPr>
            <a:lstStyle/>
            <a:p>
              <a:pPr>
                <a:defRPr/>
              </a:pPr>
              <a:r>
                <a:rPr lang="it-IT" sz="1600" dirty="0">
                  <a:solidFill>
                    <a:schemeClr val="bg1"/>
                  </a:solidFill>
                  <a:latin typeface="+mj-lt"/>
                  <a:cs typeface="+mn-cs"/>
                </a:rPr>
                <a:t> +4,9</a:t>
              </a:r>
              <a:r>
                <a:rPr lang="it-IT" sz="1100" dirty="0">
                  <a:solidFill>
                    <a:schemeClr val="bg1"/>
                  </a:solidFill>
                  <a:latin typeface="+mj-lt"/>
                  <a:cs typeface="+mn-cs"/>
                </a:rPr>
                <a:t>%</a:t>
              </a:r>
              <a:endParaRPr lang="it-IT" sz="1600" dirty="0">
                <a:solidFill>
                  <a:schemeClr val="bg1"/>
                </a:solidFill>
                <a:latin typeface="+mj-lt"/>
                <a:cs typeface="+mn-cs"/>
              </a:endParaRPr>
            </a:p>
          </p:txBody>
        </p:sp>
      </p:grpSp>
      <p:sp>
        <p:nvSpPr>
          <p:cNvPr id="69" name="Rectangle 81"/>
          <p:cNvSpPr>
            <a:spLocks noChangeArrowheads="1"/>
          </p:cNvSpPr>
          <p:nvPr/>
        </p:nvSpPr>
        <p:spPr bwMode="auto">
          <a:xfrm>
            <a:off x="7164388" y="3306763"/>
            <a:ext cx="808037" cy="276225"/>
          </a:xfrm>
          <a:prstGeom prst="rect">
            <a:avLst/>
          </a:prstGeom>
          <a:noFill/>
          <a:ln w="9525">
            <a:noFill/>
            <a:miter lim="800000"/>
            <a:headEnd/>
            <a:tailEnd/>
          </a:ln>
        </p:spPr>
        <p:txBody>
          <a:bodyPr wrap="none" lIns="0" tIns="0" rIns="0" bIns="0">
            <a:spAutoFit/>
          </a:bodyPr>
          <a:lstStyle/>
          <a:p>
            <a:pPr>
              <a:defRPr/>
            </a:pPr>
            <a:r>
              <a:rPr lang="it-IT" sz="1800" dirty="0">
                <a:solidFill>
                  <a:srgbClr val="336699"/>
                </a:solidFill>
                <a:cs typeface="+mn-cs"/>
              </a:rPr>
              <a:t>Firenze</a:t>
            </a:r>
            <a:endParaRPr lang="it-IT" b="0" dirty="0">
              <a:solidFill>
                <a:srgbClr val="336699"/>
              </a:solidFill>
              <a:cs typeface="+mn-cs"/>
            </a:endParaRPr>
          </a:p>
        </p:txBody>
      </p:sp>
      <p:sp>
        <p:nvSpPr>
          <p:cNvPr id="70" name="Rectangle 82"/>
          <p:cNvSpPr>
            <a:spLocks noChangeArrowheads="1"/>
          </p:cNvSpPr>
          <p:nvPr/>
        </p:nvSpPr>
        <p:spPr bwMode="auto">
          <a:xfrm>
            <a:off x="7175500" y="2936875"/>
            <a:ext cx="9255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it-IT" sz="1800">
                <a:solidFill>
                  <a:srgbClr val="595959"/>
                </a:solidFill>
              </a:rPr>
              <a:t>Toscana</a:t>
            </a:r>
            <a:endParaRPr lang="it-IT" b="0"/>
          </a:p>
        </p:txBody>
      </p:sp>
      <p:sp>
        <p:nvSpPr>
          <p:cNvPr id="334" name="Rectangle 15"/>
          <p:cNvSpPr>
            <a:spLocks noChangeArrowheads="1"/>
          </p:cNvSpPr>
          <p:nvPr/>
        </p:nvSpPr>
        <p:spPr bwMode="auto">
          <a:xfrm>
            <a:off x="1377950" y="5842000"/>
            <a:ext cx="7561263" cy="400050"/>
          </a:xfrm>
          <a:prstGeom prst="rect">
            <a:avLst/>
          </a:prstGeom>
          <a:noFill/>
          <a:ln w="9525">
            <a:noFill/>
            <a:miter lim="800000"/>
            <a:headEnd/>
            <a:tailEnd/>
          </a:ln>
        </p:spPr>
        <p:txBody>
          <a:bodyPr anchor="ctr">
            <a:normAutofit/>
          </a:bodyPr>
          <a:lstStyle/>
          <a:p>
            <a:pPr>
              <a:defRPr/>
            </a:pPr>
            <a:r>
              <a:rPr lang="it-IT" sz="2000" dirty="0">
                <a:solidFill>
                  <a:srgbClr val="336699"/>
                </a:solidFill>
                <a:latin typeface="Verdana" pitchFamily="34" charset="0"/>
                <a:cs typeface="+mn-cs"/>
              </a:rPr>
              <a:t>…e </a:t>
            </a:r>
            <a:r>
              <a:rPr lang="it-IT" sz="2000" dirty="0" smtClean="0">
                <a:solidFill>
                  <a:srgbClr val="336699"/>
                </a:solidFill>
                <a:latin typeface="Verdana" pitchFamily="34" charset="0"/>
                <a:cs typeface="+mn-cs"/>
              </a:rPr>
              <a:t>della ricchezza lorda generata</a:t>
            </a:r>
            <a:endParaRPr lang="it-IT" sz="2000" dirty="0">
              <a:solidFill>
                <a:srgbClr val="336699"/>
              </a:solidFill>
              <a:latin typeface="Verdana" pitchFamily="34" charset="0"/>
              <a:cs typeface="+mn-cs"/>
            </a:endParaRPr>
          </a:p>
        </p:txBody>
      </p:sp>
      <p:sp>
        <p:nvSpPr>
          <p:cNvPr id="38" name="Rettangolo 37"/>
          <p:cNvSpPr/>
          <p:nvPr/>
        </p:nvSpPr>
        <p:spPr bwMode="auto">
          <a:xfrm>
            <a:off x="4527288" y="6565657"/>
            <a:ext cx="2268000" cy="333375"/>
          </a:xfrm>
          <a:prstGeom prst="rect">
            <a:avLst/>
          </a:prstGeom>
          <a:solidFill>
            <a:srgbClr val="33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solidFill>
                <a:latin typeface="Verdana" pitchFamily="34" charset="0"/>
                <a:cs typeface="+mn-cs"/>
              </a:rPr>
              <a:t>Risultati della provincia</a:t>
            </a:r>
          </a:p>
        </p:txBody>
      </p:sp>
      <p:sp>
        <p:nvSpPr>
          <p:cNvPr id="39" name="Rettangolo 38"/>
          <p:cNvSpPr/>
          <p:nvPr/>
        </p:nvSpPr>
        <p:spPr bwMode="auto">
          <a:xfrm>
            <a:off x="2051720"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Morfologia</a:t>
            </a:r>
          </a:p>
        </p:txBody>
      </p:sp>
      <p:sp>
        <p:nvSpPr>
          <p:cNvPr id="40" name="Rettangolo 39"/>
          <p:cNvSpPr/>
          <p:nvPr/>
        </p:nvSpPr>
        <p:spPr bwMode="auto">
          <a:xfrm>
            <a:off x="6797306" y="6568835"/>
            <a:ext cx="2340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I settori economici</a:t>
            </a:r>
          </a:p>
        </p:txBody>
      </p:sp>
      <p:sp>
        <p:nvSpPr>
          <p:cNvPr id="41" name="Rettangolo 40"/>
          <p:cNvSpPr/>
          <p:nvPr/>
        </p:nvSpPr>
        <p:spPr bwMode="auto">
          <a:xfrm>
            <a:off x="-16797" y="6568835"/>
            <a:ext cx="208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Domande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0"/>
                                        <p:tgtEl>
                                          <p:spTgt spid="3"/>
                                        </p:tgtEl>
                                      </p:cBhvr>
                                    </p:animEffect>
                                  </p:childTnLst>
                                </p:cTn>
                              </p:par>
                            </p:childTnLst>
                          </p:cTn>
                        </p:par>
                        <p:par>
                          <p:cTn id="12" fill="hold" nodeType="afterGroup">
                            <p:stCondLst>
                              <p:cond delay="4000"/>
                            </p:stCondLst>
                            <p:childTnLst>
                              <p:par>
                                <p:cTn id="13" presetID="10" presetClass="entr" presetSubtype="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000"/>
                                        <p:tgtEl>
                                          <p:spTgt spid="4"/>
                                        </p:tgtEl>
                                      </p:cBhvr>
                                    </p:animEffect>
                                  </p:childTnLst>
                                </p:cTn>
                              </p:par>
                              <p:par>
                                <p:cTn id="16" presetID="10" presetClass="entr" presetSubtype="0"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2000"/>
                                        <p:tgtEl>
                                          <p:spTgt spid="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0"/>
                                        </p:tgtEl>
                                        <p:attrNameLst>
                                          <p:attrName>style.visibility</p:attrName>
                                        </p:attrNameLst>
                                      </p:cBhvr>
                                      <p:to>
                                        <p:strVal val="visible"/>
                                      </p:to>
                                    </p:set>
                                    <p:animEffect transition="in" filter="fade">
                                      <p:cBhvr>
                                        <p:cTn id="21" dur="2000"/>
                                        <p:tgtEl>
                                          <p:spTgt spid="7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9"/>
                                        </p:tgtEl>
                                        <p:attrNameLst>
                                          <p:attrName>style.visibility</p:attrName>
                                        </p:attrNameLst>
                                      </p:cBhvr>
                                      <p:to>
                                        <p:strVal val="visible"/>
                                      </p:to>
                                    </p:set>
                                    <p:animEffect transition="in" filter="fade">
                                      <p:cBhvr>
                                        <p:cTn id="24" dur="2000"/>
                                        <p:tgtEl>
                                          <p:spTgt spid="69"/>
                                        </p:tgtEl>
                                      </p:cBhvr>
                                    </p:animEffect>
                                  </p:childTnLst>
                                </p:cTn>
                              </p:par>
                            </p:childTnLst>
                          </p:cTn>
                        </p:par>
                        <p:par>
                          <p:cTn id="25" fill="hold" nodeType="afterGroup">
                            <p:stCondLst>
                              <p:cond delay="6000"/>
                            </p:stCondLst>
                            <p:childTnLst>
                              <p:par>
                                <p:cTn id="26" presetID="10" presetClass="entr" presetSubtype="0" fill="hold" grpId="0" nodeType="afterEffect">
                                  <p:stCondLst>
                                    <p:cond delay="0"/>
                                  </p:stCondLst>
                                  <p:childTnLst>
                                    <p:set>
                                      <p:cBhvr>
                                        <p:cTn id="27" dur="1" fill="hold">
                                          <p:stCondLst>
                                            <p:cond delay="0"/>
                                          </p:stCondLst>
                                        </p:cTn>
                                        <p:tgtEl>
                                          <p:spTgt spid="334"/>
                                        </p:tgtEl>
                                        <p:attrNameLst>
                                          <p:attrName>style.visibility</p:attrName>
                                        </p:attrNameLst>
                                      </p:cBhvr>
                                      <p:to>
                                        <p:strVal val="visible"/>
                                      </p:to>
                                    </p:set>
                                    <p:animEffect transition="in" filter="fade">
                                      <p:cBhvr>
                                        <p:cTn id="28" dur="2000"/>
                                        <p:tgtEl>
                                          <p:spTgt spid="334"/>
                                        </p:tgtEl>
                                      </p:cBhvr>
                                    </p:animEffect>
                                  </p:childTnLst>
                                </p:cTn>
                              </p:par>
                              <p:par>
                                <p:cTn id="29" presetID="10" presetClass="entr" presetSubtype="0" fill="hold"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69" grpId="0"/>
      <p:bldP spid="70" grpId="0"/>
      <p:bldP spid="33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uppo 60"/>
          <p:cNvGrpSpPr>
            <a:grpSpLocks/>
          </p:cNvGrpSpPr>
          <p:nvPr/>
        </p:nvGrpSpPr>
        <p:grpSpPr bwMode="auto">
          <a:xfrm>
            <a:off x="762000" y="1125538"/>
            <a:ext cx="7265988" cy="4873625"/>
            <a:chOff x="761280" y="1125538"/>
            <a:chExt cx="7267104" cy="4873625"/>
          </a:xfrm>
        </p:grpSpPr>
        <p:pic>
          <p:nvPicPr>
            <p:cNvPr id="62" name="Picture 54" descr="C:\Users\intel\Desktop\images.jpg"/>
            <p:cNvPicPr>
              <a:picLocks noChangeArrowheads="1"/>
            </p:cNvPicPr>
            <p:nvPr/>
          </p:nvPicPr>
          <p:blipFill>
            <a:blip r:embed="rId3" cstate="print">
              <a:duotone>
                <a:schemeClr val="accent4">
                  <a:shade val="45000"/>
                  <a:satMod val="135000"/>
                </a:schemeClr>
                <a:prstClr val="white"/>
              </a:duotone>
            </a:blip>
            <a:srcRect b="19951"/>
            <a:stretch>
              <a:fillRect/>
            </a:stretch>
          </p:blipFill>
          <p:spPr bwMode="auto">
            <a:xfrm>
              <a:off x="1957958" y="1147763"/>
              <a:ext cx="5206330" cy="4689475"/>
            </a:xfrm>
            <a:prstGeom prst="rect">
              <a:avLst/>
            </a:prstGeom>
            <a:noFill/>
          </p:spPr>
        </p:pic>
        <p:sp>
          <p:nvSpPr>
            <p:cNvPr id="27700" name="Rettangolo 56"/>
            <p:cNvSpPr>
              <a:spLocks noChangeArrowheads="1"/>
            </p:cNvSpPr>
            <p:nvPr/>
          </p:nvSpPr>
          <p:spPr bwMode="auto">
            <a:xfrm>
              <a:off x="761280" y="1125538"/>
              <a:ext cx="7267104" cy="4873625"/>
            </a:xfrm>
            <a:prstGeom prst="rect">
              <a:avLst/>
            </a:prstGeom>
            <a:solidFill>
              <a:srgbClr val="EAEAEA">
                <a:alpha val="81175"/>
              </a:srgbClr>
            </a:solidFill>
            <a:ln>
              <a:noFill/>
            </a:ln>
            <a:extLst>
              <a:ext uri="{91240B29-F687-4F45-9708-019B960494DF}">
                <a14:hiddenLine xmlns:a14="http://schemas.microsoft.com/office/drawing/2010/main" w="28575" algn="ctr">
                  <a:solidFill>
                    <a:srgbClr val="000000"/>
                  </a:solidFill>
                  <a:prstDash val="dash"/>
                  <a:round/>
                  <a:headEnd/>
                  <a:tailEnd type="triangle" w="med" len="med"/>
                </a14:hiddenLine>
              </a:ext>
            </a:extLst>
          </p:spPr>
          <p:txBody>
            <a:bodyPr anchor="ctr"/>
            <a:lstStyle/>
            <a:p>
              <a:pPr algn="ctr"/>
              <a:endParaRPr lang="it-IT"/>
            </a:p>
          </p:txBody>
        </p:sp>
      </p:grpSp>
      <p:sp>
        <p:nvSpPr>
          <p:cNvPr id="7171" name="Rectangle 10"/>
          <p:cNvSpPr>
            <a:spLocks noGrp="1" noChangeArrowheads="1"/>
          </p:cNvSpPr>
          <p:nvPr>
            <p:ph type="title"/>
          </p:nvPr>
        </p:nvSpPr>
        <p:spPr>
          <a:xfrm>
            <a:off x="598488" y="188913"/>
            <a:ext cx="8172450" cy="792162"/>
          </a:xfrm>
        </p:spPr>
        <p:txBody>
          <a:bodyPr/>
          <a:lstStyle/>
          <a:p>
            <a:pPr eaLnBrk="1" hangingPunct="1"/>
            <a:r>
              <a:rPr lang="it-IT" sz="2000" smtClean="0">
                <a:latin typeface="Verdana" pitchFamily="34" charset="0"/>
              </a:rPr>
              <a:t>La redditività delle vendite </a:t>
            </a:r>
            <a:r>
              <a:rPr lang="it-IT" sz="1400" b="0" smtClean="0">
                <a:latin typeface="Verdana" pitchFamily="34" charset="0"/>
              </a:rPr>
              <a:t>(valore mediano)</a:t>
            </a:r>
            <a:endParaRPr lang="it-IT" sz="2000" b="0" smtClean="0">
              <a:latin typeface="Verdana" pitchFamily="34" charset="0"/>
            </a:endParaRPr>
          </a:p>
        </p:txBody>
      </p:sp>
      <p:sp>
        <p:nvSpPr>
          <p:cNvPr id="334" name="Rectangle 15"/>
          <p:cNvSpPr>
            <a:spLocks noChangeArrowheads="1"/>
          </p:cNvSpPr>
          <p:nvPr/>
        </p:nvSpPr>
        <p:spPr bwMode="auto">
          <a:xfrm>
            <a:off x="1281113" y="5837238"/>
            <a:ext cx="7559675" cy="400050"/>
          </a:xfrm>
          <a:prstGeom prst="rect">
            <a:avLst/>
          </a:prstGeom>
          <a:noFill/>
          <a:ln w="9525">
            <a:noFill/>
            <a:miter lim="800000"/>
            <a:headEnd/>
            <a:tailEnd/>
          </a:ln>
        </p:spPr>
        <p:txBody>
          <a:bodyPr anchor="ctr"/>
          <a:lstStyle/>
          <a:p>
            <a:pPr>
              <a:defRPr/>
            </a:pPr>
            <a:r>
              <a:rPr lang="it-IT" sz="2000" dirty="0" smtClean="0">
                <a:solidFill>
                  <a:srgbClr val="336699"/>
                </a:solidFill>
                <a:latin typeface="Verdana" pitchFamily="34" charset="0"/>
                <a:cs typeface="+mn-cs"/>
              </a:rPr>
              <a:t>Non ripartono allo stesso ritmo i margini operativi</a:t>
            </a:r>
            <a:endParaRPr lang="it-IT" sz="2000" dirty="0">
              <a:solidFill>
                <a:srgbClr val="336699"/>
              </a:solidFill>
              <a:latin typeface="Verdana" pitchFamily="34" charset="0"/>
              <a:cs typeface="+mn-cs"/>
            </a:endParaRPr>
          </a:p>
        </p:txBody>
      </p:sp>
      <p:sp>
        <p:nvSpPr>
          <p:cNvPr id="30" name="Pentagono 29"/>
          <p:cNvSpPr/>
          <p:nvPr/>
        </p:nvSpPr>
        <p:spPr bwMode="auto">
          <a:xfrm>
            <a:off x="782872" y="5853523"/>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grpSp>
        <p:nvGrpSpPr>
          <p:cNvPr id="3" name="Gruppo 41"/>
          <p:cNvGrpSpPr>
            <a:grpSpLocks/>
          </p:cNvGrpSpPr>
          <p:nvPr/>
        </p:nvGrpSpPr>
        <p:grpSpPr bwMode="auto">
          <a:xfrm>
            <a:off x="989013" y="1141413"/>
            <a:ext cx="6805612" cy="4468812"/>
            <a:chOff x="989013" y="1141413"/>
            <a:chExt cx="6805612" cy="4468812"/>
          </a:xfrm>
        </p:grpSpPr>
        <p:sp>
          <p:nvSpPr>
            <p:cNvPr id="27681" name="Freeform 58"/>
            <p:cNvSpPr>
              <a:spLocks noEditPoints="1"/>
            </p:cNvSpPr>
            <p:nvPr/>
          </p:nvSpPr>
          <p:spPr bwMode="auto">
            <a:xfrm>
              <a:off x="1585913" y="1233488"/>
              <a:ext cx="6205537" cy="3246437"/>
            </a:xfrm>
            <a:custGeom>
              <a:avLst/>
              <a:gdLst>
                <a:gd name="T0" fmla="*/ 0 w 3909"/>
                <a:gd name="T1" fmla="*/ 2147483647 h 2045"/>
                <a:gd name="T2" fmla="*/ 2147483647 w 3909"/>
                <a:gd name="T3" fmla="*/ 2147483647 h 2045"/>
                <a:gd name="T4" fmla="*/ 2147483647 w 3909"/>
                <a:gd name="T5" fmla="*/ 2147483647 h 2045"/>
                <a:gd name="T6" fmla="*/ 0 w 3909"/>
                <a:gd name="T7" fmla="*/ 2147483647 h 2045"/>
                <a:gd name="T8" fmla="*/ 0 w 3909"/>
                <a:gd name="T9" fmla="*/ 2147483647 h 2045"/>
                <a:gd name="T10" fmla="*/ 0 w 3909"/>
                <a:gd name="T11" fmla="*/ 2147483647 h 2045"/>
                <a:gd name="T12" fmla="*/ 2147483647 w 3909"/>
                <a:gd name="T13" fmla="*/ 2147483647 h 2045"/>
                <a:gd name="T14" fmla="*/ 2147483647 w 3909"/>
                <a:gd name="T15" fmla="*/ 2147483647 h 2045"/>
                <a:gd name="T16" fmla="*/ 0 w 3909"/>
                <a:gd name="T17" fmla="*/ 2147483647 h 2045"/>
                <a:gd name="T18" fmla="*/ 0 w 3909"/>
                <a:gd name="T19" fmla="*/ 2147483647 h 2045"/>
                <a:gd name="T20" fmla="*/ 0 w 3909"/>
                <a:gd name="T21" fmla="*/ 2147483647 h 2045"/>
                <a:gd name="T22" fmla="*/ 2147483647 w 3909"/>
                <a:gd name="T23" fmla="*/ 2147483647 h 2045"/>
                <a:gd name="T24" fmla="*/ 2147483647 w 3909"/>
                <a:gd name="T25" fmla="*/ 2147483647 h 2045"/>
                <a:gd name="T26" fmla="*/ 0 w 3909"/>
                <a:gd name="T27" fmla="*/ 2147483647 h 2045"/>
                <a:gd name="T28" fmla="*/ 0 w 3909"/>
                <a:gd name="T29" fmla="*/ 2147483647 h 2045"/>
                <a:gd name="T30" fmla="*/ 0 w 3909"/>
                <a:gd name="T31" fmla="*/ 2147483647 h 2045"/>
                <a:gd name="T32" fmla="*/ 2147483647 w 3909"/>
                <a:gd name="T33" fmla="*/ 2147483647 h 2045"/>
                <a:gd name="T34" fmla="*/ 2147483647 w 3909"/>
                <a:gd name="T35" fmla="*/ 2147483647 h 2045"/>
                <a:gd name="T36" fmla="*/ 0 w 3909"/>
                <a:gd name="T37" fmla="*/ 2147483647 h 2045"/>
                <a:gd name="T38" fmla="*/ 0 w 3909"/>
                <a:gd name="T39" fmla="*/ 2147483647 h 2045"/>
                <a:gd name="T40" fmla="*/ 0 w 3909"/>
                <a:gd name="T41" fmla="*/ 0 h 2045"/>
                <a:gd name="T42" fmla="*/ 2147483647 w 3909"/>
                <a:gd name="T43" fmla="*/ 0 h 2045"/>
                <a:gd name="T44" fmla="*/ 2147483647 w 3909"/>
                <a:gd name="T45" fmla="*/ 2147483647 h 2045"/>
                <a:gd name="T46" fmla="*/ 0 w 3909"/>
                <a:gd name="T47" fmla="*/ 2147483647 h 2045"/>
                <a:gd name="T48" fmla="*/ 0 w 3909"/>
                <a:gd name="T49" fmla="*/ 0 h 204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909"/>
                <a:gd name="T76" fmla="*/ 0 h 2045"/>
                <a:gd name="T77" fmla="*/ 3909 w 3909"/>
                <a:gd name="T78" fmla="*/ 2045 h 204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909" h="2045">
                  <a:moveTo>
                    <a:pt x="0" y="2041"/>
                  </a:moveTo>
                  <a:lnTo>
                    <a:pt x="3909" y="2041"/>
                  </a:lnTo>
                  <a:lnTo>
                    <a:pt x="3909" y="2045"/>
                  </a:lnTo>
                  <a:lnTo>
                    <a:pt x="0" y="2045"/>
                  </a:lnTo>
                  <a:lnTo>
                    <a:pt x="0" y="2041"/>
                  </a:lnTo>
                  <a:close/>
                  <a:moveTo>
                    <a:pt x="0" y="1529"/>
                  </a:moveTo>
                  <a:lnTo>
                    <a:pt x="3909" y="1529"/>
                  </a:lnTo>
                  <a:lnTo>
                    <a:pt x="3909" y="1534"/>
                  </a:lnTo>
                  <a:lnTo>
                    <a:pt x="0" y="1534"/>
                  </a:lnTo>
                  <a:lnTo>
                    <a:pt x="0" y="1529"/>
                  </a:lnTo>
                  <a:close/>
                  <a:moveTo>
                    <a:pt x="0" y="1018"/>
                  </a:moveTo>
                  <a:lnTo>
                    <a:pt x="3909" y="1018"/>
                  </a:lnTo>
                  <a:lnTo>
                    <a:pt x="3909" y="1023"/>
                  </a:lnTo>
                  <a:lnTo>
                    <a:pt x="0" y="1023"/>
                  </a:lnTo>
                  <a:lnTo>
                    <a:pt x="0" y="1018"/>
                  </a:lnTo>
                  <a:close/>
                  <a:moveTo>
                    <a:pt x="0" y="511"/>
                  </a:moveTo>
                  <a:lnTo>
                    <a:pt x="3909" y="511"/>
                  </a:lnTo>
                  <a:lnTo>
                    <a:pt x="3909" y="516"/>
                  </a:lnTo>
                  <a:lnTo>
                    <a:pt x="0" y="516"/>
                  </a:lnTo>
                  <a:lnTo>
                    <a:pt x="0" y="511"/>
                  </a:lnTo>
                  <a:close/>
                  <a:moveTo>
                    <a:pt x="0" y="0"/>
                  </a:moveTo>
                  <a:lnTo>
                    <a:pt x="3909" y="0"/>
                  </a:lnTo>
                  <a:lnTo>
                    <a:pt x="3909"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27682" name="Rectangle 59"/>
            <p:cNvSpPr>
              <a:spLocks noChangeArrowheads="1"/>
            </p:cNvSpPr>
            <p:nvPr/>
          </p:nvSpPr>
          <p:spPr bwMode="auto">
            <a:xfrm>
              <a:off x="1582738" y="1236663"/>
              <a:ext cx="7937" cy="4044950"/>
            </a:xfrm>
            <a:prstGeom prst="rect">
              <a:avLst/>
            </a:prstGeom>
            <a:solidFill>
              <a:srgbClr val="868686"/>
            </a:solidFill>
            <a:ln w="6350">
              <a:solidFill>
                <a:srgbClr val="868686"/>
              </a:solidFill>
              <a:bevel/>
              <a:headEnd/>
              <a:tailEnd/>
            </a:ln>
          </p:spPr>
          <p:txBody>
            <a:bodyPr/>
            <a:lstStyle/>
            <a:p>
              <a:endParaRPr lang="it-IT" sz="1400"/>
            </a:p>
          </p:txBody>
        </p:sp>
        <p:sp>
          <p:nvSpPr>
            <p:cNvPr id="27683" name="Freeform 60"/>
            <p:cNvSpPr>
              <a:spLocks noEditPoints="1"/>
            </p:cNvSpPr>
            <p:nvPr/>
          </p:nvSpPr>
          <p:spPr bwMode="auto">
            <a:xfrm>
              <a:off x="1538288" y="1233488"/>
              <a:ext cx="47625" cy="4051300"/>
            </a:xfrm>
            <a:custGeom>
              <a:avLst/>
              <a:gdLst>
                <a:gd name="T0" fmla="*/ 0 w 30"/>
                <a:gd name="T1" fmla="*/ 2147483647 h 2552"/>
                <a:gd name="T2" fmla="*/ 2147483647 w 30"/>
                <a:gd name="T3" fmla="*/ 2147483647 h 2552"/>
                <a:gd name="T4" fmla="*/ 2147483647 w 30"/>
                <a:gd name="T5" fmla="*/ 2147483647 h 2552"/>
                <a:gd name="T6" fmla="*/ 0 w 30"/>
                <a:gd name="T7" fmla="*/ 2147483647 h 2552"/>
                <a:gd name="T8" fmla="*/ 0 w 30"/>
                <a:gd name="T9" fmla="*/ 2147483647 h 2552"/>
                <a:gd name="T10" fmla="*/ 0 w 30"/>
                <a:gd name="T11" fmla="*/ 2147483647 h 2552"/>
                <a:gd name="T12" fmla="*/ 2147483647 w 30"/>
                <a:gd name="T13" fmla="*/ 2147483647 h 2552"/>
                <a:gd name="T14" fmla="*/ 2147483647 w 30"/>
                <a:gd name="T15" fmla="*/ 2147483647 h 2552"/>
                <a:gd name="T16" fmla="*/ 0 w 30"/>
                <a:gd name="T17" fmla="*/ 2147483647 h 2552"/>
                <a:gd name="T18" fmla="*/ 0 w 30"/>
                <a:gd name="T19" fmla="*/ 2147483647 h 2552"/>
                <a:gd name="T20" fmla="*/ 0 w 30"/>
                <a:gd name="T21" fmla="*/ 2147483647 h 2552"/>
                <a:gd name="T22" fmla="*/ 2147483647 w 30"/>
                <a:gd name="T23" fmla="*/ 2147483647 h 2552"/>
                <a:gd name="T24" fmla="*/ 2147483647 w 30"/>
                <a:gd name="T25" fmla="*/ 2147483647 h 2552"/>
                <a:gd name="T26" fmla="*/ 0 w 30"/>
                <a:gd name="T27" fmla="*/ 2147483647 h 2552"/>
                <a:gd name="T28" fmla="*/ 0 w 30"/>
                <a:gd name="T29" fmla="*/ 2147483647 h 2552"/>
                <a:gd name="T30" fmla="*/ 0 w 30"/>
                <a:gd name="T31" fmla="*/ 2147483647 h 2552"/>
                <a:gd name="T32" fmla="*/ 2147483647 w 30"/>
                <a:gd name="T33" fmla="*/ 2147483647 h 2552"/>
                <a:gd name="T34" fmla="*/ 2147483647 w 30"/>
                <a:gd name="T35" fmla="*/ 2147483647 h 2552"/>
                <a:gd name="T36" fmla="*/ 0 w 30"/>
                <a:gd name="T37" fmla="*/ 2147483647 h 2552"/>
                <a:gd name="T38" fmla="*/ 0 w 30"/>
                <a:gd name="T39" fmla="*/ 2147483647 h 2552"/>
                <a:gd name="T40" fmla="*/ 0 w 30"/>
                <a:gd name="T41" fmla="*/ 2147483647 h 2552"/>
                <a:gd name="T42" fmla="*/ 2147483647 w 30"/>
                <a:gd name="T43" fmla="*/ 2147483647 h 2552"/>
                <a:gd name="T44" fmla="*/ 2147483647 w 30"/>
                <a:gd name="T45" fmla="*/ 2147483647 h 2552"/>
                <a:gd name="T46" fmla="*/ 0 w 30"/>
                <a:gd name="T47" fmla="*/ 2147483647 h 2552"/>
                <a:gd name="T48" fmla="*/ 0 w 30"/>
                <a:gd name="T49" fmla="*/ 2147483647 h 2552"/>
                <a:gd name="T50" fmla="*/ 0 w 30"/>
                <a:gd name="T51" fmla="*/ 0 h 2552"/>
                <a:gd name="T52" fmla="*/ 2147483647 w 30"/>
                <a:gd name="T53" fmla="*/ 0 h 2552"/>
                <a:gd name="T54" fmla="*/ 2147483647 w 30"/>
                <a:gd name="T55" fmla="*/ 2147483647 h 2552"/>
                <a:gd name="T56" fmla="*/ 0 w 30"/>
                <a:gd name="T57" fmla="*/ 2147483647 h 2552"/>
                <a:gd name="T58" fmla="*/ 0 w 30"/>
                <a:gd name="T59" fmla="*/ 0 h 255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0"/>
                <a:gd name="T91" fmla="*/ 0 h 2552"/>
                <a:gd name="T92" fmla="*/ 30 w 30"/>
                <a:gd name="T93" fmla="*/ 2552 h 255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0" h="2552">
                  <a:moveTo>
                    <a:pt x="0" y="2547"/>
                  </a:moveTo>
                  <a:lnTo>
                    <a:pt x="30" y="2547"/>
                  </a:lnTo>
                  <a:lnTo>
                    <a:pt x="30" y="2552"/>
                  </a:lnTo>
                  <a:lnTo>
                    <a:pt x="0" y="2552"/>
                  </a:lnTo>
                  <a:lnTo>
                    <a:pt x="0" y="2547"/>
                  </a:lnTo>
                  <a:close/>
                  <a:moveTo>
                    <a:pt x="0" y="2041"/>
                  </a:moveTo>
                  <a:lnTo>
                    <a:pt x="30" y="2041"/>
                  </a:lnTo>
                  <a:lnTo>
                    <a:pt x="30" y="2045"/>
                  </a:lnTo>
                  <a:lnTo>
                    <a:pt x="0" y="2045"/>
                  </a:lnTo>
                  <a:lnTo>
                    <a:pt x="0" y="2041"/>
                  </a:lnTo>
                  <a:close/>
                  <a:moveTo>
                    <a:pt x="0" y="1529"/>
                  </a:moveTo>
                  <a:lnTo>
                    <a:pt x="30" y="1529"/>
                  </a:lnTo>
                  <a:lnTo>
                    <a:pt x="30" y="1534"/>
                  </a:lnTo>
                  <a:lnTo>
                    <a:pt x="0" y="1534"/>
                  </a:lnTo>
                  <a:lnTo>
                    <a:pt x="0" y="1529"/>
                  </a:lnTo>
                  <a:close/>
                  <a:moveTo>
                    <a:pt x="0" y="1018"/>
                  </a:moveTo>
                  <a:lnTo>
                    <a:pt x="30" y="1018"/>
                  </a:lnTo>
                  <a:lnTo>
                    <a:pt x="30" y="1023"/>
                  </a:lnTo>
                  <a:lnTo>
                    <a:pt x="0" y="1023"/>
                  </a:lnTo>
                  <a:lnTo>
                    <a:pt x="0" y="1018"/>
                  </a:lnTo>
                  <a:close/>
                  <a:moveTo>
                    <a:pt x="0" y="511"/>
                  </a:moveTo>
                  <a:lnTo>
                    <a:pt x="30" y="511"/>
                  </a:lnTo>
                  <a:lnTo>
                    <a:pt x="30" y="516"/>
                  </a:lnTo>
                  <a:lnTo>
                    <a:pt x="0" y="516"/>
                  </a:lnTo>
                  <a:lnTo>
                    <a:pt x="0" y="511"/>
                  </a:lnTo>
                  <a:close/>
                  <a:moveTo>
                    <a:pt x="0" y="0"/>
                  </a:moveTo>
                  <a:lnTo>
                    <a:pt x="30" y="0"/>
                  </a:lnTo>
                  <a:lnTo>
                    <a:pt x="30"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27684" name="Rectangle 61"/>
            <p:cNvSpPr>
              <a:spLocks noChangeArrowheads="1"/>
            </p:cNvSpPr>
            <p:nvPr/>
          </p:nvSpPr>
          <p:spPr bwMode="auto">
            <a:xfrm>
              <a:off x="1585913" y="5276850"/>
              <a:ext cx="6205537" cy="7938"/>
            </a:xfrm>
            <a:prstGeom prst="rect">
              <a:avLst/>
            </a:prstGeom>
            <a:solidFill>
              <a:srgbClr val="868686"/>
            </a:solidFill>
            <a:ln w="6350">
              <a:solidFill>
                <a:srgbClr val="868686"/>
              </a:solidFill>
              <a:bevel/>
              <a:headEnd/>
              <a:tailEnd/>
            </a:ln>
          </p:spPr>
          <p:txBody>
            <a:bodyPr/>
            <a:lstStyle/>
            <a:p>
              <a:endParaRPr lang="it-IT" sz="1400"/>
            </a:p>
          </p:txBody>
        </p:sp>
        <p:sp>
          <p:nvSpPr>
            <p:cNvPr id="27685" name="Freeform 62"/>
            <p:cNvSpPr>
              <a:spLocks noEditPoints="1"/>
            </p:cNvSpPr>
            <p:nvPr/>
          </p:nvSpPr>
          <p:spPr bwMode="auto">
            <a:xfrm>
              <a:off x="2205038" y="5245100"/>
              <a:ext cx="5589587" cy="77788"/>
            </a:xfrm>
            <a:custGeom>
              <a:avLst/>
              <a:gdLst>
                <a:gd name="T0" fmla="*/ 2147483647 w 3521"/>
                <a:gd name="T1" fmla="*/ 0 h 49"/>
                <a:gd name="T2" fmla="*/ 2147483647 w 3521"/>
                <a:gd name="T3" fmla="*/ 2147483647 h 49"/>
                <a:gd name="T4" fmla="*/ 0 w 3521"/>
                <a:gd name="T5" fmla="*/ 2147483647 h 49"/>
                <a:gd name="T6" fmla="*/ 0 w 3521"/>
                <a:gd name="T7" fmla="*/ 0 h 49"/>
                <a:gd name="T8" fmla="*/ 2147483647 w 3521"/>
                <a:gd name="T9" fmla="*/ 0 h 49"/>
                <a:gd name="T10" fmla="*/ 2147483647 w 3521"/>
                <a:gd name="T11" fmla="*/ 0 h 49"/>
                <a:gd name="T12" fmla="*/ 2147483647 w 3521"/>
                <a:gd name="T13" fmla="*/ 2147483647 h 49"/>
                <a:gd name="T14" fmla="*/ 2147483647 w 3521"/>
                <a:gd name="T15" fmla="*/ 2147483647 h 49"/>
                <a:gd name="T16" fmla="*/ 2147483647 w 3521"/>
                <a:gd name="T17" fmla="*/ 0 h 49"/>
                <a:gd name="T18" fmla="*/ 2147483647 w 3521"/>
                <a:gd name="T19" fmla="*/ 0 h 49"/>
                <a:gd name="T20" fmla="*/ 2147483647 w 3521"/>
                <a:gd name="T21" fmla="*/ 0 h 49"/>
                <a:gd name="T22" fmla="*/ 2147483647 w 3521"/>
                <a:gd name="T23" fmla="*/ 2147483647 h 49"/>
                <a:gd name="T24" fmla="*/ 2147483647 w 3521"/>
                <a:gd name="T25" fmla="*/ 2147483647 h 49"/>
                <a:gd name="T26" fmla="*/ 2147483647 w 3521"/>
                <a:gd name="T27" fmla="*/ 0 h 49"/>
                <a:gd name="T28" fmla="*/ 2147483647 w 3521"/>
                <a:gd name="T29" fmla="*/ 0 h 49"/>
                <a:gd name="T30" fmla="*/ 2147483647 w 3521"/>
                <a:gd name="T31" fmla="*/ 0 h 49"/>
                <a:gd name="T32" fmla="*/ 2147483647 w 3521"/>
                <a:gd name="T33" fmla="*/ 2147483647 h 49"/>
                <a:gd name="T34" fmla="*/ 2147483647 w 3521"/>
                <a:gd name="T35" fmla="*/ 2147483647 h 49"/>
                <a:gd name="T36" fmla="*/ 2147483647 w 3521"/>
                <a:gd name="T37" fmla="*/ 0 h 49"/>
                <a:gd name="T38" fmla="*/ 2147483647 w 3521"/>
                <a:gd name="T39" fmla="*/ 0 h 49"/>
                <a:gd name="T40" fmla="*/ 2147483647 w 3521"/>
                <a:gd name="T41" fmla="*/ 0 h 49"/>
                <a:gd name="T42" fmla="*/ 2147483647 w 3521"/>
                <a:gd name="T43" fmla="*/ 2147483647 h 49"/>
                <a:gd name="T44" fmla="*/ 2147483647 w 3521"/>
                <a:gd name="T45" fmla="*/ 2147483647 h 49"/>
                <a:gd name="T46" fmla="*/ 2147483647 w 3521"/>
                <a:gd name="T47" fmla="*/ 0 h 49"/>
                <a:gd name="T48" fmla="*/ 2147483647 w 3521"/>
                <a:gd name="T49" fmla="*/ 0 h 49"/>
                <a:gd name="T50" fmla="*/ 2147483647 w 3521"/>
                <a:gd name="T51" fmla="*/ 0 h 49"/>
                <a:gd name="T52" fmla="*/ 2147483647 w 3521"/>
                <a:gd name="T53" fmla="*/ 2147483647 h 49"/>
                <a:gd name="T54" fmla="*/ 2147483647 w 3521"/>
                <a:gd name="T55" fmla="*/ 2147483647 h 49"/>
                <a:gd name="T56" fmla="*/ 2147483647 w 3521"/>
                <a:gd name="T57" fmla="*/ 0 h 49"/>
                <a:gd name="T58" fmla="*/ 2147483647 w 3521"/>
                <a:gd name="T59" fmla="*/ 0 h 4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521"/>
                <a:gd name="T91" fmla="*/ 0 h 49"/>
                <a:gd name="T92" fmla="*/ 3521 w 3521"/>
                <a:gd name="T93" fmla="*/ 49 h 4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521" h="49">
                  <a:moveTo>
                    <a:pt x="4" y="0"/>
                  </a:moveTo>
                  <a:lnTo>
                    <a:pt x="4" y="49"/>
                  </a:lnTo>
                  <a:lnTo>
                    <a:pt x="0" y="49"/>
                  </a:lnTo>
                  <a:lnTo>
                    <a:pt x="0" y="0"/>
                  </a:lnTo>
                  <a:lnTo>
                    <a:pt x="4" y="0"/>
                  </a:lnTo>
                  <a:close/>
                  <a:moveTo>
                    <a:pt x="783" y="0"/>
                  </a:moveTo>
                  <a:lnTo>
                    <a:pt x="783" y="49"/>
                  </a:lnTo>
                  <a:lnTo>
                    <a:pt x="779" y="49"/>
                  </a:lnTo>
                  <a:lnTo>
                    <a:pt x="779" y="0"/>
                  </a:lnTo>
                  <a:lnTo>
                    <a:pt x="783" y="0"/>
                  </a:lnTo>
                  <a:close/>
                  <a:moveTo>
                    <a:pt x="1567" y="0"/>
                  </a:moveTo>
                  <a:lnTo>
                    <a:pt x="1567" y="49"/>
                  </a:lnTo>
                  <a:lnTo>
                    <a:pt x="1562" y="49"/>
                  </a:lnTo>
                  <a:lnTo>
                    <a:pt x="1562" y="0"/>
                  </a:lnTo>
                  <a:lnTo>
                    <a:pt x="1567" y="0"/>
                  </a:lnTo>
                  <a:close/>
                  <a:moveTo>
                    <a:pt x="2350" y="0"/>
                  </a:moveTo>
                  <a:lnTo>
                    <a:pt x="2350" y="49"/>
                  </a:lnTo>
                  <a:lnTo>
                    <a:pt x="2346" y="49"/>
                  </a:lnTo>
                  <a:lnTo>
                    <a:pt x="2346" y="0"/>
                  </a:lnTo>
                  <a:lnTo>
                    <a:pt x="2350" y="0"/>
                  </a:lnTo>
                  <a:close/>
                  <a:moveTo>
                    <a:pt x="3133" y="0"/>
                  </a:moveTo>
                  <a:lnTo>
                    <a:pt x="3133" y="49"/>
                  </a:lnTo>
                  <a:lnTo>
                    <a:pt x="3129" y="49"/>
                  </a:lnTo>
                  <a:lnTo>
                    <a:pt x="3129" y="0"/>
                  </a:lnTo>
                  <a:lnTo>
                    <a:pt x="3133" y="0"/>
                  </a:lnTo>
                  <a:close/>
                  <a:moveTo>
                    <a:pt x="3521" y="0"/>
                  </a:moveTo>
                  <a:lnTo>
                    <a:pt x="3521" y="49"/>
                  </a:lnTo>
                  <a:lnTo>
                    <a:pt x="3516" y="49"/>
                  </a:lnTo>
                  <a:lnTo>
                    <a:pt x="3516" y="0"/>
                  </a:lnTo>
                  <a:lnTo>
                    <a:pt x="3521"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27686" name="Freeform 63"/>
            <p:cNvSpPr>
              <a:spLocks/>
            </p:cNvSpPr>
            <p:nvPr/>
          </p:nvSpPr>
          <p:spPr bwMode="auto">
            <a:xfrm>
              <a:off x="2190750" y="1820863"/>
              <a:ext cx="5003800" cy="1260475"/>
            </a:xfrm>
            <a:custGeom>
              <a:avLst/>
              <a:gdLst>
                <a:gd name="T0" fmla="*/ 2147483647 w 11459"/>
                <a:gd name="T1" fmla="*/ 2147483647 h 2881"/>
                <a:gd name="T2" fmla="*/ 2147483647 w 11459"/>
                <a:gd name="T3" fmla="*/ 83841056 h 2881"/>
                <a:gd name="T4" fmla="*/ 2147483647 w 11459"/>
                <a:gd name="T5" fmla="*/ 418821990 h 2881"/>
                <a:gd name="T6" fmla="*/ 2147483647 w 11459"/>
                <a:gd name="T7" fmla="*/ 2147483647 h 2881"/>
                <a:gd name="T8" fmla="*/ 2147483647 w 11459"/>
                <a:gd name="T9" fmla="*/ 2147483647 h 2881"/>
                <a:gd name="T10" fmla="*/ 2147483647 w 11459"/>
                <a:gd name="T11" fmla="*/ 2147483647 h 2881"/>
                <a:gd name="T12" fmla="*/ 2147483647 w 11459"/>
                <a:gd name="T13" fmla="*/ 2147483647 h 2881"/>
                <a:gd name="T14" fmla="*/ 2147483647 w 11459"/>
                <a:gd name="T15" fmla="*/ 2147483647 h 2881"/>
                <a:gd name="T16" fmla="*/ 2147483647 w 11459"/>
                <a:gd name="T17" fmla="*/ 2147483647 h 2881"/>
                <a:gd name="T18" fmla="*/ 2147483647 w 11459"/>
                <a:gd name="T19" fmla="*/ 2147483647 h 2881"/>
                <a:gd name="T20" fmla="*/ 2147483647 w 11459"/>
                <a:gd name="T21" fmla="*/ 2147483647 h 2881"/>
                <a:gd name="T22" fmla="*/ 2147483647 w 11459"/>
                <a:gd name="T23" fmla="*/ 2147483647 h 2881"/>
                <a:gd name="T24" fmla="*/ 2147483647 w 11459"/>
                <a:gd name="T25" fmla="*/ 2147483647 h 2881"/>
                <a:gd name="T26" fmla="*/ 2147483647 w 11459"/>
                <a:gd name="T27" fmla="*/ 2147483647 h 2881"/>
                <a:gd name="T28" fmla="*/ 2147483647 w 11459"/>
                <a:gd name="T29" fmla="*/ 2147483647 h 2881"/>
                <a:gd name="T30" fmla="*/ 166464228 w 11459"/>
                <a:gd name="T31" fmla="*/ 2147483647 h 2881"/>
                <a:gd name="T32" fmla="*/ 2147483647 w 11459"/>
                <a:gd name="T33" fmla="*/ 2147483647 h 288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459"/>
                <a:gd name="T52" fmla="*/ 0 h 2881"/>
                <a:gd name="T53" fmla="*/ 11459 w 11459"/>
                <a:gd name="T54" fmla="*/ 2881 h 288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459" h="2881">
                  <a:moveTo>
                    <a:pt x="38" y="225"/>
                  </a:moveTo>
                  <a:lnTo>
                    <a:pt x="2870" y="1"/>
                  </a:lnTo>
                  <a:cubicBezTo>
                    <a:pt x="2877" y="0"/>
                    <a:pt x="2885" y="1"/>
                    <a:pt x="2891" y="5"/>
                  </a:cubicBezTo>
                  <a:lnTo>
                    <a:pt x="5739" y="1397"/>
                  </a:lnTo>
                  <a:lnTo>
                    <a:pt x="8587" y="2805"/>
                  </a:lnTo>
                  <a:lnTo>
                    <a:pt x="8566" y="2801"/>
                  </a:lnTo>
                  <a:lnTo>
                    <a:pt x="11414" y="2545"/>
                  </a:lnTo>
                  <a:cubicBezTo>
                    <a:pt x="11436" y="2543"/>
                    <a:pt x="11455" y="2559"/>
                    <a:pt x="11457" y="2581"/>
                  </a:cubicBezTo>
                  <a:cubicBezTo>
                    <a:pt x="11459" y="2603"/>
                    <a:pt x="11443" y="2622"/>
                    <a:pt x="11421" y="2624"/>
                  </a:cubicBezTo>
                  <a:lnTo>
                    <a:pt x="8573" y="2880"/>
                  </a:lnTo>
                  <a:cubicBezTo>
                    <a:pt x="8566" y="2881"/>
                    <a:pt x="8558" y="2880"/>
                    <a:pt x="8552" y="2876"/>
                  </a:cubicBezTo>
                  <a:lnTo>
                    <a:pt x="5704" y="1468"/>
                  </a:lnTo>
                  <a:lnTo>
                    <a:pt x="2856" y="76"/>
                  </a:lnTo>
                  <a:lnTo>
                    <a:pt x="2877" y="80"/>
                  </a:lnTo>
                  <a:lnTo>
                    <a:pt x="45" y="304"/>
                  </a:lnTo>
                  <a:cubicBezTo>
                    <a:pt x="23" y="306"/>
                    <a:pt x="3" y="290"/>
                    <a:pt x="2" y="268"/>
                  </a:cubicBezTo>
                  <a:cubicBezTo>
                    <a:pt x="0" y="246"/>
                    <a:pt x="16" y="226"/>
                    <a:pt x="38" y="225"/>
                  </a:cubicBezTo>
                  <a:close/>
                </a:path>
              </a:pathLst>
            </a:custGeom>
            <a:solidFill>
              <a:srgbClr val="336699"/>
            </a:solidFill>
            <a:ln w="6350" cap="flat">
              <a:solidFill>
                <a:srgbClr val="336699"/>
              </a:solidFill>
              <a:prstDash val="solid"/>
              <a:bevel/>
              <a:headEnd/>
              <a:tailEnd/>
            </a:ln>
          </p:spPr>
          <p:txBody>
            <a:bodyPr/>
            <a:lstStyle/>
            <a:p>
              <a:endParaRPr lang="it-IT"/>
            </a:p>
          </p:txBody>
        </p:sp>
        <p:sp>
          <p:nvSpPr>
            <p:cNvPr id="27687" name="Freeform 64"/>
            <p:cNvSpPr>
              <a:spLocks/>
            </p:cNvSpPr>
            <p:nvPr/>
          </p:nvSpPr>
          <p:spPr bwMode="auto">
            <a:xfrm>
              <a:off x="2190750" y="2079625"/>
              <a:ext cx="5003800" cy="987425"/>
            </a:xfrm>
            <a:custGeom>
              <a:avLst/>
              <a:gdLst>
                <a:gd name="T0" fmla="*/ 2147483647 w 11458"/>
                <a:gd name="T1" fmla="*/ 2147483647 h 2257"/>
                <a:gd name="T2" fmla="*/ 2147483647 w 11458"/>
                <a:gd name="T3" fmla="*/ 83642370 h 2257"/>
                <a:gd name="T4" fmla="*/ 2147483647 w 11458"/>
                <a:gd name="T5" fmla="*/ 251118759 h 2257"/>
                <a:gd name="T6" fmla="*/ 2147483647 w 11458"/>
                <a:gd name="T7" fmla="*/ 2147483647 h 2257"/>
                <a:gd name="T8" fmla="*/ 2147483647 w 11458"/>
                <a:gd name="T9" fmla="*/ 2147483647 h 2257"/>
                <a:gd name="T10" fmla="*/ 2147483647 w 11458"/>
                <a:gd name="T11" fmla="*/ 2147483647 h 2257"/>
                <a:gd name="T12" fmla="*/ 2147483647 w 11458"/>
                <a:gd name="T13" fmla="*/ 2147483647 h 2257"/>
                <a:gd name="T14" fmla="*/ 2147483647 w 11458"/>
                <a:gd name="T15" fmla="*/ 2147483647 h 2257"/>
                <a:gd name="T16" fmla="*/ 2147483647 w 11458"/>
                <a:gd name="T17" fmla="*/ 2147483647 h 2257"/>
                <a:gd name="T18" fmla="*/ 2147483647 w 11458"/>
                <a:gd name="T19" fmla="*/ 2147483647 h 2257"/>
                <a:gd name="T20" fmla="*/ 2147483647 w 11458"/>
                <a:gd name="T21" fmla="*/ 2147483647 h 2257"/>
                <a:gd name="T22" fmla="*/ 2147483647 w 11458"/>
                <a:gd name="T23" fmla="*/ 2147483647 h 2257"/>
                <a:gd name="T24" fmla="*/ 2147483647 w 11458"/>
                <a:gd name="T25" fmla="*/ 2147483647 h 2257"/>
                <a:gd name="T26" fmla="*/ 2147483647 w 11458"/>
                <a:gd name="T27" fmla="*/ 2147483647 h 2257"/>
                <a:gd name="T28" fmla="*/ 2147483647 w 11458"/>
                <a:gd name="T29" fmla="*/ 2147483647 h 2257"/>
                <a:gd name="T30" fmla="*/ 166493167 w 11458"/>
                <a:gd name="T31" fmla="*/ 2147483647 h 2257"/>
                <a:gd name="T32" fmla="*/ 2147483647 w 11458"/>
                <a:gd name="T33" fmla="*/ 2147483647 h 225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458"/>
                <a:gd name="T52" fmla="*/ 0 h 2257"/>
                <a:gd name="T53" fmla="*/ 11458 w 11458"/>
                <a:gd name="T54" fmla="*/ 2257 h 225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458" h="2257">
                  <a:moveTo>
                    <a:pt x="39" y="177"/>
                  </a:moveTo>
                  <a:lnTo>
                    <a:pt x="2871" y="1"/>
                  </a:lnTo>
                  <a:cubicBezTo>
                    <a:pt x="2876" y="0"/>
                    <a:pt x="2881" y="1"/>
                    <a:pt x="2886" y="3"/>
                  </a:cubicBezTo>
                  <a:lnTo>
                    <a:pt x="5734" y="979"/>
                  </a:lnTo>
                  <a:lnTo>
                    <a:pt x="8585" y="2180"/>
                  </a:lnTo>
                  <a:lnTo>
                    <a:pt x="8568" y="2176"/>
                  </a:lnTo>
                  <a:lnTo>
                    <a:pt x="11416" y="2064"/>
                  </a:lnTo>
                  <a:cubicBezTo>
                    <a:pt x="11438" y="2064"/>
                    <a:pt x="11457" y="2081"/>
                    <a:pt x="11457" y="2103"/>
                  </a:cubicBezTo>
                  <a:cubicBezTo>
                    <a:pt x="11458" y="2125"/>
                    <a:pt x="11441" y="2144"/>
                    <a:pt x="11419" y="2144"/>
                  </a:cubicBezTo>
                  <a:lnTo>
                    <a:pt x="8571" y="2256"/>
                  </a:lnTo>
                  <a:cubicBezTo>
                    <a:pt x="8565" y="2257"/>
                    <a:pt x="8559" y="2256"/>
                    <a:pt x="8554" y="2253"/>
                  </a:cubicBezTo>
                  <a:lnTo>
                    <a:pt x="5709" y="1054"/>
                  </a:lnTo>
                  <a:lnTo>
                    <a:pt x="2861" y="78"/>
                  </a:lnTo>
                  <a:lnTo>
                    <a:pt x="2876" y="80"/>
                  </a:lnTo>
                  <a:lnTo>
                    <a:pt x="44" y="256"/>
                  </a:lnTo>
                  <a:cubicBezTo>
                    <a:pt x="22" y="258"/>
                    <a:pt x="3" y="241"/>
                    <a:pt x="2" y="219"/>
                  </a:cubicBezTo>
                  <a:cubicBezTo>
                    <a:pt x="0" y="197"/>
                    <a:pt x="17" y="178"/>
                    <a:pt x="39" y="177"/>
                  </a:cubicBezTo>
                  <a:close/>
                </a:path>
              </a:pathLst>
            </a:custGeom>
            <a:solidFill>
              <a:srgbClr val="595959"/>
            </a:solidFill>
            <a:ln w="6350" cap="flat">
              <a:solidFill>
                <a:srgbClr val="595959"/>
              </a:solidFill>
              <a:prstDash val="solid"/>
              <a:bevel/>
              <a:headEnd/>
              <a:tailEnd/>
            </a:ln>
          </p:spPr>
          <p:txBody>
            <a:bodyPr/>
            <a:lstStyle/>
            <a:p>
              <a:endParaRPr lang="it-IT"/>
            </a:p>
          </p:txBody>
        </p:sp>
        <p:sp>
          <p:nvSpPr>
            <p:cNvPr id="27688" name="Rectangle 65"/>
            <p:cNvSpPr>
              <a:spLocks noChangeArrowheads="1"/>
            </p:cNvSpPr>
            <p:nvPr/>
          </p:nvSpPr>
          <p:spPr bwMode="auto">
            <a:xfrm>
              <a:off x="989013" y="5187950"/>
              <a:ext cx="355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a:t>
              </a:r>
              <a:endParaRPr lang="it-IT" sz="1400"/>
            </a:p>
          </p:txBody>
        </p:sp>
        <p:sp>
          <p:nvSpPr>
            <p:cNvPr id="27689" name="Rectangle 66"/>
            <p:cNvSpPr>
              <a:spLocks noChangeArrowheads="1"/>
            </p:cNvSpPr>
            <p:nvPr/>
          </p:nvSpPr>
          <p:spPr bwMode="auto">
            <a:xfrm>
              <a:off x="989013" y="4378325"/>
              <a:ext cx="355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a:t>
              </a:r>
              <a:endParaRPr lang="it-IT" sz="1400"/>
            </a:p>
          </p:txBody>
        </p:sp>
        <p:sp>
          <p:nvSpPr>
            <p:cNvPr id="27690" name="Rectangle 67"/>
            <p:cNvSpPr>
              <a:spLocks noChangeArrowheads="1"/>
            </p:cNvSpPr>
            <p:nvPr/>
          </p:nvSpPr>
          <p:spPr bwMode="auto">
            <a:xfrm>
              <a:off x="989013" y="3568700"/>
              <a:ext cx="355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3%</a:t>
              </a:r>
              <a:endParaRPr lang="it-IT" sz="1400"/>
            </a:p>
          </p:txBody>
        </p:sp>
        <p:sp>
          <p:nvSpPr>
            <p:cNvPr id="27691" name="Rectangle 68"/>
            <p:cNvSpPr>
              <a:spLocks noChangeArrowheads="1"/>
            </p:cNvSpPr>
            <p:nvPr/>
          </p:nvSpPr>
          <p:spPr bwMode="auto">
            <a:xfrm>
              <a:off x="989013" y="2759075"/>
              <a:ext cx="355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4%</a:t>
              </a:r>
              <a:endParaRPr lang="it-IT" sz="1400"/>
            </a:p>
          </p:txBody>
        </p:sp>
        <p:sp>
          <p:nvSpPr>
            <p:cNvPr id="27692" name="Rectangle 69"/>
            <p:cNvSpPr>
              <a:spLocks noChangeArrowheads="1"/>
            </p:cNvSpPr>
            <p:nvPr/>
          </p:nvSpPr>
          <p:spPr bwMode="auto">
            <a:xfrm>
              <a:off x="989013" y="1951038"/>
              <a:ext cx="355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5%</a:t>
              </a:r>
              <a:endParaRPr lang="it-IT" sz="1400"/>
            </a:p>
          </p:txBody>
        </p:sp>
        <p:sp>
          <p:nvSpPr>
            <p:cNvPr id="27693" name="Rectangle 70"/>
            <p:cNvSpPr>
              <a:spLocks noChangeArrowheads="1"/>
            </p:cNvSpPr>
            <p:nvPr/>
          </p:nvSpPr>
          <p:spPr bwMode="auto">
            <a:xfrm>
              <a:off x="989013" y="1141413"/>
              <a:ext cx="355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6%</a:t>
              </a:r>
              <a:endParaRPr lang="it-IT" sz="1400"/>
            </a:p>
          </p:txBody>
        </p:sp>
        <p:sp>
          <p:nvSpPr>
            <p:cNvPr id="27694" name="Rectangle 71"/>
            <p:cNvSpPr>
              <a:spLocks noChangeArrowheads="1"/>
            </p:cNvSpPr>
            <p:nvPr/>
          </p:nvSpPr>
          <p:spPr bwMode="auto">
            <a:xfrm>
              <a:off x="2000250" y="5386388"/>
              <a:ext cx="530225"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2006</a:t>
              </a:r>
              <a:endParaRPr lang="it-IT" sz="1400"/>
            </a:p>
          </p:txBody>
        </p:sp>
        <p:sp>
          <p:nvSpPr>
            <p:cNvPr id="27695" name="Rectangle 72"/>
            <p:cNvSpPr>
              <a:spLocks noChangeArrowheads="1"/>
            </p:cNvSpPr>
            <p:nvPr/>
          </p:nvSpPr>
          <p:spPr bwMode="auto">
            <a:xfrm>
              <a:off x="3243263" y="5386388"/>
              <a:ext cx="530225"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2007</a:t>
              </a:r>
              <a:endParaRPr lang="it-IT" sz="1400"/>
            </a:p>
          </p:txBody>
        </p:sp>
        <p:sp>
          <p:nvSpPr>
            <p:cNvPr id="27696" name="Rectangle 73"/>
            <p:cNvSpPr>
              <a:spLocks noChangeArrowheads="1"/>
            </p:cNvSpPr>
            <p:nvPr/>
          </p:nvSpPr>
          <p:spPr bwMode="auto">
            <a:xfrm>
              <a:off x="4484688" y="5386388"/>
              <a:ext cx="531812"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2008</a:t>
              </a:r>
              <a:endParaRPr lang="it-IT" sz="1400"/>
            </a:p>
          </p:txBody>
        </p:sp>
        <p:sp>
          <p:nvSpPr>
            <p:cNvPr id="27697" name="Rectangle 74"/>
            <p:cNvSpPr>
              <a:spLocks noChangeArrowheads="1"/>
            </p:cNvSpPr>
            <p:nvPr/>
          </p:nvSpPr>
          <p:spPr bwMode="auto">
            <a:xfrm>
              <a:off x="5726113" y="5386388"/>
              <a:ext cx="531812"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2009</a:t>
              </a:r>
              <a:endParaRPr lang="it-IT" sz="1400"/>
            </a:p>
          </p:txBody>
        </p:sp>
        <p:sp>
          <p:nvSpPr>
            <p:cNvPr id="27698" name="Rectangle 75"/>
            <p:cNvSpPr>
              <a:spLocks noChangeArrowheads="1"/>
            </p:cNvSpPr>
            <p:nvPr/>
          </p:nvSpPr>
          <p:spPr bwMode="auto">
            <a:xfrm>
              <a:off x="6967538" y="5386388"/>
              <a:ext cx="530225"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2010</a:t>
              </a:r>
              <a:endParaRPr lang="it-IT" sz="1400"/>
            </a:p>
          </p:txBody>
        </p:sp>
      </p:grpSp>
      <p:grpSp>
        <p:nvGrpSpPr>
          <p:cNvPr id="4" name="Gruppo 39"/>
          <p:cNvGrpSpPr>
            <a:grpSpLocks/>
          </p:cNvGrpSpPr>
          <p:nvPr/>
        </p:nvGrpSpPr>
        <p:grpSpPr bwMode="auto">
          <a:xfrm>
            <a:off x="6526213" y="3168650"/>
            <a:ext cx="657225" cy="574675"/>
            <a:chOff x="5220072" y="1775783"/>
            <a:chExt cx="656414" cy="576000"/>
          </a:xfrm>
        </p:grpSpPr>
        <p:sp>
          <p:nvSpPr>
            <p:cNvPr id="65" name="Ovale 64"/>
            <p:cNvSpPr>
              <a:spLocks/>
            </p:cNvSpPr>
            <p:nvPr/>
          </p:nvSpPr>
          <p:spPr bwMode="auto">
            <a:xfrm>
              <a:off x="5220072" y="1775783"/>
              <a:ext cx="576000" cy="576000"/>
            </a:xfrm>
            <a:prstGeom prst="ellipse">
              <a:avLst/>
            </a:prstGeom>
            <a:solidFill>
              <a:schemeClr val="tx1">
                <a:lumMod val="65000"/>
                <a:lumOff val="35000"/>
              </a:schemeClr>
            </a:solidFill>
            <a:ln w="28575" cap="flat" cmpd="sng" algn="ctr">
              <a:noFill/>
              <a:prstDash val="dash"/>
              <a:round/>
              <a:headEnd type="none" w="med" len="med"/>
              <a:tailEnd type="triangle" w="med" len="med"/>
            </a:ln>
            <a:effectLst/>
            <a:scene3d>
              <a:camera prst="orthographicFront"/>
              <a:lightRig rig="threePt" dir="t"/>
            </a:scene3d>
            <a:sp3d>
              <a:bevelT/>
            </a:sp3d>
          </p:spPr>
          <p:txBody>
            <a:bodyPr anchor="ctr"/>
            <a:lstStyle/>
            <a:p>
              <a:pPr algn="ctr">
                <a:defRPr/>
              </a:pPr>
              <a:endParaRPr lang="it-IT">
                <a:cs typeface="+mn-cs"/>
              </a:endParaRPr>
            </a:p>
          </p:txBody>
        </p:sp>
        <p:sp>
          <p:nvSpPr>
            <p:cNvPr id="66" name="CasellaDiTesto 93"/>
            <p:cNvSpPr txBox="1">
              <a:spLocks noChangeArrowheads="1"/>
            </p:cNvSpPr>
            <p:nvPr/>
          </p:nvSpPr>
          <p:spPr bwMode="auto">
            <a:xfrm>
              <a:off x="5227999" y="1874435"/>
              <a:ext cx="648487" cy="338918"/>
            </a:xfrm>
            <a:prstGeom prst="rect">
              <a:avLst/>
            </a:prstGeom>
            <a:noFill/>
            <a:ln w="9525">
              <a:noFill/>
              <a:miter lim="800000"/>
              <a:headEnd/>
              <a:tailEnd/>
            </a:ln>
          </p:spPr>
          <p:txBody>
            <a:bodyPr>
              <a:spAutoFit/>
            </a:bodyPr>
            <a:lstStyle/>
            <a:p>
              <a:pPr>
                <a:defRPr/>
              </a:pPr>
              <a:r>
                <a:rPr lang="it-IT" sz="1600" dirty="0">
                  <a:solidFill>
                    <a:schemeClr val="bg1"/>
                  </a:solidFill>
                  <a:latin typeface="+mj-lt"/>
                  <a:cs typeface="+mn-cs"/>
                </a:rPr>
                <a:t>+1,7</a:t>
              </a:r>
              <a:r>
                <a:rPr lang="it-IT" sz="1100" dirty="0">
                  <a:solidFill>
                    <a:schemeClr val="bg1"/>
                  </a:solidFill>
                  <a:latin typeface="+mj-lt"/>
                  <a:cs typeface="+mn-cs"/>
                </a:rPr>
                <a:t>%</a:t>
              </a:r>
              <a:endParaRPr lang="it-IT" sz="1600" dirty="0">
                <a:solidFill>
                  <a:schemeClr val="bg1"/>
                </a:solidFill>
                <a:latin typeface="+mj-lt"/>
                <a:cs typeface="+mn-cs"/>
              </a:endParaRPr>
            </a:p>
          </p:txBody>
        </p:sp>
      </p:grpSp>
      <p:grpSp>
        <p:nvGrpSpPr>
          <p:cNvPr id="5" name="Gruppo 36"/>
          <p:cNvGrpSpPr>
            <a:grpSpLocks/>
          </p:cNvGrpSpPr>
          <p:nvPr/>
        </p:nvGrpSpPr>
        <p:grpSpPr bwMode="auto">
          <a:xfrm>
            <a:off x="6473825" y="2214563"/>
            <a:ext cx="720725" cy="574675"/>
            <a:chOff x="5161960" y="3960352"/>
            <a:chExt cx="720334" cy="576000"/>
          </a:xfrm>
        </p:grpSpPr>
        <p:sp>
          <p:nvSpPr>
            <p:cNvPr id="68" name="Ovale 67"/>
            <p:cNvSpPr>
              <a:spLocks/>
            </p:cNvSpPr>
            <p:nvPr/>
          </p:nvSpPr>
          <p:spPr bwMode="auto">
            <a:xfrm>
              <a:off x="5198933" y="3960352"/>
              <a:ext cx="576000" cy="576000"/>
            </a:xfrm>
            <a:prstGeom prst="ellipse">
              <a:avLst/>
            </a:prstGeom>
            <a:solidFill>
              <a:srgbClr val="336699"/>
            </a:solidFill>
            <a:ln w="28575" cap="flat" cmpd="sng" algn="ctr">
              <a:noFill/>
              <a:prstDash val="dash"/>
              <a:round/>
              <a:headEnd type="none" w="med" len="med"/>
              <a:tailEnd type="triangle" w="med" len="med"/>
            </a:ln>
            <a:effectLst/>
            <a:scene3d>
              <a:camera prst="orthographicFront"/>
              <a:lightRig rig="threePt" dir="t"/>
            </a:scene3d>
            <a:sp3d>
              <a:bevelT/>
            </a:sp3d>
          </p:spPr>
          <p:txBody>
            <a:bodyPr anchor="ctr"/>
            <a:lstStyle/>
            <a:p>
              <a:pPr algn="ctr">
                <a:defRPr/>
              </a:pPr>
              <a:endParaRPr lang="it-IT">
                <a:cs typeface="+mn-cs"/>
              </a:endParaRPr>
            </a:p>
          </p:txBody>
        </p:sp>
        <p:sp>
          <p:nvSpPr>
            <p:cNvPr id="69" name="CasellaDiTesto 97"/>
            <p:cNvSpPr txBox="1">
              <a:spLocks noChangeArrowheads="1"/>
            </p:cNvSpPr>
            <p:nvPr/>
          </p:nvSpPr>
          <p:spPr bwMode="auto">
            <a:xfrm>
              <a:off x="5161960" y="4051048"/>
              <a:ext cx="720334" cy="338918"/>
            </a:xfrm>
            <a:prstGeom prst="rect">
              <a:avLst/>
            </a:prstGeom>
            <a:noFill/>
            <a:ln w="9525">
              <a:noFill/>
              <a:miter lim="800000"/>
              <a:headEnd/>
              <a:tailEnd/>
            </a:ln>
          </p:spPr>
          <p:txBody>
            <a:bodyPr>
              <a:spAutoFit/>
            </a:bodyPr>
            <a:lstStyle/>
            <a:p>
              <a:pPr>
                <a:defRPr/>
              </a:pPr>
              <a:r>
                <a:rPr lang="it-IT" sz="1600" dirty="0">
                  <a:solidFill>
                    <a:schemeClr val="bg1"/>
                  </a:solidFill>
                  <a:latin typeface="+mj-lt"/>
                  <a:cs typeface="+mn-cs"/>
                </a:rPr>
                <a:t> +3,7</a:t>
              </a:r>
              <a:r>
                <a:rPr lang="it-IT" sz="1100" dirty="0">
                  <a:solidFill>
                    <a:schemeClr val="bg1"/>
                  </a:solidFill>
                  <a:latin typeface="+mj-lt"/>
                  <a:cs typeface="+mn-cs"/>
                </a:rPr>
                <a:t>%</a:t>
              </a:r>
              <a:endParaRPr lang="it-IT" sz="1600" dirty="0">
                <a:solidFill>
                  <a:schemeClr val="bg1"/>
                </a:solidFill>
                <a:latin typeface="+mj-lt"/>
                <a:cs typeface="+mn-cs"/>
              </a:endParaRPr>
            </a:p>
          </p:txBody>
        </p:sp>
      </p:grpSp>
      <p:sp>
        <p:nvSpPr>
          <p:cNvPr id="70" name="Rectangle 81"/>
          <p:cNvSpPr>
            <a:spLocks noChangeArrowheads="1"/>
          </p:cNvSpPr>
          <p:nvPr/>
        </p:nvSpPr>
        <p:spPr bwMode="auto">
          <a:xfrm>
            <a:off x="7219950" y="2659063"/>
            <a:ext cx="808038" cy="277812"/>
          </a:xfrm>
          <a:prstGeom prst="rect">
            <a:avLst/>
          </a:prstGeom>
          <a:noFill/>
          <a:ln w="9525">
            <a:noFill/>
            <a:miter lim="800000"/>
            <a:headEnd/>
            <a:tailEnd/>
          </a:ln>
        </p:spPr>
        <p:txBody>
          <a:bodyPr wrap="none" lIns="0" tIns="0" rIns="0" bIns="0">
            <a:spAutoFit/>
          </a:bodyPr>
          <a:lstStyle/>
          <a:p>
            <a:pPr>
              <a:defRPr/>
            </a:pPr>
            <a:r>
              <a:rPr lang="it-IT" sz="1800" dirty="0">
                <a:solidFill>
                  <a:srgbClr val="336699"/>
                </a:solidFill>
                <a:cs typeface="+mn-cs"/>
              </a:rPr>
              <a:t>Firenze</a:t>
            </a:r>
            <a:endParaRPr lang="it-IT" b="0" dirty="0">
              <a:solidFill>
                <a:srgbClr val="336699"/>
              </a:solidFill>
              <a:cs typeface="+mn-cs"/>
            </a:endParaRPr>
          </a:p>
        </p:txBody>
      </p:sp>
      <p:sp>
        <p:nvSpPr>
          <p:cNvPr id="71" name="Rectangle 82"/>
          <p:cNvSpPr>
            <a:spLocks noChangeArrowheads="1"/>
          </p:cNvSpPr>
          <p:nvPr/>
        </p:nvSpPr>
        <p:spPr bwMode="auto">
          <a:xfrm>
            <a:off x="7164388" y="3030538"/>
            <a:ext cx="9255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it-IT" sz="1800">
                <a:solidFill>
                  <a:srgbClr val="595959"/>
                </a:solidFill>
              </a:rPr>
              <a:t>Toscana</a:t>
            </a:r>
            <a:endParaRPr lang="it-IT" b="0"/>
          </a:p>
        </p:txBody>
      </p:sp>
      <p:sp>
        <p:nvSpPr>
          <p:cNvPr id="38" name="Rettangolo 37"/>
          <p:cNvSpPr/>
          <p:nvPr/>
        </p:nvSpPr>
        <p:spPr bwMode="auto">
          <a:xfrm>
            <a:off x="4527288" y="6565657"/>
            <a:ext cx="2268000" cy="333375"/>
          </a:xfrm>
          <a:prstGeom prst="rect">
            <a:avLst/>
          </a:prstGeom>
          <a:solidFill>
            <a:srgbClr val="33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solidFill>
                <a:latin typeface="Verdana" pitchFamily="34" charset="0"/>
                <a:cs typeface="+mn-cs"/>
              </a:rPr>
              <a:t>Risultati della provincia</a:t>
            </a:r>
          </a:p>
        </p:txBody>
      </p:sp>
      <p:sp>
        <p:nvSpPr>
          <p:cNvPr id="39" name="Rettangolo 38"/>
          <p:cNvSpPr/>
          <p:nvPr/>
        </p:nvSpPr>
        <p:spPr bwMode="auto">
          <a:xfrm>
            <a:off x="2051720"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Morfologia</a:t>
            </a:r>
          </a:p>
        </p:txBody>
      </p:sp>
      <p:sp>
        <p:nvSpPr>
          <p:cNvPr id="40" name="Rettangolo 39"/>
          <p:cNvSpPr/>
          <p:nvPr/>
        </p:nvSpPr>
        <p:spPr bwMode="auto">
          <a:xfrm>
            <a:off x="6797306" y="6568835"/>
            <a:ext cx="2340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I settori economici</a:t>
            </a:r>
          </a:p>
        </p:txBody>
      </p:sp>
      <p:sp>
        <p:nvSpPr>
          <p:cNvPr id="41" name="Rettangolo 40"/>
          <p:cNvSpPr/>
          <p:nvPr/>
        </p:nvSpPr>
        <p:spPr bwMode="auto">
          <a:xfrm>
            <a:off x="-16797" y="6568835"/>
            <a:ext cx="208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Domande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0"/>
                                        <p:tgtEl>
                                          <p:spTgt spid="3"/>
                                        </p:tgtEl>
                                      </p:cBhvr>
                                    </p:animEffect>
                                  </p:childTnLst>
                                </p:cTn>
                              </p:par>
                            </p:childTnLst>
                          </p:cTn>
                        </p:par>
                        <p:par>
                          <p:cTn id="12" fill="hold" nodeType="afterGroup">
                            <p:stCondLst>
                              <p:cond delay="4000"/>
                            </p:stCondLst>
                            <p:childTnLst>
                              <p:par>
                                <p:cTn id="13" presetID="10" presetClass="entr" presetSubtype="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000"/>
                                        <p:tgtEl>
                                          <p:spTgt spid="4"/>
                                        </p:tgtEl>
                                      </p:cBhvr>
                                    </p:animEffect>
                                  </p:childTnLst>
                                </p:cTn>
                              </p:par>
                              <p:par>
                                <p:cTn id="16" presetID="10" presetClass="entr" presetSubtype="0"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2000"/>
                                        <p:tgtEl>
                                          <p:spTgt spid="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1"/>
                                        </p:tgtEl>
                                        <p:attrNameLst>
                                          <p:attrName>style.visibility</p:attrName>
                                        </p:attrNameLst>
                                      </p:cBhvr>
                                      <p:to>
                                        <p:strVal val="visible"/>
                                      </p:to>
                                    </p:set>
                                    <p:animEffect transition="in" filter="fade">
                                      <p:cBhvr>
                                        <p:cTn id="21" dur="2000"/>
                                        <p:tgtEl>
                                          <p:spTgt spid="7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0"/>
                                        </p:tgtEl>
                                        <p:attrNameLst>
                                          <p:attrName>style.visibility</p:attrName>
                                        </p:attrNameLst>
                                      </p:cBhvr>
                                      <p:to>
                                        <p:strVal val="visible"/>
                                      </p:to>
                                    </p:set>
                                    <p:animEffect transition="in" filter="fade">
                                      <p:cBhvr>
                                        <p:cTn id="24" dur="2000"/>
                                        <p:tgtEl>
                                          <p:spTgt spid="70"/>
                                        </p:tgtEl>
                                      </p:cBhvr>
                                    </p:animEffect>
                                  </p:childTnLst>
                                </p:cTn>
                              </p:par>
                            </p:childTnLst>
                          </p:cTn>
                        </p:par>
                        <p:par>
                          <p:cTn id="25" fill="hold" nodeType="afterGroup">
                            <p:stCondLst>
                              <p:cond delay="6000"/>
                            </p:stCondLst>
                            <p:childTnLst>
                              <p:par>
                                <p:cTn id="26" presetID="10" presetClass="entr" presetSubtype="0" fill="hold" grpId="0" nodeType="afterEffect">
                                  <p:stCondLst>
                                    <p:cond delay="0"/>
                                  </p:stCondLst>
                                  <p:childTnLst>
                                    <p:set>
                                      <p:cBhvr>
                                        <p:cTn id="27" dur="1" fill="hold">
                                          <p:stCondLst>
                                            <p:cond delay="0"/>
                                          </p:stCondLst>
                                        </p:cTn>
                                        <p:tgtEl>
                                          <p:spTgt spid="334"/>
                                        </p:tgtEl>
                                        <p:attrNameLst>
                                          <p:attrName>style.visibility</p:attrName>
                                        </p:attrNameLst>
                                      </p:cBhvr>
                                      <p:to>
                                        <p:strVal val="visible"/>
                                      </p:to>
                                    </p:set>
                                    <p:animEffect transition="in" filter="fade">
                                      <p:cBhvr>
                                        <p:cTn id="28" dur="2000"/>
                                        <p:tgtEl>
                                          <p:spTgt spid="334"/>
                                        </p:tgtEl>
                                      </p:cBhvr>
                                    </p:animEffect>
                                  </p:childTnLst>
                                </p:cTn>
                              </p:par>
                              <p:par>
                                <p:cTn id="29" presetID="10" presetClass="entr" presetSubtype="0" fill="hold"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334" grpId="0" autoUpdateAnimBg="0"/>
      <p:bldP spid="70" grpId="0"/>
      <p:bldP spid="7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uppo 60"/>
          <p:cNvGrpSpPr>
            <a:grpSpLocks/>
          </p:cNvGrpSpPr>
          <p:nvPr/>
        </p:nvGrpSpPr>
        <p:grpSpPr bwMode="auto">
          <a:xfrm>
            <a:off x="762000" y="1125538"/>
            <a:ext cx="7265988" cy="4873625"/>
            <a:chOff x="761280" y="1125538"/>
            <a:chExt cx="7267104" cy="4873625"/>
          </a:xfrm>
        </p:grpSpPr>
        <p:pic>
          <p:nvPicPr>
            <p:cNvPr id="43" name="Picture 54" descr="C:\Users\intel\Desktop\images.jpg"/>
            <p:cNvPicPr>
              <a:picLocks noChangeArrowheads="1"/>
            </p:cNvPicPr>
            <p:nvPr/>
          </p:nvPicPr>
          <p:blipFill>
            <a:blip r:embed="rId3" cstate="print">
              <a:duotone>
                <a:schemeClr val="accent4">
                  <a:shade val="45000"/>
                  <a:satMod val="135000"/>
                </a:schemeClr>
                <a:prstClr val="white"/>
              </a:duotone>
            </a:blip>
            <a:srcRect b="19951"/>
            <a:stretch>
              <a:fillRect/>
            </a:stretch>
          </p:blipFill>
          <p:spPr bwMode="auto">
            <a:xfrm>
              <a:off x="1957958" y="1147763"/>
              <a:ext cx="5206330" cy="4689475"/>
            </a:xfrm>
            <a:prstGeom prst="rect">
              <a:avLst/>
            </a:prstGeom>
            <a:noFill/>
          </p:spPr>
        </p:pic>
        <p:sp>
          <p:nvSpPr>
            <p:cNvPr id="44" name="Rettangolo 56"/>
            <p:cNvSpPr>
              <a:spLocks noChangeArrowheads="1"/>
            </p:cNvSpPr>
            <p:nvPr/>
          </p:nvSpPr>
          <p:spPr bwMode="auto">
            <a:xfrm>
              <a:off x="761280" y="1125538"/>
              <a:ext cx="7267104" cy="4873625"/>
            </a:xfrm>
            <a:prstGeom prst="rect">
              <a:avLst/>
            </a:prstGeom>
            <a:solidFill>
              <a:srgbClr val="EAEAEA">
                <a:alpha val="81175"/>
              </a:srgbClr>
            </a:solidFill>
            <a:ln>
              <a:noFill/>
            </a:ln>
            <a:extLst>
              <a:ext uri="{91240B29-F687-4F45-9708-019B960494DF}">
                <a14:hiddenLine xmlns:a14="http://schemas.microsoft.com/office/drawing/2010/main" w="28575" algn="ctr">
                  <a:solidFill>
                    <a:srgbClr val="000000"/>
                  </a:solidFill>
                  <a:prstDash val="dash"/>
                  <a:round/>
                  <a:headEnd/>
                  <a:tailEnd type="triangle" w="med" len="med"/>
                </a14:hiddenLine>
              </a:ext>
            </a:extLst>
          </p:spPr>
          <p:txBody>
            <a:bodyPr anchor="ctr"/>
            <a:lstStyle/>
            <a:p>
              <a:pPr algn="ctr"/>
              <a:endParaRPr lang="it-IT"/>
            </a:p>
          </p:txBody>
        </p:sp>
      </p:grpSp>
      <p:sp>
        <p:nvSpPr>
          <p:cNvPr id="7171" name="Rectangle 10"/>
          <p:cNvSpPr>
            <a:spLocks noGrp="1" noChangeArrowheads="1"/>
          </p:cNvSpPr>
          <p:nvPr>
            <p:ph type="title"/>
          </p:nvPr>
        </p:nvSpPr>
        <p:spPr>
          <a:xfrm>
            <a:off x="598488" y="188913"/>
            <a:ext cx="8172450" cy="792162"/>
          </a:xfrm>
        </p:spPr>
        <p:txBody>
          <a:bodyPr/>
          <a:lstStyle/>
          <a:p>
            <a:pPr eaLnBrk="1" hangingPunct="1"/>
            <a:r>
              <a:rPr lang="it-IT" sz="2000" smtClean="0">
                <a:latin typeface="Verdana" pitchFamily="34" charset="0"/>
              </a:rPr>
              <a:t>La redditività netta </a:t>
            </a:r>
            <a:r>
              <a:rPr lang="it-IT" sz="1400" b="0" smtClean="0">
                <a:latin typeface="Verdana" pitchFamily="34" charset="0"/>
              </a:rPr>
              <a:t>(valore mediano)</a:t>
            </a:r>
            <a:endParaRPr lang="it-IT" sz="2000" b="0" smtClean="0">
              <a:latin typeface="Verdana" pitchFamily="34" charset="0"/>
            </a:endParaRPr>
          </a:p>
        </p:txBody>
      </p:sp>
      <p:sp>
        <p:nvSpPr>
          <p:cNvPr id="334" name="Rectangle 15"/>
          <p:cNvSpPr>
            <a:spLocks noChangeArrowheads="1"/>
          </p:cNvSpPr>
          <p:nvPr/>
        </p:nvSpPr>
        <p:spPr bwMode="auto">
          <a:xfrm>
            <a:off x="1239838" y="5837207"/>
            <a:ext cx="7559675" cy="400110"/>
          </a:xfrm>
          <a:prstGeom prst="rect">
            <a:avLst/>
          </a:prstGeom>
          <a:noFill/>
          <a:ln w="9525">
            <a:noFill/>
            <a:miter lim="800000"/>
            <a:headEnd/>
            <a:tailEnd/>
          </a:ln>
        </p:spPr>
        <p:txBody>
          <a:bodyPr anchor="ctr">
            <a:spAutoFit/>
          </a:bodyPr>
          <a:lstStyle/>
          <a:p>
            <a:pPr>
              <a:defRPr/>
            </a:pPr>
            <a:r>
              <a:rPr lang="it-IT" sz="2000" dirty="0" smtClean="0">
                <a:solidFill>
                  <a:srgbClr val="336699"/>
                </a:solidFill>
                <a:latin typeface="Verdana" pitchFamily="34" charset="0"/>
                <a:cs typeface="+mn-cs"/>
              </a:rPr>
              <a:t>La </a:t>
            </a:r>
            <a:r>
              <a:rPr lang="it-IT" sz="2000" dirty="0">
                <a:solidFill>
                  <a:srgbClr val="336699"/>
                </a:solidFill>
                <a:latin typeface="Verdana" pitchFamily="34" charset="0"/>
                <a:cs typeface="+mn-cs"/>
              </a:rPr>
              <a:t>flessione del costo </a:t>
            </a:r>
            <a:r>
              <a:rPr lang="it-IT" sz="2000" dirty="0" smtClean="0">
                <a:solidFill>
                  <a:srgbClr val="336699"/>
                </a:solidFill>
                <a:latin typeface="Verdana" pitchFamily="34" charset="0"/>
                <a:cs typeface="+mn-cs"/>
              </a:rPr>
              <a:t>del denaro agevola i conti</a:t>
            </a:r>
            <a:endParaRPr lang="it-IT" sz="2000" dirty="0">
              <a:solidFill>
                <a:srgbClr val="336699"/>
              </a:solidFill>
              <a:latin typeface="Verdana" pitchFamily="34" charset="0"/>
              <a:cs typeface="+mn-cs"/>
            </a:endParaRPr>
          </a:p>
        </p:txBody>
      </p:sp>
      <p:sp>
        <p:nvSpPr>
          <p:cNvPr id="30" name="Pentagono 29"/>
          <p:cNvSpPr/>
          <p:nvPr/>
        </p:nvSpPr>
        <p:spPr bwMode="auto">
          <a:xfrm>
            <a:off x="789484" y="5853523"/>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47" name="Rectangle 81"/>
          <p:cNvSpPr>
            <a:spLocks noChangeArrowheads="1"/>
          </p:cNvSpPr>
          <p:nvPr/>
        </p:nvSpPr>
        <p:spPr bwMode="auto">
          <a:xfrm>
            <a:off x="7261225" y="2997200"/>
            <a:ext cx="884238" cy="276225"/>
          </a:xfrm>
          <a:prstGeom prst="rect">
            <a:avLst/>
          </a:prstGeom>
          <a:noFill/>
          <a:ln w="9525">
            <a:noFill/>
            <a:miter lim="800000"/>
            <a:headEnd/>
            <a:tailEnd/>
          </a:ln>
        </p:spPr>
        <p:txBody>
          <a:bodyPr wrap="none" lIns="0" tIns="0" rIns="0" bIns="0">
            <a:spAutoFit/>
          </a:bodyPr>
          <a:lstStyle/>
          <a:p>
            <a:pPr>
              <a:defRPr/>
            </a:pPr>
            <a:r>
              <a:rPr lang="it-IT" sz="1800" dirty="0">
                <a:solidFill>
                  <a:schemeClr val="bg1">
                    <a:lumMod val="65000"/>
                  </a:schemeClr>
                </a:solidFill>
                <a:cs typeface="+mn-cs"/>
              </a:rPr>
              <a:t>Imposte</a:t>
            </a:r>
            <a:endParaRPr lang="it-IT" b="0" dirty="0">
              <a:solidFill>
                <a:schemeClr val="bg1">
                  <a:lumMod val="65000"/>
                </a:schemeClr>
              </a:solidFill>
              <a:cs typeface="+mn-cs"/>
            </a:endParaRPr>
          </a:p>
        </p:txBody>
      </p:sp>
      <p:sp>
        <p:nvSpPr>
          <p:cNvPr id="26648" name="Rettangolo 95"/>
          <p:cNvSpPr>
            <a:spLocks noChangeArrowheads="1"/>
          </p:cNvSpPr>
          <p:nvPr/>
        </p:nvSpPr>
        <p:spPr bwMode="auto">
          <a:xfrm>
            <a:off x="1584325" y="4927600"/>
            <a:ext cx="6194425" cy="792163"/>
          </a:xfrm>
          <a:prstGeom prst="rect">
            <a:avLst/>
          </a:prstGeom>
          <a:solidFill>
            <a:srgbClr val="336699">
              <a:alpha val="50195"/>
            </a:srgbClr>
          </a:solidFill>
          <a:ln>
            <a:noFill/>
          </a:ln>
          <a:extLst>
            <a:ext uri="{91240B29-F687-4F45-9708-019B960494DF}">
              <a14:hiddenLine xmlns:a14="http://schemas.microsoft.com/office/drawing/2010/main" w="28575" algn="ctr">
                <a:solidFill>
                  <a:srgbClr val="000000"/>
                </a:solidFill>
                <a:round/>
                <a:headEnd/>
                <a:tailEnd type="triangle" w="med" len="med"/>
              </a14:hiddenLine>
            </a:ext>
          </a:extLst>
        </p:spPr>
        <p:txBody>
          <a:bodyPr anchor="ctr"/>
          <a:lstStyle/>
          <a:p>
            <a:pPr algn="ctr"/>
            <a:endParaRPr lang="it-IT"/>
          </a:p>
        </p:txBody>
      </p:sp>
      <p:sp>
        <p:nvSpPr>
          <p:cNvPr id="26672" name="CasellaDiTesto 93"/>
          <p:cNvSpPr txBox="1">
            <a:spLocks noChangeArrowheads="1"/>
          </p:cNvSpPr>
          <p:nvPr/>
        </p:nvSpPr>
        <p:spPr bwMode="auto">
          <a:xfrm>
            <a:off x="1985963" y="5251450"/>
            <a:ext cx="7302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eaLnBrk="1" hangingPunct="1"/>
            <a:r>
              <a:rPr lang="it-IT" sz="1600">
                <a:solidFill>
                  <a:schemeClr val="bg1"/>
                </a:solidFill>
                <a:latin typeface="Verdana" pitchFamily="34" charset="0"/>
              </a:rPr>
              <a:t>24</a:t>
            </a:r>
            <a:r>
              <a:rPr lang="it-IT" sz="1100">
                <a:solidFill>
                  <a:schemeClr val="bg1"/>
                </a:solidFill>
                <a:latin typeface="Verdana" pitchFamily="34" charset="0"/>
              </a:rPr>
              <a:t>%</a:t>
            </a:r>
            <a:endParaRPr lang="it-IT" sz="1600">
              <a:solidFill>
                <a:schemeClr val="bg1"/>
              </a:solidFill>
              <a:latin typeface="Verdana" pitchFamily="34" charset="0"/>
            </a:endParaRPr>
          </a:p>
        </p:txBody>
      </p:sp>
      <p:sp>
        <p:nvSpPr>
          <p:cNvPr id="26673" name="CasellaDiTesto 93"/>
          <p:cNvSpPr txBox="1">
            <a:spLocks noChangeArrowheads="1"/>
          </p:cNvSpPr>
          <p:nvPr/>
        </p:nvSpPr>
        <p:spPr bwMode="auto">
          <a:xfrm>
            <a:off x="3228975" y="5251450"/>
            <a:ext cx="8239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eaLnBrk="1" hangingPunct="1"/>
            <a:r>
              <a:rPr lang="it-IT" sz="1600">
                <a:solidFill>
                  <a:schemeClr val="bg1"/>
                </a:solidFill>
                <a:latin typeface="Verdana" pitchFamily="34" charset="0"/>
              </a:rPr>
              <a:t>23</a:t>
            </a:r>
            <a:r>
              <a:rPr lang="it-IT" sz="1100">
                <a:solidFill>
                  <a:schemeClr val="bg1"/>
                </a:solidFill>
                <a:latin typeface="Verdana" pitchFamily="34" charset="0"/>
              </a:rPr>
              <a:t>%</a:t>
            </a:r>
            <a:endParaRPr lang="it-IT" sz="1600">
              <a:solidFill>
                <a:schemeClr val="bg1"/>
              </a:solidFill>
              <a:latin typeface="Verdana" pitchFamily="34" charset="0"/>
            </a:endParaRPr>
          </a:p>
        </p:txBody>
      </p:sp>
      <p:sp>
        <p:nvSpPr>
          <p:cNvPr id="26674" name="CasellaDiTesto 93"/>
          <p:cNvSpPr txBox="1">
            <a:spLocks noChangeArrowheads="1"/>
          </p:cNvSpPr>
          <p:nvPr/>
        </p:nvSpPr>
        <p:spPr bwMode="auto">
          <a:xfrm>
            <a:off x="4468813" y="5251450"/>
            <a:ext cx="8255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eaLnBrk="1" hangingPunct="1"/>
            <a:r>
              <a:rPr lang="it-IT" sz="1600">
                <a:solidFill>
                  <a:schemeClr val="bg1"/>
                </a:solidFill>
                <a:latin typeface="Verdana" pitchFamily="34" charset="0"/>
              </a:rPr>
              <a:t>27</a:t>
            </a:r>
            <a:r>
              <a:rPr lang="it-IT" sz="1100">
                <a:solidFill>
                  <a:schemeClr val="bg1"/>
                </a:solidFill>
                <a:latin typeface="Verdana" pitchFamily="34" charset="0"/>
              </a:rPr>
              <a:t>%</a:t>
            </a:r>
            <a:endParaRPr lang="it-IT" sz="1600">
              <a:solidFill>
                <a:schemeClr val="bg1"/>
              </a:solidFill>
              <a:latin typeface="Verdana" pitchFamily="34" charset="0"/>
            </a:endParaRPr>
          </a:p>
        </p:txBody>
      </p:sp>
      <p:sp>
        <p:nvSpPr>
          <p:cNvPr id="26675" name="CasellaDiTesto 93"/>
          <p:cNvSpPr txBox="1">
            <a:spLocks noChangeArrowheads="1"/>
          </p:cNvSpPr>
          <p:nvPr/>
        </p:nvSpPr>
        <p:spPr bwMode="auto">
          <a:xfrm>
            <a:off x="5691188" y="5251450"/>
            <a:ext cx="8255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eaLnBrk="1" hangingPunct="1"/>
            <a:r>
              <a:rPr lang="it-IT" sz="1600">
                <a:solidFill>
                  <a:schemeClr val="bg1"/>
                </a:solidFill>
                <a:latin typeface="Verdana" pitchFamily="34" charset="0"/>
              </a:rPr>
              <a:t>32</a:t>
            </a:r>
            <a:r>
              <a:rPr lang="it-IT" sz="1100">
                <a:solidFill>
                  <a:schemeClr val="bg1"/>
                </a:solidFill>
                <a:latin typeface="Verdana" pitchFamily="34" charset="0"/>
              </a:rPr>
              <a:t>%</a:t>
            </a:r>
            <a:endParaRPr lang="it-IT" sz="1600">
              <a:solidFill>
                <a:schemeClr val="bg1"/>
              </a:solidFill>
              <a:latin typeface="Verdana" pitchFamily="34" charset="0"/>
            </a:endParaRPr>
          </a:p>
        </p:txBody>
      </p:sp>
      <p:sp>
        <p:nvSpPr>
          <p:cNvPr id="26676" name="CasellaDiTesto 93"/>
          <p:cNvSpPr txBox="1">
            <a:spLocks noChangeArrowheads="1"/>
          </p:cNvSpPr>
          <p:nvPr/>
        </p:nvSpPr>
        <p:spPr bwMode="auto">
          <a:xfrm>
            <a:off x="6915150" y="5251450"/>
            <a:ext cx="8255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eaLnBrk="1" hangingPunct="1"/>
            <a:r>
              <a:rPr lang="it-IT" sz="1600">
                <a:solidFill>
                  <a:schemeClr val="bg1"/>
                </a:solidFill>
                <a:latin typeface="Verdana" pitchFamily="34" charset="0"/>
              </a:rPr>
              <a:t>25</a:t>
            </a:r>
            <a:r>
              <a:rPr lang="it-IT" sz="1100">
                <a:solidFill>
                  <a:schemeClr val="bg1"/>
                </a:solidFill>
                <a:latin typeface="Verdana" pitchFamily="34" charset="0"/>
              </a:rPr>
              <a:t>%</a:t>
            </a:r>
            <a:endParaRPr lang="it-IT" sz="1600">
              <a:solidFill>
                <a:schemeClr val="bg1"/>
              </a:solidFill>
              <a:latin typeface="Verdana" pitchFamily="34" charset="0"/>
            </a:endParaRPr>
          </a:p>
        </p:txBody>
      </p:sp>
      <p:sp>
        <p:nvSpPr>
          <p:cNvPr id="26647" name="Rectangle 82"/>
          <p:cNvSpPr>
            <a:spLocks noChangeArrowheads="1"/>
          </p:cNvSpPr>
          <p:nvPr/>
        </p:nvSpPr>
        <p:spPr bwMode="auto">
          <a:xfrm>
            <a:off x="7261225" y="3789363"/>
            <a:ext cx="14874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it-IT" sz="1800">
                <a:solidFill>
                  <a:srgbClr val="595959"/>
                </a:solidFill>
              </a:rPr>
              <a:t>On. finanziari</a:t>
            </a:r>
            <a:endParaRPr lang="it-IT" b="0"/>
          </a:p>
        </p:txBody>
      </p:sp>
      <p:sp>
        <p:nvSpPr>
          <p:cNvPr id="18466" name="Freeform 62"/>
          <p:cNvSpPr>
            <a:spLocks/>
          </p:cNvSpPr>
          <p:nvPr/>
        </p:nvSpPr>
        <p:spPr bwMode="auto">
          <a:xfrm>
            <a:off x="2176463" y="3340100"/>
            <a:ext cx="5006975" cy="642938"/>
          </a:xfrm>
          <a:custGeom>
            <a:avLst/>
            <a:gdLst>
              <a:gd name="T0" fmla="*/ 2147483647 w 11463"/>
              <a:gd name="T1" fmla="*/ 2147483647 h 1621"/>
              <a:gd name="T2" fmla="*/ 2147483647 w 11463"/>
              <a:gd name="T3" fmla="*/ 2147483647 h 1621"/>
              <a:gd name="T4" fmla="*/ 2147483647 w 11463"/>
              <a:gd name="T5" fmla="*/ 62454234 h 1621"/>
              <a:gd name="T6" fmla="*/ 2147483647 w 11463"/>
              <a:gd name="T7" fmla="*/ 124751402 h 1621"/>
              <a:gd name="T8" fmla="*/ 2147483647 w 11463"/>
              <a:gd name="T9" fmla="*/ 2147483647 h 1621"/>
              <a:gd name="T10" fmla="*/ 2147483647 w 11463"/>
              <a:gd name="T11" fmla="*/ 2147483647 h 1621"/>
              <a:gd name="T12" fmla="*/ 2147483647 w 11463"/>
              <a:gd name="T13" fmla="*/ 2147483647 h 1621"/>
              <a:gd name="T14" fmla="*/ 2147483647 w 11463"/>
              <a:gd name="T15" fmla="*/ 2147483647 h 1621"/>
              <a:gd name="T16" fmla="*/ 2147483647 w 11463"/>
              <a:gd name="T17" fmla="*/ 2147483647 h 1621"/>
              <a:gd name="T18" fmla="*/ 2147483647 w 11463"/>
              <a:gd name="T19" fmla="*/ 2147483647 h 1621"/>
              <a:gd name="T20" fmla="*/ 2147483647 w 11463"/>
              <a:gd name="T21" fmla="*/ 2147483647 h 1621"/>
              <a:gd name="T22" fmla="*/ 2147483647 w 11463"/>
              <a:gd name="T23" fmla="*/ 2147483647 h 1621"/>
              <a:gd name="T24" fmla="*/ 2147483647 w 11463"/>
              <a:gd name="T25" fmla="*/ 2147483647 h 1621"/>
              <a:gd name="T26" fmla="*/ 249934256 w 11463"/>
              <a:gd name="T27" fmla="*/ 2147483647 h 1621"/>
              <a:gd name="T28" fmla="*/ 2147483647 w 11463"/>
              <a:gd name="T29" fmla="*/ 2147483647 h 162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463"/>
              <a:gd name="T46" fmla="*/ 0 h 1621"/>
              <a:gd name="T47" fmla="*/ 11463 w 11463"/>
              <a:gd name="T48" fmla="*/ 1621 h 162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463" h="1621">
                <a:moveTo>
                  <a:pt x="38" y="561"/>
                </a:moveTo>
                <a:lnTo>
                  <a:pt x="2870" y="273"/>
                </a:lnTo>
                <a:lnTo>
                  <a:pt x="5719" y="1"/>
                </a:lnTo>
                <a:cubicBezTo>
                  <a:pt x="5723" y="0"/>
                  <a:pt x="5728" y="1"/>
                  <a:pt x="5732" y="2"/>
                </a:cubicBezTo>
                <a:lnTo>
                  <a:pt x="8580" y="738"/>
                </a:lnTo>
                <a:lnTo>
                  <a:pt x="11429" y="1538"/>
                </a:lnTo>
                <a:cubicBezTo>
                  <a:pt x="11451" y="1544"/>
                  <a:pt x="11463" y="1566"/>
                  <a:pt x="11457" y="1587"/>
                </a:cubicBezTo>
                <a:cubicBezTo>
                  <a:pt x="11451" y="1609"/>
                  <a:pt x="11429" y="1621"/>
                  <a:pt x="11408" y="1615"/>
                </a:cubicBezTo>
                <a:lnTo>
                  <a:pt x="8560" y="815"/>
                </a:lnTo>
                <a:lnTo>
                  <a:pt x="5712" y="79"/>
                </a:lnTo>
                <a:lnTo>
                  <a:pt x="5726" y="80"/>
                </a:lnTo>
                <a:lnTo>
                  <a:pt x="2879" y="352"/>
                </a:lnTo>
                <a:lnTo>
                  <a:pt x="47" y="640"/>
                </a:lnTo>
                <a:cubicBezTo>
                  <a:pt x="25" y="642"/>
                  <a:pt x="5" y="626"/>
                  <a:pt x="3" y="605"/>
                </a:cubicBezTo>
                <a:cubicBezTo>
                  <a:pt x="0" y="583"/>
                  <a:pt x="16" y="563"/>
                  <a:pt x="38" y="561"/>
                </a:cubicBezTo>
                <a:close/>
              </a:path>
            </a:pathLst>
          </a:custGeom>
          <a:solidFill>
            <a:srgbClr val="595959"/>
          </a:solidFill>
          <a:ln w="6350" cap="flat">
            <a:solidFill>
              <a:srgbClr val="595959"/>
            </a:solidFill>
            <a:prstDash val="solid"/>
            <a:bevel/>
            <a:headEnd/>
            <a:tailEnd/>
          </a:ln>
        </p:spPr>
        <p:txBody>
          <a:bodyPr/>
          <a:lstStyle/>
          <a:p>
            <a:endParaRPr lang="it-IT"/>
          </a:p>
        </p:txBody>
      </p:sp>
      <p:grpSp>
        <p:nvGrpSpPr>
          <p:cNvPr id="2" name="Gruppo 41"/>
          <p:cNvGrpSpPr>
            <a:grpSpLocks/>
          </p:cNvGrpSpPr>
          <p:nvPr/>
        </p:nvGrpSpPr>
        <p:grpSpPr bwMode="auto">
          <a:xfrm>
            <a:off x="900113" y="1144588"/>
            <a:ext cx="6881812" cy="4064000"/>
            <a:chOff x="900113" y="1144588"/>
            <a:chExt cx="6881812" cy="4064000"/>
          </a:xfrm>
        </p:grpSpPr>
        <p:sp>
          <p:nvSpPr>
            <p:cNvPr id="28703" name="Freeform 56"/>
            <p:cNvSpPr>
              <a:spLocks noEditPoints="1"/>
            </p:cNvSpPr>
            <p:nvPr/>
          </p:nvSpPr>
          <p:spPr bwMode="auto">
            <a:xfrm>
              <a:off x="1571625" y="1228725"/>
              <a:ext cx="6207125" cy="3062288"/>
            </a:xfrm>
            <a:custGeom>
              <a:avLst/>
              <a:gdLst>
                <a:gd name="T0" fmla="*/ 0 w 3910"/>
                <a:gd name="T1" fmla="*/ 2147483647 h 2129"/>
                <a:gd name="T2" fmla="*/ 2147483647 w 3910"/>
                <a:gd name="T3" fmla="*/ 2147483647 h 2129"/>
                <a:gd name="T4" fmla="*/ 2147483647 w 3910"/>
                <a:gd name="T5" fmla="*/ 2147483647 h 2129"/>
                <a:gd name="T6" fmla="*/ 0 w 3910"/>
                <a:gd name="T7" fmla="*/ 2147483647 h 2129"/>
                <a:gd name="T8" fmla="*/ 0 w 3910"/>
                <a:gd name="T9" fmla="*/ 2147483647 h 2129"/>
                <a:gd name="T10" fmla="*/ 0 w 3910"/>
                <a:gd name="T11" fmla="*/ 2147483647 h 2129"/>
                <a:gd name="T12" fmla="*/ 2147483647 w 3910"/>
                <a:gd name="T13" fmla="*/ 2147483647 h 2129"/>
                <a:gd name="T14" fmla="*/ 2147483647 w 3910"/>
                <a:gd name="T15" fmla="*/ 2147483647 h 2129"/>
                <a:gd name="T16" fmla="*/ 0 w 3910"/>
                <a:gd name="T17" fmla="*/ 2147483647 h 2129"/>
                <a:gd name="T18" fmla="*/ 0 w 3910"/>
                <a:gd name="T19" fmla="*/ 2147483647 h 2129"/>
                <a:gd name="T20" fmla="*/ 0 w 3910"/>
                <a:gd name="T21" fmla="*/ 2147483647 h 2129"/>
                <a:gd name="T22" fmla="*/ 2147483647 w 3910"/>
                <a:gd name="T23" fmla="*/ 2147483647 h 2129"/>
                <a:gd name="T24" fmla="*/ 2147483647 w 3910"/>
                <a:gd name="T25" fmla="*/ 2147483647 h 2129"/>
                <a:gd name="T26" fmla="*/ 0 w 3910"/>
                <a:gd name="T27" fmla="*/ 2147483647 h 2129"/>
                <a:gd name="T28" fmla="*/ 0 w 3910"/>
                <a:gd name="T29" fmla="*/ 2147483647 h 2129"/>
                <a:gd name="T30" fmla="*/ 0 w 3910"/>
                <a:gd name="T31" fmla="*/ 2147483647 h 2129"/>
                <a:gd name="T32" fmla="*/ 2147483647 w 3910"/>
                <a:gd name="T33" fmla="*/ 2147483647 h 2129"/>
                <a:gd name="T34" fmla="*/ 2147483647 w 3910"/>
                <a:gd name="T35" fmla="*/ 2147483647 h 2129"/>
                <a:gd name="T36" fmla="*/ 0 w 3910"/>
                <a:gd name="T37" fmla="*/ 2147483647 h 2129"/>
                <a:gd name="T38" fmla="*/ 0 w 3910"/>
                <a:gd name="T39" fmla="*/ 2147483647 h 2129"/>
                <a:gd name="T40" fmla="*/ 0 w 3910"/>
                <a:gd name="T41" fmla="*/ 2147483647 h 2129"/>
                <a:gd name="T42" fmla="*/ 2147483647 w 3910"/>
                <a:gd name="T43" fmla="*/ 2147483647 h 2129"/>
                <a:gd name="T44" fmla="*/ 2147483647 w 3910"/>
                <a:gd name="T45" fmla="*/ 2147483647 h 2129"/>
                <a:gd name="T46" fmla="*/ 0 w 3910"/>
                <a:gd name="T47" fmla="*/ 2147483647 h 2129"/>
                <a:gd name="T48" fmla="*/ 0 w 3910"/>
                <a:gd name="T49" fmla="*/ 2147483647 h 2129"/>
                <a:gd name="T50" fmla="*/ 0 w 3910"/>
                <a:gd name="T51" fmla="*/ 0 h 2129"/>
                <a:gd name="T52" fmla="*/ 2147483647 w 3910"/>
                <a:gd name="T53" fmla="*/ 0 h 2129"/>
                <a:gd name="T54" fmla="*/ 2147483647 w 3910"/>
                <a:gd name="T55" fmla="*/ 2147483647 h 2129"/>
                <a:gd name="T56" fmla="*/ 0 w 3910"/>
                <a:gd name="T57" fmla="*/ 2147483647 h 2129"/>
                <a:gd name="T58" fmla="*/ 0 w 3910"/>
                <a:gd name="T59" fmla="*/ 0 h 212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910"/>
                <a:gd name="T91" fmla="*/ 0 h 2129"/>
                <a:gd name="T92" fmla="*/ 3910 w 3910"/>
                <a:gd name="T93" fmla="*/ 2129 h 212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910" h="2129">
                  <a:moveTo>
                    <a:pt x="0" y="2125"/>
                  </a:moveTo>
                  <a:lnTo>
                    <a:pt x="3910" y="2125"/>
                  </a:lnTo>
                  <a:lnTo>
                    <a:pt x="3910" y="2129"/>
                  </a:lnTo>
                  <a:lnTo>
                    <a:pt x="0" y="2129"/>
                  </a:lnTo>
                  <a:lnTo>
                    <a:pt x="0" y="2125"/>
                  </a:lnTo>
                  <a:close/>
                  <a:moveTo>
                    <a:pt x="0" y="1697"/>
                  </a:moveTo>
                  <a:lnTo>
                    <a:pt x="3910" y="1697"/>
                  </a:lnTo>
                  <a:lnTo>
                    <a:pt x="3910" y="1702"/>
                  </a:lnTo>
                  <a:lnTo>
                    <a:pt x="0" y="1702"/>
                  </a:lnTo>
                  <a:lnTo>
                    <a:pt x="0" y="1697"/>
                  </a:lnTo>
                  <a:close/>
                  <a:moveTo>
                    <a:pt x="0" y="1274"/>
                  </a:moveTo>
                  <a:lnTo>
                    <a:pt x="3910" y="1274"/>
                  </a:lnTo>
                  <a:lnTo>
                    <a:pt x="3910" y="1279"/>
                  </a:lnTo>
                  <a:lnTo>
                    <a:pt x="0" y="1279"/>
                  </a:lnTo>
                  <a:lnTo>
                    <a:pt x="0" y="1274"/>
                  </a:lnTo>
                  <a:close/>
                  <a:moveTo>
                    <a:pt x="0" y="851"/>
                  </a:moveTo>
                  <a:lnTo>
                    <a:pt x="3910" y="851"/>
                  </a:lnTo>
                  <a:lnTo>
                    <a:pt x="3910" y="855"/>
                  </a:lnTo>
                  <a:lnTo>
                    <a:pt x="0" y="855"/>
                  </a:lnTo>
                  <a:lnTo>
                    <a:pt x="0" y="851"/>
                  </a:lnTo>
                  <a:close/>
                  <a:moveTo>
                    <a:pt x="0" y="423"/>
                  </a:moveTo>
                  <a:lnTo>
                    <a:pt x="3910" y="423"/>
                  </a:lnTo>
                  <a:lnTo>
                    <a:pt x="3910" y="428"/>
                  </a:lnTo>
                  <a:lnTo>
                    <a:pt x="0" y="428"/>
                  </a:lnTo>
                  <a:lnTo>
                    <a:pt x="0" y="423"/>
                  </a:lnTo>
                  <a:close/>
                  <a:moveTo>
                    <a:pt x="0" y="0"/>
                  </a:moveTo>
                  <a:lnTo>
                    <a:pt x="3910" y="0"/>
                  </a:lnTo>
                  <a:lnTo>
                    <a:pt x="3910"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28704" name="Rectangle 57"/>
            <p:cNvSpPr>
              <a:spLocks noChangeArrowheads="1"/>
            </p:cNvSpPr>
            <p:nvPr/>
          </p:nvSpPr>
          <p:spPr bwMode="auto">
            <a:xfrm>
              <a:off x="1568450" y="1231900"/>
              <a:ext cx="7938" cy="3665538"/>
            </a:xfrm>
            <a:prstGeom prst="rect">
              <a:avLst/>
            </a:prstGeom>
            <a:solidFill>
              <a:srgbClr val="868686"/>
            </a:solidFill>
            <a:ln w="6350">
              <a:solidFill>
                <a:srgbClr val="868686"/>
              </a:solidFill>
              <a:bevel/>
              <a:headEnd/>
              <a:tailEnd/>
            </a:ln>
          </p:spPr>
          <p:txBody>
            <a:bodyPr/>
            <a:lstStyle/>
            <a:p>
              <a:endParaRPr lang="it-IT" sz="1400"/>
            </a:p>
          </p:txBody>
        </p:sp>
        <p:sp>
          <p:nvSpPr>
            <p:cNvPr id="28705" name="Freeform 58"/>
            <p:cNvSpPr>
              <a:spLocks noEditPoints="1"/>
            </p:cNvSpPr>
            <p:nvPr/>
          </p:nvSpPr>
          <p:spPr bwMode="auto">
            <a:xfrm>
              <a:off x="1524000" y="1228725"/>
              <a:ext cx="47625" cy="3671888"/>
            </a:xfrm>
            <a:custGeom>
              <a:avLst/>
              <a:gdLst>
                <a:gd name="T0" fmla="*/ 0 w 30"/>
                <a:gd name="T1" fmla="*/ 2147483647 h 2553"/>
                <a:gd name="T2" fmla="*/ 2147483647 w 30"/>
                <a:gd name="T3" fmla="*/ 2147483647 h 2553"/>
                <a:gd name="T4" fmla="*/ 2147483647 w 30"/>
                <a:gd name="T5" fmla="*/ 2147483647 h 2553"/>
                <a:gd name="T6" fmla="*/ 0 w 30"/>
                <a:gd name="T7" fmla="*/ 2147483647 h 2553"/>
                <a:gd name="T8" fmla="*/ 0 w 30"/>
                <a:gd name="T9" fmla="*/ 2147483647 h 2553"/>
                <a:gd name="T10" fmla="*/ 0 w 30"/>
                <a:gd name="T11" fmla="*/ 2147483647 h 2553"/>
                <a:gd name="T12" fmla="*/ 2147483647 w 30"/>
                <a:gd name="T13" fmla="*/ 2147483647 h 2553"/>
                <a:gd name="T14" fmla="*/ 2147483647 w 30"/>
                <a:gd name="T15" fmla="*/ 2147483647 h 2553"/>
                <a:gd name="T16" fmla="*/ 0 w 30"/>
                <a:gd name="T17" fmla="*/ 2147483647 h 2553"/>
                <a:gd name="T18" fmla="*/ 0 w 30"/>
                <a:gd name="T19" fmla="*/ 2147483647 h 2553"/>
                <a:gd name="T20" fmla="*/ 0 w 30"/>
                <a:gd name="T21" fmla="*/ 2147483647 h 2553"/>
                <a:gd name="T22" fmla="*/ 2147483647 w 30"/>
                <a:gd name="T23" fmla="*/ 2147483647 h 2553"/>
                <a:gd name="T24" fmla="*/ 2147483647 w 30"/>
                <a:gd name="T25" fmla="*/ 2147483647 h 2553"/>
                <a:gd name="T26" fmla="*/ 0 w 30"/>
                <a:gd name="T27" fmla="*/ 2147483647 h 2553"/>
                <a:gd name="T28" fmla="*/ 0 w 30"/>
                <a:gd name="T29" fmla="*/ 2147483647 h 2553"/>
                <a:gd name="T30" fmla="*/ 0 w 30"/>
                <a:gd name="T31" fmla="*/ 2147483647 h 2553"/>
                <a:gd name="T32" fmla="*/ 2147483647 w 30"/>
                <a:gd name="T33" fmla="*/ 2147483647 h 2553"/>
                <a:gd name="T34" fmla="*/ 2147483647 w 30"/>
                <a:gd name="T35" fmla="*/ 2147483647 h 2553"/>
                <a:gd name="T36" fmla="*/ 0 w 30"/>
                <a:gd name="T37" fmla="*/ 2147483647 h 2553"/>
                <a:gd name="T38" fmla="*/ 0 w 30"/>
                <a:gd name="T39" fmla="*/ 2147483647 h 2553"/>
                <a:gd name="T40" fmla="*/ 0 w 30"/>
                <a:gd name="T41" fmla="*/ 2147483647 h 2553"/>
                <a:gd name="T42" fmla="*/ 2147483647 w 30"/>
                <a:gd name="T43" fmla="*/ 2147483647 h 2553"/>
                <a:gd name="T44" fmla="*/ 2147483647 w 30"/>
                <a:gd name="T45" fmla="*/ 2147483647 h 2553"/>
                <a:gd name="T46" fmla="*/ 0 w 30"/>
                <a:gd name="T47" fmla="*/ 2147483647 h 2553"/>
                <a:gd name="T48" fmla="*/ 0 w 30"/>
                <a:gd name="T49" fmla="*/ 2147483647 h 2553"/>
                <a:gd name="T50" fmla="*/ 0 w 30"/>
                <a:gd name="T51" fmla="*/ 2147483647 h 2553"/>
                <a:gd name="T52" fmla="*/ 2147483647 w 30"/>
                <a:gd name="T53" fmla="*/ 2147483647 h 2553"/>
                <a:gd name="T54" fmla="*/ 2147483647 w 30"/>
                <a:gd name="T55" fmla="*/ 2147483647 h 2553"/>
                <a:gd name="T56" fmla="*/ 0 w 30"/>
                <a:gd name="T57" fmla="*/ 2147483647 h 2553"/>
                <a:gd name="T58" fmla="*/ 0 w 30"/>
                <a:gd name="T59" fmla="*/ 2147483647 h 2553"/>
                <a:gd name="T60" fmla="*/ 0 w 30"/>
                <a:gd name="T61" fmla="*/ 0 h 2553"/>
                <a:gd name="T62" fmla="*/ 2147483647 w 30"/>
                <a:gd name="T63" fmla="*/ 0 h 2553"/>
                <a:gd name="T64" fmla="*/ 2147483647 w 30"/>
                <a:gd name="T65" fmla="*/ 2147483647 h 2553"/>
                <a:gd name="T66" fmla="*/ 0 w 30"/>
                <a:gd name="T67" fmla="*/ 2147483647 h 2553"/>
                <a:gd name="T68" fmla="*/ 0 w 30"/>
                <a:gd name="T69" fmla="*/ 0 h 255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
                <a:gd name="T106" fmla="*/ 0 h 2553"/>
                <a:gd name="T107" fmla="*/ 30 w 30"/>
                <a:gd name="T108" fmla="*/ 2553 h 255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 h="2553">
                  <a:moveTo>
                    <a:pt x="0" y="2548"/>
                  </a:moveTo>
                  <a:lnTo>
                    <a:pt x="30" y="2548"/>
                  </a:lnTo>
                  <a:lnTo>
                    <a:pt x="30" y="2553"/>
                  </a:lnTo>
                  <a:lnTo>
                    <a:pt x="0" y="2553"/>
                  </a:lnTo>
                  <a:lnTo>
                    <a:pt x="0" y="2548"/>
                  </a:lnTo>
                  <a:close/>
                  <a:moveTo>
                    <a:pt x="0" y="2125"/>
                  </a:moveTo>
                  <a:lnTo>
                    <a:pt x="30" y="2125"/>
                  </a:lnTo>
                  <a:lnTo>
                    <a:pt x="30" y="2129"/>
                  </a:lnTo>
                  <a:lnTo>
                    <a:pt x="0" y="2129"/>
                  </a:lnTo>
                  <a:lnTo>
                    <a:pt x="0" y="2125"/>
                  </a:lnTo>
                  <a:close/>
                  <a:moveTo>
                    <a:pt x="0" y="1697"/>
                  </a:moveTo>
                  <a:lnTo>
                    <a:pt x="30" y="1697"/>
                  </a:lnTo>
                  <a:lnTo>
                    <a:pt x="30" y="1702"/>
                  </a:lnTo>
                  <a:lnTo>
                    <a:pt x="0" y="1702"/>
                  </a:lnTo>
                  <a:lnTo>
                    <a:pt x="0" y="1697"/>
                  </a:lnTo>
                  <a:close/>
                  <a:moveTo>
                    <a:pt x="0" y="1274"/>
                  </a:moveTo>
                  <a:lnTo>
                    <a:pt x="30" y="1274"/>
                  </a:lnTo>
                  <a:lnTo>
                    <a:pt x="30" y="1279"/>
                  </a:lnTo>
                  <a:lnTo>
                    <a:pt x="0" y="1279"/>
                  </a:lnTo>
                  <a:lnTo>
                    <a:pt x="0" y="1274"/>
                  </a:lnTo>
                  <a:close/>
                  <a:moveTo>
                    <a:pt x="0" y="851"/>
                  </a:moveTo>
                  <a:lnTo>
                    <a:pt x="30" y="851"/>
                  </a:lnTo>
                  <a:lnTo>
                    <a:pt x="30" y="855"/>
                  </a:lnTo>
                  <a:lnTo>
                    <a:pt x="0" y="855"/>
                  </a:lnTo>
                  <a:lnTo>
                    <a:pt x="0" y="851"/>
                  </a:lnTo>
                  <a:close/>
                  <a:moveTo>
                    <a:pt x="0" y="423"/>
                  </a:moveTo>
                  <a:lnTo>
                    <a:pt x="30" y="423"/>
                  </a:lnTo>
                  <a:lnTo>
                    <a:pt x="30" y="428"/>
                  </a:lnTo>
                  <a:lnTo>
                    <a:pt x="0" y="428"/>
                  </a:lnTo>
                  <a:lnTo>
                    <a:pt x="0" y="423"/>
                  </a:lnTo>
                  <a:close/>
                  <a:moveTo>
                    <a:pt x="0" y="0"/>
                  </a:moveTo>
                  <a:lnTo>
                    <a:pt x="30" y="0"/>
                  </a:lnTo>
                  <a:lnTo>
                    <a:pt x="30"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28706" name="Rectangle 59"/>
            <p:cNvSpPr>
              <a:spLocks noChangeArrowheads="1"/>
            </p:cNvSpPr>
            <p:nvPr/>
          </p:nvSpPr>
          <p:spPr bwMode="auto">
            <a:xfrm>
              <a:off x="1571625" y="4894263"/>
              <a:ext cx="6207125" cy="6350"/>
            </a:xfrm>
            <a:prstGeom prst="rect">
              <a:avLst/>
            </a:prstGeom>
            <a:solidFill>
              <a:srgbClr val="868686"/>
            </a:solidFill>
            <a:ln w="6350">
              <a:solidFill>
                <a:srgbClr val="868686"/>
              </a:solidFill>
              <a:bevel/>
              <a:headEnd/>
              <a:tailEnd/>
            </a:ln>
          </p:spPr>
          <p:txBody>
            <a:bodyPr/>
            <a:lstStyle/>
            <a:p>
              <a:endParaRPr lang="it-IT"/>
            </a:p>
          </p:txBody>
        </p:sp>
        <p:sp>
          <p:nvSpPr>
            <p:cNvPr id="28707" name="Freeform 60"/>
            <p:cNvSpPr>
              <a:spLocks noEditPoints="1"/>
            </p:cNvSpPr>
            <p:nvPr/>
          </p:nvSpPr>
          <p:spPr bwMode="auto">
            <a:xfrm>
              <a:off x="2190750" y="4865688"/>
              <a:ext cx="5591175" cy="69850"/>
            </a:xfrm>
            <a:custGeom>
              <a:avLst/>
              <a:gdLst>
                <a:gd name="T0" fmla="*/ 2147483647 w 3522"/>
                <a:gd name="T1" fmla="*/ 0 h 49"/>
                <a:gd name="T2" fmla="*/ 2147483647 w 3522"/>
                <a:gd name="T3" fmla="*/ 2147483647 h 49"/>
                <a:gd name="T4" fmla="*/ 0 w 3522"/>
                <a:gd name="T5" fmla="*/ 2147483647 h 49"/>
                <a:gd name="T6" fmla="*/ 0 w 3522"/>
                <a:gd name="T7" fmla="*/ 0 h 49"/>
                <a:gd name="T8" fmla="*/ 2147483647 w 3522"/>
                <a:gd name="T9" fmla="*/ 0 h 49"/>
                <a:gd name="T10" fmla="*/ 2147483647 w 3522"/>
                <a:gd name="T11" fmla="*/ 0 h 49"/>
                <a:gd name="T12" fmla="*/ 2147483647 w 3522"/>
                <a:gd name="T13" fmla="*/ 2147483647 h 49"/>
                <a:gd name="T14" fmla="*/ 2147483647 w 3522"/>
                <a:gd name="T15" fmla="*/ 2147483647 h 49"/>
                <a:gd name="T16" fmla="*/ 2147483647 w 3522"/>
                <a:gd name="T17" fmla="*/ 0 h 49"/>
                <a:gd name="T18" fmla="*/ 2147483647 w 3522"/>
                <a:gd name="T19" fmla="*/ 0 h 49"/>
                <a:gd name="T20" fmla="*/ 2147483647 w 3522"/>
                <a:gd name="T21" fmla="*/ 0 h 49"/>
                <a:gd name="T22" fmla="*/ 2147483647 w 3522"/>
                <a:gd name="T23" fmla="*/ 2147483647 h 49"/>
                <a:gd name="T24" fmla="*/ 2147483647 w 3522"/>
                <a:gd name="T25" fmla="*/ 2147483647 h 49"/>
                <a:gd name="T26" fmla="*/ 2147483647 w 3522"/>
                <a:gd name="T27" fmla="*/ 0 h 49"/>
                <a:gd name="T28" fmla="*/ 2147483647 w 3522"/>
                <a:gd name="T29" fmla="*/ 0 h 49"/>
                <a:gd name="T30" fmla="*/ 2147483647 w 3522"/>
                <a:gd name="T31" fmla="*/ 0 h 49"/>
                <a:gd name="T32" fmla="*/ 2147483647 w 3522"/>
                <a:gd name="T33" fmla="*/ 2147483647 h 49"/>
                <a:gd name="T34" fmla="*/ 2147483647 w 3522"/>
                <a:gd name="T35" fmla="*/ 2147483647 h 49"/>
                <a:gd name="T36" fmla="*/ 2147483647 w 3522"/>
                <a:gd name="T37" fmla="*/ 0 h 49"/>
                <a:gd name="T38" fmla="*/ 2147483647 w 3522"/>
                <a:gd name="T39" fmla="*/ 0 h 49"/>
                <a:gd name="T40" fmla="*/ 2147483647 w 3522"/>
                <a:gd name="T41" fmla="*/ 0 h 49"/>
                <a:gd name="T42" fmla="*/ 2147483647 w 3522"/>
                <a:gd name="T43" fmla="*/ 2147483647 h 49"/>
                <a:gd name="T44" fmla="*/ 2147483647 w 3522"/>
                <a:gd name="T45" fmla="*/ 2147483647 h 49"/>
                <a:gd name="T46" fmla="*/ 2147483647 w 3522"/>
                <a:gd name="T47" fmla="*/ 0 h 49"/>
                <a:gd name="T48" fmla="*/ 2147483647 w 3522"/>
                <a:gd name="T49" fmla="*/ 0 h 49"/>
                <a:gd name="T50" fmla="*/ 2147483647 w 3522"/>
                <a:gd name="T51" fmla="*/ 0 h 49"/>
                <a:gd name="T52" fmla="*/ 2147483647 w 3522"/>
                <a:gd name="T53" fmla="*/ 2147483647 h 49"/>
                <a:gd name="T54" fmla="*/ 2147483647 w 3522"/>
                <a:gd name="T55" fmla="*/ 2147483647 h 49"/>
                <a:gd name="T56" fmla="*/ 2147483647 w 3522"/>
                <a:gd name="T57" fmla="*/ 0 h 49"/>
                <a:gd name="T58" fmla="*/ 2147483647 w 3522"/>
                <a:gd name="T59" fmla="*/ 0 h 4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522"/>
                <a:gd name="T91" fmla="*/ 0 h 49"/>
                <a:gd name="T92" fmla="*/ 3522 w 3522"/>
                <a:gd name="T93" fmla="*/ 49 h 4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522" h="49">
                  <a:moveTo>
                    <a:pt x="4" y="0"/>
                  </a:moveTo>
                  <a:lnTo>
                    <a:pt x="4" y="49"/>
                  </a:lnTo>
                  <a:lnTo>
                    <a:pt x="0" y="49"/>
                  </a:lnTo>
                  <a:lnTo>
                    <a:pt x="0" y="0"/>
                  </a:lnTo>
                  <a:lnTo>
                    <a:pt x="4" y="0"/>
                  </a:lnTo>
                  <a:close/>
                  <a:moveTo>
                    <a:pt x="784" y="0"/>
                  </a:moveTo>
                  <a:lnTo>
                    <a:pt x="784" y="49"/>
                  </a:lnTo>
                  <a:lnTo>
                    <a:pt x="779" y="49"/>
                  </a:lnTo>
                  <a:lnTo>
                    <a:pt x="779" y="0"/>
                  </a:lnTo>
                  <a:lnTo>
                    <a:pt x="784" y="0"/>
                  </a:lnTo>
                  <a:close/>
                  <a:moveTo>
                    <a:pt x="1567" y="0"/>
                  </a:moveTo>
                  <a:lnTo>
                    <a:pt x="1567" y="49"/>
                  </a:lnTo>
                  <a:lnTo>
                    <a:pt x="1563" y="49"/>
                  </a:lnTo>
                  <a:lnTo>
                    <a:pt x="1563" y="0"/>
                  </a:lnTo>
                  <a:lnTo>
                    <a:pt x="1567" y="0"/>
                  </a:lnTo>
                  <a:close/>
                  <a:moveTo>
                    <a:pt x="2351" y="0"/>
                  </a:moveTo>
                  <a:lnTo>
                    <a:pt x="2351" y="49"/>
                  </a:lnTo>
                  <a:lnTo>
                    <a:pt x="2346" y="49"/>
                  </a:lnTo>
                  <a:lnTo>
                    <a:pt x="2346" y="0"/>
                  </a:lnTo>
                  <a:lnTo>
                    <a:pt x="2351" y="0"/>
                  </a:lnTo>
                  <a:close/>
                  <a:moveTo>
                    <a:pt x="3134" y="0"/>
                  </a:moveTo>
                  <a:lnTo>
                    <a:pt x="3134" y="49"/>
                  </a:lnTo>
                  <a:lnTo>
                    <a:pt x="3130" y="49"/>
                  </a:lnTo>
                  <a:lnTo>
                    <a:pt x="3130" y="0"/>
                  </a:lnTo>
                  <a:lnTo>
                    <a:pt x="3134" y="0"/>
                  </a:lnTo>
                  <a:close/>
                  <a:moveTo>
                    <a:pt x="3522" y="0"/>
                  </a:moveTo>
                  <a:lnTo>
                    <a:pt x="3522" y="49"/>
                  </a:lnTo>
                  <a:lnTo>
                    <a:pt x="3517" y="49"/>
                  </a:lnTo>
                  <a:lnTo>
                    <a:pt x="3517" y="0"/>
                  </a:lnTo>
                  <a:lnTo>
                    <a:pt x="3522"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28708" name="Freeform 61"/>
            <p:cNvSpPr>
              <a:spLocks/>
            </p:cNvSpPr>
            <p:nvPr/>
          </p:nvSpPr>
          <p:spPr bwMode="auto">
            <a:xfrm>
              <a:off x="2176463" y="4083050"/>
              <a:ext cx="5005387" cy="381000"/>
            </a:xfrm>
            <a:custGeom>
              <a:avLst/>
              <a:gdLst>
                <a:gd name="T0" fmla="*/ 2147483647 w 11462"/>
                <a:gd name="T1" fmla="*/ 2147483647 h 961"/>
                <a:gd name="T2" fmla="*/ 2147483647 w 11462"/>
                <a:gd name="T3" fmla="*/ 62244149 h 961"/>
                <a:gd name="T4" fmla="*/ 2147483647 w 11462"/>
                <a:gd name="T5" fmla="*/ 62244149 h 961"/>
                <a:gd name="T6" fmla="*/ 2147483647 w 11462"/>
                <a:gd name="T7" fmla="*/ 2147483647 h 961"/>
                <a:gd name="T8" fmla="*/ 2147483647 w 11462"/>
                <a:gd name="T9" fmla="*/ 2147483647 h 961"/>
                <a:gd name="T10" fmla="*/ 2147483647 w 11462"/>
                <a:gd name="T11" fmla="*/ 2147483647 h 961"/>
                <a:gd name="T12" fmla="*/ 2147483647 w 11462"/>
                <a:gd name="T13" fmla="*/ 2147483647 h 961"/>
                <a:gd name="T14" fmla="*/ 2147483647 w 11462"/>
                <a:gd name="T15" fmla="*/ 2147483647 h 961"/>
                <a:gd name="T16" fmla="*/ 2147483647 w 11462"/>
                <a:gd name="T17" fmla="*/ 2147483647 h 961"/>
                <a:gd name="T18" fmla="*/ 2147483647 w 11462"/>
                <a:gd name="T19" fmla="*/ 2147483647 h 961"/>
                <a:gd name="T20" fmla="*/ 2147483647 w 11462"/>
                <a:gd name="T21" fmla="*/ 2147483647 h 961"/>
                <a:gd name="T22" fmla="*/ 2147483647 w 11462"/>
                <a:gd name="T23" fmla="*/ 2147483647 h 961"/>
                <a:gd name="T24" fmla="*/ 2147483647 w 11462"/>
                <a:gd name="T25" fmla="*/ 2147483647 h 961"/>
                <a:gd name="T26" fmla="*/ 2147483647 w 11462"/>
                <a:gd name="T27" fmla="*/ 2147483647 h 961"/>
                <a:gd name="T28" fmla="*/ 2147483647 w 11462"/>
                <a:gd name="T29" fmla="*/ 2147483647 h 961"/>
                <a:gd name="T30" fmla="*/ 249819142 w 11462"/>
                <a:gd name="T31" fmla="*/ 2147483647 h 961"/>
                <a:gd name="T32" fmla="*/ 2147483647 w 11462"/>
                <a:gd name="T33" fmla="*/ 2147483647 h 96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462"/>
                <a:gd name="T52" fmla="*/ 0 h 961"/>
                <a:gd name="T53" fmla="*/ 11462 w 11462"/>
                <a:gd name="T54" fmla="*/ 961 h 96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462" h="961">
                  <a:moveTo>
                    <a:pt x="38" y="305"/>
                  </a:moveTo>
                  <a:lnTo>
                    <a:pt x="2870" y="1"/>
                  </a:lnTo>
                  <a:cubicBezTo>
                    <a:pt x="2873" y="0"/>
                    <a:pt x="2876" y="0"/>
                    <a:pt x="2879" y="1"/>
                  </a:cubicBezTo>
                  <a:lnTo>
                    <a:pt x="5727" y="321"/>
                  </a:lnTo>
                  <a:lnTo>
                    <a:pt x="8578" y="881"/>
                  </a:lnTo>
                  <a:lnTo>
                    <a:pt x="8563" y="881"/>
                  </a:lnTo>
                  <a:lnTo>
                    <a:pt x="11411" y="321"/>
                  </a:lnTo>
                  <a:cubicBezTo>
                    <a:pt x="11432" y="317"/>
                    <a:pt x="11453" y="331"/>
                    <a:pt x="11458" y="353"/>
                  </a:cubicBezTo>
                  <a:cubicBezTo>
                    <a:pt x="11462" y="374"/>
                    <a:pt x="11448" y="395"/>
                    <a:pt x="11426" y="400"/>
                  </a:cubicBezTo>
                  <a:lnTo>
                    <a:pt x="8578" y="960"/>
                  </a:lnTo>
                  <a:cubicBezTo>
                    <a:pt x="8573" y="961"/>
                    <a:pt x="8568" y="961"/>
                    <a:pt x="8563" y="960"/>
                  </a:cubicBezTo>
                  <a:lnTo>
                    <a:pt x="5718" y="400"/>
                  </a:lnTo>
                  <a:lnTo>
                    <a:pt x="2870" y="80"/>
                  </a:lnTo>
                  <a:lnTo>
                    <a:pt x="2879" y="80"/>
                  </a:lnTo>
                  <a:lnTo>
                    <a:pt x="47" y="384"/>
                  </a:lnTo>
                  <a:cubicBezTo>
                    <a:pt x="25" y="387"/>
                    <a:pt x="5" y="371"/>
                    <a:pt x="3" y="349"/>
                  </a:cubicBezTo>
                  <a:cubicBezTo>
                    <a:pt x="0" y="327"/>
                    <a:pt x="16" y="307"/>
                    <a:pt x="38" y="305"/>
                  </a:cubicBezTo>
                  <a:close/>
                </a:path>
              </a:pathLst>
            </a:custGeom>
            <a:solidFill>
              <a:srgbClr val="336699"/>
            </a:solidFill>
            <a:ln w="6350" cap="flat">
              <a:solidFill>
                <a:srgbClr val="336699"/>
              </a:solidFill>
              <a:prstDash val="solid"/>
              <a:bevel/>
              <a:headEnd/>
              <a:tailEnd/>
            </a:ln>
          </p:spPr>
          <p:txBody>
            <a:bodyPr/>
            <a:lstStyle/>
            <a:p>
              <a:endParaRPr lang="it-IT"/>
            </a:p>
          </p:txBody>
        </p:sp>
        <p:sp>
          <p:nvSpPr>
            <p:cNvPr id="28709" name="Rectangle 64"/>
            <p:cNvSpPr>
              <a:spLocks noChangeArrowheads="1"/>
            </p:cNvSpPr>
            <p:nvPr/>
          </p:nvSpPr>
          <p:spPr bwMode="auto">
            <a:xfrm>
              <a:off x="900113" y="4813300"/>
              <a:ext cx="5476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0,0%</a:t>
              </a:r>
              <a:endParaRPr lang="it-IT" sz="1400"/>
            </a:p>
          </p:txBody>
        </p:sp>
        <p:sp>
          <p:nvSpPr>
            <p:cNvPr id="28710" name="Rectangle 65"/>
            <p:cNvSpPr>
              <a:spLocks noChangeArrowheads="1"/>
            </p:cNvSpPr>
            <p:nvPr/>
          </p:nvSpPr>
          <p:spPr bwMode="auto">
            <a:xfrm>
              <a:off x="900113" y="4202113"/>
              <a:ext cx="5476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0,5%</a:t>
              </a:r>
              <a:endParaRPr lang="it-IT" sz="1400"/>
            </a:p>
          </p:txBody>
        </p:sp>
        <p:sp>
          <p:nvSpPr>
            <p:cNvPr id="28711" name="Rectangle 66"/>
            <p:cNvSpPr>
              <a:spLocks noChangeArrowheads="1"/>
            </p:cNvSpPr>
            <p:nvPr/>
          </p:nvSpPr>
          <p:spPr bwMode="auto">
            <a:xfrm>
              <a:off x="900113" y="3590925"/>
              <a:ext cx="547687"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1,0%</a:t>
              </a:r>
              <a:endParaRPr lang="it-IT" sz="1400"/>
            </a:p>
          </p:txBody>
        </p:sp>
        <p:sp>
          <p:nvSpPr>
            <p:cNvPr id="28712" name="Rectangle 67"/>
            <p:cNvSpPr>
              <a:spLocks noChangeArrowheads="1"/>
            </p:cNvSpPr>
            <p:nvPr/>
          </p:nvSpPr>
          <p:spPr bwMode="auto">
            <a:xfrm>
              <a:off x="900113" y="2979738"/>
              <a:ext cx="547687"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1,5%</a:t>
              </a:r>
              <a:endParaRPr lang="it-IT" sz="1400"/>
            </a:p>
          </p:txBody>
        </p:sp>
        <p:sp>
          <p:nvSpPr>
            <p:cNvPr id="28713" name="Rectangle 68"/>
            <p:cNvSpPr>
              <a:spLocks noChangeArrowheads="1"/>
            </p:cNvSpPr>
            <p:nvPr/>
          </p:nvSpPr>
          <p:spPr bwMode="auto">
            <a:xfrm>
              <a:off x="900113" y="2366963"/>
              <a:ext cx="5476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a:t>
              </a:r>
              <a:endParaRPr lang="it-IT" sz="1400"/>
            </a:p>
          </p:txBody>
        </p:sp>
        <p:sp>
          <p:nvSpPr>
            <p:cNvPr id="28714" name="Rectangle 69"/>
            <p:cNvSpPr>
              <a:spLocks noChangeArrowheads="1"/>
            </p:cNvSpPr>
            <p:nvPr/>
          </p:nvSpPr>
          <p:spPr bwMode="auto">
            <a:xfrm>
              <a:off x="900113" y="1755775"/>
              <a:ext cx="5476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2,5%</a:t>
              </a:r>
              <a:endParaRPr lang="it-IT" sz="1400"/>
            </a:p>
          </p:txBody>
        </p:sp>
        <p:sp>
          <p:nvSpPr>
            <p:cNvPr id="28715" name="Rectangle 70"/>
            <p:cNvSpPr>
              <a:spLocks noChangeArrowheads="1"/>
            </p:cNvSpPr>
            <p:nvPr/>
          </p:nvSpPr>
          <p:spPr bwMode="auto">
            <a:xfrm>
              <a:off x="900113" y="1144588"/>
              <a:ext cx="5476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3,0%</a:t>
              </a:r>
              <a:endParaRPr lang="it-IT" sz="1400"/>
            </a:p>
          </p:txBody>
        </p:sp>
        <p:sp>
          <p:nvSpPr>
            <p:cNvPr id="28716" name="Rectangle 71"/>
            <p:cNvSpPr>
              <a:spLocks noChangeArrowheads="1"/>
            </p:cNvSpPr>
            <p:nvPr/>
          </p:nvSpPr>
          <p:spPr bwMode="auto">
            <a:xfrm>
              <a:off x="1985963" y="4992688"/>
              <a:ext cx="5127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2006</a:t>
              </a:r>
              <a:endParaRPr lang="it-IT" sz="3200"/>
            </a:p>
          </p:txBody>
        </p:sp>
        <p:sp>
          <p:nvSpPr>
            <p:cNvPr id="28717" name="Rectangle 72"/>
            <p:cNvSpPr>
              <a:spLocks noChangeArrowheads="1"/>
            </p:cNvSpPr>
            <p:nvPr/>
          </p:nvSpPr>
          <p:spPr bwMode="auto">
            <a:xfrm>
              <a:off x="3228975" y="4992688"/>
              <a:ext cx="5127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2007</a:t>
              </a:r>
              <a:endParaRPr lang="it-IT" sz="3200"/>
            </a:p>
          </p:txBody>
        </p:sp>
        <p:sp>
          <p:nvSpPr>
            <p:cNvPr id="28718" name="Rectangle 73"/>
            <p:cNvSpPr>
              <a:spLocks noChangeArrowheads="1"/>
            </p:cNvSpPr>
            <p:nvPr/>
          </p:nvSpPr>
          <p:spPr bwMode="auto">
            <a:xfrm>
              <a:off x="4470400" y="4992688"/>
              <a:ext cx="5127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2008</a:t>
              </a:r>
              <a:endParaRPr lang="it-IT" sz="3200"/>
            </a:p>
          </p:txBody>
        </p:sp>
        <p:sp>
          <p:nvSpPr>
            <p:cNvPr id="28719" name="Rectangle 74"/>
            <p:cNvSpPr>
              <a:spLocks noChangeArrowheads="1"/>
            </p:cNvSpPr>
            <p:nvPr/>
          </p:nvSpPr>
          <p:spPr bwMode="auto">
            <a:xfrm>
              <a:off x="5713413" y="4992688"/>
              <a:ext cx="5127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2009</a:t>
              </a:r>
              <a:endParaRPr lang="it-IT" sz="3200"/>
            </a:p>
          </p:txBody>
        </p:sp>
        <p:sp>
          <p:nvSpPr>
            <p:cNvPr id="28720" name="Rectangle 75"/>
            <p:cNvSpPr>
              <a:spLocks noChangeArrowheads="1"/>
            </p:cNvSpPr>
            <p:nvPr/>
          </p:nvSpPr>
          <p:spPr bwMode="auto">
            <a:xfrm>
              <a:off x="6954838" y="4992688"/>
              <a:ext cx="5127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2010</a:t>
              </a:r>
              <a:endParaRPr lang="it-IT" sz="3200"/>
            </a:p>
          </p:txBody>
        </p:sp>
      </p:grpSp>
      <p:sp>
        <p:nvSpPr>
          <p:cNvPr id="38" name="Rettangolo 37"/>
          <p:cNvSpPr/>
          <p:nvPr/>
        </p:nvSpPr>
        <p:spPr bwMode="auto">
          <a:xfrm>
            <a:off x="4527288" y="6565657"/>
            <a:ext cx="2268000" cy="333375"/>
          </a:xfrm>
          <a:prstGeom prst="rect">
            <a:avLst/>
          </a:prstGeom>
          <a:solidFill>
            <a:srgbClr val="33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solidFill>
                <a:latin typeface="Verdana" pitchFamily="34" charset="0"/>
                <a:cs typeface="+mn-cs"/>
              </a:rPr>
              <a:t>Risultati della provincia</a:t>
            </a:r>
          </a:p>
        </p:txBody>
      </p:sp>
      <p:sp>
        <p:nvSpPr>
          <p:cNvPr id="39" name="Rettangolo 38"/>
          <p:cNvSpPr/>
          <p:nvPr/>
        </p:nvSpPr>
        <p:spPr bwMode="auto">
          <a:xfrm>
            <a:off x="2051720"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Morfologia</a:t>
            </a:r>
          </a:p>
        </p:txBody>
      </p:sp>
      <p:sp>
        <p:nvSpPr>
          <p:cNvPr id="40" name="Rettangolo 39"/>
          <p:cNvSpPr/>
          <p:nvPr/>
        </p:nvSpPr>
        <p:spPr bwMode="auto">
          <a:xfrm>
            <a:off x="6797306" y="6568835"/>
            <a:ext cx="2340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I settori economici</a:t>
            </a:r>
          </a:p>
        </p:txBody>
      </p:sp>
      <p:sp>
        <p:nvSpPr>
          <p:cNvPr id="41" name="Rettangolo 40"/>
          <p:cNvSpPr/>
          <p:nvPr/>
        </p:nvSpPr>
        <p:spPr bwMode="auto">
          <a:xfrm>
            <a:off x="-16797" y="6568835"/>
            <a:ext cx="208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Domande</a:t>
            </a:r>
          </a:p>
        </p:txBody>
      </p:sp>
      <p:sp>
        <p:nvSpPr>
          <p:cNvPr id="57" name="Rectangle 81"/>
          <p:cNvSpPr>
            <a:spLocks noChangeArrowheads="1"/>
          </p:cNvSpPr>
          <p:nvPr/>
        </p:nvSpPr>
        <p:spPr bwMode="auto">
          <a:xfrm>
            <a:off x="7261225" y="4149725"/>
            <a:ext cx="1487488" cy="276225"/>
          </a:xfrm>
          <a:prstGeom prst="rect">
            <a:avLst/>
          </a:prstGeom>
          <a:noFill/>
          <a:ln w="9525">
            <a:noFill/>
            <a:miter lim="800000"/>
            <a:headEnd/>
            <a:tailEnd/>
          </a:ln>
        </p:spPr>
        <p:txBody>
          <a:bodyPr wrap="none" lIns="0" tIns="0" rIns="0" bIns="0">
            <a:spAutoFit/>
          </a:bodyPr>
          <a:lstStyle/>
          <a:p>
            <a:pPr>
              <a:defRPr/>
            </a:pPr>
            <a:r>
              <a:rPr lang="it-IT" sz="1800" dirty="0">
                <a:solidFill>
                  <a:srgbClr val="336699"/>
                </a:solidFill>
                <a:cs typeface="+mn-cs"/>
              </a:rPr>
              <a:t>Reddito netto</a:t>
            </a:r>
            <a:endParaRPr lang="it-IT" b="0" dirty="0">
              <a:solidFill>
                <a:srgbClr val="336699"/>
              </a:solidFill>
              <a:cs typeface="+mn-cs"/>
            </a:endParaRPr>
          </a:p>
        </p:txBody>
      </p:sp>
      <p:sp>
        <p:nvSpPr>
          <p:cNvPr id="18467" name="Freeform 63"/>
          <p:cNvSpPr>
            <a:spLocks/>
          </p:cNvSpPr>
          <p:nvPr/>
        </p:nvSpPr>
        <p:spPr bwMode="auto">
          <a:xfrm>
            <a:off x="2174875" y="2362200"/>
            <a:ext cx="5006975" cy="895350"/>
          </a:xfrm>
          <a:custGeom>
            <a:avLst/>
            <a:gdLst>
              <a:gd name="T0" fmla="*/ 2147483647 w 11461"/>
              <a:gd name="T1" fmla="*/ 248769820 h 2260"/>
              <a:gd name="T2" fmla="*/ 2147483647 w 11461"/>
              <a:gd name="T3" fmla="*/ 2147483647 h 2260"/>
              <a:gd name="T4" fmla="*/ 2147483647 w 11461"/>
              <a:gd name="T5" fmla="*/ 2147483647 h 2260"/>
              <a:gd name="T6" fmla="*/ 2147483647 w 11461"/>
              <a:gd name="T7" fmla="*/ 2147483647 h 2260"/>
              <a:gd name="T8" fmla="*/ 2147483647 w 11461"/>
              <a:gd name="T9" fmla="*/ 2147483647 h 2260"/>
              <a:gd name="T10" fmla="*/ 2147483647 w 11461"/>
              <a:gd name="T11" fmla="*/ 2147483647 h 2260"/>
              <a:gd name="T12" fmla="*/ 2147483647 w 11461"/>
              <a:gd name="T13" fmla="*/ 2147483647 h 2260"/>
              <a:gd name="T14" fmla="*/ 2147483647 w 11461"/>
              <a:gd name="T15" fmla="*/ 2147483647 h 2260"/>
              <a:gd name="T16" fmla="*/ 2147483647 w 11461"/>
              <a:gd name="T17" fmla="*/ 2147483647 h 2260"/>
              <a:gd name="T18" fmla="*/ 2147483647 w 11461"/>
              <a:gd name="T19" fmla="*/ 2147483647 h 2260"/>
              <a:gd name="T20" fmla="*/ 2147483647 w 11461"/>
              <a:gd name="T21" fmla="*/ 2147483647 h 2260"/>
              <a:gd name="T22" fmla="*/ 2147483647 w 11461"/>
              <a:gd name="T23" fmla="*/ 2147483647 h 2260"/>
              <a:gd name="T24" fmla="*/ 2147483647 w 11461"/>
              <a:gd name="T25" fmla="*/ 2147483647 h 2260"/>
              <a:gd name="T26" fmla="*/ 2147483647 w 11461"/>
              <a:gd name="T27" fmla="*/ 2147483647 h 2260"/>
              <a:gd name="T28" fmla="*/ 2147483647 w 11461"/>
              <a:gd name="T29" fmla="*/ 2147483647 h 2260"/>
              <a:gd name="T30" fmla="*/ 2147483647 w 11461"/>
              <a:gd name="T31" fmla="*/ 2147483647 h 2260"/>
              <a:gd name="T32" fmla="*/ 2147483647 w 11461"/>
              <a:gd name="T33" fmla="*/ 2147483647 h 2260"/>
              <a:gd name="T34" fmla="*/ 333425387 w 11461"/>
              <a:gd name="T35" fmla="*/ 2147483647 h 2260"/>
              <a:gd name="T36" fmla="*/ 2147483647 w 11461"/>
              <a:gd name="T37" fmla="*/ 248769820 h 226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461"/>
              <a:gd name="T58" fmla="*/ 0 h 2260"/>
              <a:gd name="T59" fmla="*/ 11461 w 11461"/>
              <a:gd name="T60" fmla="*/ 2260 h 226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461" h="2260">
                <a:moveTo>
                  <a:pt x="52" y="4"/>
                </a:moveTo>
                <a:lnTo>
                  <a:pt x="2884" y="612"/>
                </a:lnTo>
                <a:cubicBezTo>
                  <a:pt x="2887" y="613"/>
                  <a:pt x="2889" y="614"/>
                  <a:pt x="2892" y="615"/>
                </a:cubicBezTo>
                <a:lnTo>
                  <a:pt x="5740" y="1895"/>
                </a:lnTo>
                <a:lnTo>
                  <a:pt x="5727" y="1892"/>
                </a:lnTo>
                <a:lnTo>
                  <a:pt x="8575" y="2180"/>
                </a:lnTo>
                <a:lnTo>
                  <a:pt x="8568" y="2180"/>
                </a:lnTo>
                <a:lnTo>
                  <a:pt x="11416" y="1940"/>
                </a:lnTo>
                <a:cubicBezTo>
                  <a:pt x="11438" y="1938"/>
                  <a:pt x="11457" y="1954"/>
                  <a:pt x="11459" y="1976"/>
                </a:cubicBezTo>
                <a:cubicBezTo>
                  <a:pt x="11461" y="1998"/>
                  <a:pt x="11445" y="2017"/>
                  <a:pt x="11423" y="2019"/>
                </a:cubicBezTo>
                <a:lnTo>
                  <a:pt x="8575" y="2259"/>
                </a:lnTo>
                <a:cubicBezTo>
                  <a:pt x="8572" y="2260"/>
                  <a:pt x="8570" y="2260"/>
                  <a:pt x="8567" y="2259"/>
                </a:cubicBezTo>
                <a:lnTo>
                  <a:pt x="5719" y="1971"/>
                </a:lnTo>
                <a:cubicBezTo>
                  <a:pt x="5715" y="1971"/>
                  <a:pt x="5711" y="1970"/>
                  <a:pt x="5707" y="1968"/>
                </a:cubicBezTo>
                <a:lnTo>
                  <a:pt x="2859" y="688"/>
                </a:lnTo>
                <a:lnTo>
                  <a:pt x="2867" y="691"/>
                </a:lnTo>
                <a:lnTo>
                  <a:pt x="35" y="83"/>
                </a:lnTo>
                <a:cubicBezTo>
                  <a:pt x="13" y="78"/>
                  <a:pt x="0" y="57"/>
                  <a:pt x="4" y="35"/>
                </a:cubicBezTo>
                <a:cubicBezTo>
                  <a:pt x="9" y="13"/>
                  <a:pt x="30" y="0"/>
                  <a:pt x="52" y="4"/>
                </a:cubicBezTo>
                <a:close/>
              </a:path>
            </a:pathLst>
          </a:custGeom>
          <a:solidFill>
            <a:srgbClr val="A6A6A6"/>
          </a:solidFill>
          <a:ln w="6350" cap="flat">
            <a:solidFill>
              <a:srgbClr val="A6A6A6"/>
            </a:solidFill>
            <a:prstDash val="solid"/>
            <a:bevel/>
            <a:headEnd/>
            <a:tailEnd/>
          </a:ln>
        </p:spPr>
        <p:txBody>
          <a:bodyPr/>
          <a:lstStyle/>
          <a:p>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000"/>
                                        <p:tgtEl>
                                          <p:spTgt spid="2"/>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57"/>
                                        </p:tgtEl>
                                        <p:attrNameLst>
                                          <p:attrName>style.visibility</p:attrName>
                                        </p:attrNameLst>
                                      </p:cBhvr>
                                      <p:to>
                                        <p:strVal val="visible"/>
                                      </p:to>
                                    </p:set>
                                    <p:animEffect transition="in" filter="fade">
                                      <p:cBhvr>
                                        <p:cTn id="14" dur="2000"/>
                                        <p:tgtEl>
                                          <p:spTgt spid="57"/>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6648"/>
                                        </p:tgtEl>
                                        <p:attrNameLst>
                                          <p:attrName>style.visibility</p:attrName>
                                        </p:attrNameLst>
                                      </p:cBhvr>
                                      <p:to>
                                        <p:strVal val="visible"/>
                                      </p:to>
                                    </p:set>
                                    <p:animEffect transition="in" filter="fade">
                                      <p:cBhvr>
                                        <p:cTn id="19" dur="2000"/>
                                        <p:tgtEl>
                                          <p:spTgt spid="2664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6672"/>
                                        </p:tgtEl>
                                        <p:attrNameLst>
                                          <p:attrName>style.visibility</p:attrName>
                                        </p:attrNameLst>
                                      </p:cBhvr>
                                      <p:to>
                                        <p:strVal val="visible"/>
                                      </p:to>
                                    </p:set>
                                    <p:animEffect transition="in" filter="fade">
                                      <p:cBhvr>
                                        <p:cTn id="22" dur="2000"/>
                                        <p:tgtEl>
                                          <p:spTgt spid="2667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6673"/>
                                        </p:tgtEl>
                                        <p:attrNameLst>
                                          <p:attrName>style.visibility</p:attrName>
                                        </p:attrNameLst>
                                      </p:cBhvr>
                                      <p:to>
                                        <p:strVal val="visible"/>
                                      </p:to>
                                    </p:set>
                                    <p:animEffect transition="in" filter="fade">
                                      <p:cBhvr>
                                        <p:cTn id="25" dur="2000"/>
                                        <p:tgtEl>
                                          <p:spTgt spid="2667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6674"/>
                                        </p:tgtEl>
                                        <p:attrNameLst>
                                          <p:attrName>style.visibility</p:attrName>
                                        </p:attrNameLst>
                                      </p:cBhvr>
                                      <p:to>
                                        <p:strVal val="visible"/>
                                      </p:to>
                                    </p:set>
                                    <p:animEffect transition="in" filter="fade">
                                      <p:cBhvr>
                                        <p:cTn id="28" dur="2000"/>
                                        <p:tgtEl>
                                          <p:spTgt spid="2667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6675"/>
                                        </p:tgtEl>
                                        <p:attrNameLst>
                                          <p:attrName>style.visibility</p:attrName>
                                        </p:attrNameLst>
                                      </p:cBhvr>
                                      <p:to>
                                        <p:strVal val="visible"/>
                                      </p:to>
                                    </p:set>
                                    <p:animEffect transition="in" filter="fade">
                                      <p:cBhvr>
                                        <p:cTn id="31" dur="2000"/>
                                        <p:tgtEl>
                                          <p:spTgt spid="26675"/>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6676"/>
                                        </p:tgtEl>
                                        <p:attrNameLst>
                                          <p:attrName>style.visibility</p:attrName>
                                        </p:attrNameLst>
                                      </p:cBhvr>
                                      <p:to>
                                        <p:strVal val="visible"/>
                                      </p:to>
                                    </p:set>
                                    <p:animEffect transition="in" filter="fade">
                                      <p:cBhvr>
                                        <p:cTn id="34" dur="2000"/>
                                        <p:tgtEl>
                                          <p:spTgt spid="2667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8466"/>
                                        </p:tgtEl>
                                        <p:attrNameLst>
                                          <p:attrName>style.visibility</p:attrName>
                                        </p:attrNameLst>
                                      </p:cBhvr>
                                      <p:to>
                                        <p:strVal val="visible"/>
                                      </p:to>
                                    </p:set>
                                    <p:animEffect transition="in" filter="fade">
                                      <p:cBhvr>
                                        <p:cTn id="39" dur="2000"/>
                                        <p:tgtEl>
                                          <p:spTgt spid="18466"/>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8467"/>
                                        </p:tgtEl>
                                        <p:attrNameLst>
                                          <p:attrName>style.visibility</p:attrName>
                                        </p:attrNameLst>
                                      </p:cBhvr>
                                      <p:to>
                                        <p:strVal val="visible"/>
                                      </p:to>
                                    </p:set>
                                    <p:animEffect transition="in" filter="fade">
                                      <p:cBhvr>
                                        <p:cTn id="42" dur="2000"/>
                                        <p:tgtEl>
                                          <p:spTgt spid="1846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6647"/>
                                        </p:tgtEl>
                                        <p:attrNameLst>
                                          <p:attrName>style.visibility</p:attrName>
                                        </p:attrNameLst>
                                      </p:cBhvr>
                                      <p:to>
                                        <p:strVal val="visible"/>
                                      </p:to>
                                    </p:set>
                                    <p:animEffect transition="in" filter="fade">
                                      <p:cBhvr>
                                        <p:cTn id="45" dur="2000"/>
                                        <p:tgtEl>
                                          <p:spTgt spid="26647"/>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47"/>
                                        </p:tgtEl>
                                        <p:attrNameLst>
                                          <p:attrName>style.visibility</p:attrName>
                                        </p:attrNameLst>
                                      </p:cBhvr>
                                      <p:to>
                                        <p:strVal val="visible"/>
                                      </p:to>
                                    </p:set>
                                    <p:animEffect transition="in" filter="fade">
                                      <p:cBhvr>
                                        <p:cTn id="48" dur="2000"/>
                                        <p:tgtEl>
                                          <p:spTgt spid="47"/>
                                        </p:tgtEl>
                                      </p:cBhvr>
                                    </p:animEffect>
                                  </p:childTnLst>
                                </p:cTn>
                              </p:par>
                            </p:childTnLst>
                          </p:cTn>
                        </p:par>
                        <p:par>
                          <p:cTn id="49" fill="hold" nodeType="afterGroup">
                            <p:stCondLst>
                              <p:cond delay="2000"/>
                            </p:stCondLst>
                            <p:childTnLst>
                              <p:par>
                                <p:cTn id="50" presetID="10" presetClass="entr" presetSubtype="0" fill="hold" grpId="0" nodeType="afterEffect">
                                  <p:stCondLst>
                                    <p:cond delay="0"/>
                                  </p:stCondLst>
                                  <p:childTnLst>
                                    <p:set>
                                      <p:cBhvr>
                                        <p:cTn id="51" dur="1" fill="hold">
                                          <p:stCondLst>
                                            <p:cond delay="0"/>
                                          </p:stCondLst>
                                        </p:cTn>
                                        <p:tgtEl>
                                          <p:spTgt spid="334"/>
                                        </p:tgtEl>
                                        <p:attrNameLst>
                                          <p:attrName>style.visibility</p:attrName>
                                        </p:attrNameLst>
                                      </p:cBhvr>
                                      <p:to>
                                        <p:strVal val="visible"/>
                                      </p:to>
                                    </p:set>
                                    <p:animEffect transition="in" filter="fade">
                                      <p:cBhvr>
                                        <p:cTn id="52" dur="2000"/>
                                        <p:tgtEl>
                                          <p:spTgt spid="334"/>
                                        </p:tgtEl>
                                      </p:cBhvr>
                                    </p:animEffect>
                                  </p:childTnLst>
                                </p:cTn>
                              </p:par>
                              <p:par>
                                <p:cTn id="53" presetID="10" presetClass="entr" presetSubtype="0" fill="hold" nodeType="with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fade">
                                      <p:cBhvr>
                                        <p:cTn id="55"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334" grpId="0" autoUpdateAnimBg="0"/>
      <p:bldP spid="47" grpId="0"/>
      <p:bldP spid="26648" grpId="0" animBg="1"/>
      <p:bldP spid="26672" grpId="0"/>
      <p:bldP spid="26673" grpId="0"/>
      <p:bldP spid="26674" grpId="0"/>
      <p:bldP spid="26675" grpId="0"/>
      <p:bldP spid="26676" grpId="0"/>
      <p:bldP spid="26647" grpId="0"/>
      <p:bldP spid="18466" grpId="0" animBg="1"/>
      <p:bldP spid="57" grpId="0"/>
      <p:bldP spid="1846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4"/>
          <p:cNvSpPr>
            <a:spLocks noChangeAspect="1" noChangeArrowheads="1" noTextEdit="1"/>
          </p:cNvSpPr>
          <p:nvPr/>
        </p:nvSpPr>
        <p:spPr bwMode="auto">
          <a:xfrm>
            <a:off x="439738" y="471488"/>
            <a:ext cx="8191500" cy="536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grpSp>
        <p:nvGrpSpPr>
          <p:cNvPr id="30723" name="Gruppo 60"/>
          <p:cNvGrpSpPr>
            <a:grpSpLocks/>
          </p:cNvGrpSpPr>
          <p:nvPr/>
        </p:nvGrpSpPr>
        <p:grpSpPr bwMode="auto">
          <a:xfrm>
            <a:off x="762000" y="1125538"/>
            <a:ext cx="7265988" cy="4873625"/>
            <a:chOff x="761280" y="1125538"/>
            <a:chExt cx="7267104" cy="4873625"/>
          </a:xfrm>
        </p:grpSpPr>
        <p:pic>
          <p:nvPicPr>
            <p:cNvPr id="62" name="Picture 54" descr="C:\Users\intel\Desktop\images.jpg"/>
            <p:cNvPicPr>
              <a:picLocks noChangeArrowheads="1"/>
            </p:cNvPicPr>
            <p:nvPr/>
          </p:nvPicPr>
          <p:blipFill>
            <a:blip r:embed="rId3" cstate="print">
              <a:duotone>
                <a:schemeClr val="accent4">
                  <a:shade val="45000"/>
                  <a:satMod val="135000"/>
                </a:schemeClr>
                <a:prstClr val="white"/>
              </a:duotone>
            </a:blip>
            <a:srcRect b="19951"/>
            <a:stretch>
              <a:fillRect/>
            </a:stretch>
          </p:blipFill>
          <p:spPr bwMode="auto">
            <a:xfrm>
              <a:off x="1957958" y="1147763"/>
              <a:ext cx="5206330" cy="4689475"/>
            </a:xfrm>
            <a:prstGeom prst="rect">
              <a:avLst/>
            </a:prstGeom>
            <a:noFill/>
          </p:spPr>
        </p:pic>
        <p:sp>
          <p:nvSpPr>
            <p:cNvPr id="30777" name="Rettangolo 56"/>
            <p:cNvSpPr>
              <a:spLocks noChangeArrowheads="1"/>
            </p:cNvSpPr>
            <p:nvPr/>
          </p:nvSpPr>
          <p:spPr bwMode="auto">
            <a:xfrm>
              <a:off x="761280" y="1125538"/>
              <a:ext cx="7267104" cy="4873625"/>
            </a:xfrm>
            <a:prstGeom prst="rect">
              <a:avLst/>
            </a:prstGeom>
            <a:solidFill>
              <a:srgbClr val="EAEAEA">
                <a:alpha val="81175"/>
              </a:srgbClr>
            </a:solidFill>
            <a:ln>
              <a:noFill/>
            </a:ln>
            <a:extLst>
              <a:ext uri="{91240B29-F687-4F45-9708-019B960494DF}">
                <a14:hiddenLine xmlns:a14="http://schemas.microsoft.com/office/drawing/2010/main" w="28575" algn="ctr">
                  <a:solidFill>
                    <a:srgbClr val="000000"/>
                  </a:solidFill>
                  <a:prstDash val="dash"/>
                  <a:round/>
                  <a:headEnd/>
                  <a:tailEnd type="triangle" w="med" len="med"/>
                </a14:hiddenLine>
              </a:ext>
            </a:extLst>
          </p:spPr>
          <p:txBody>
            <a:bodyPr anchor="ctr"/>
            <a:lstStyle/>
            <a:p>
              <a:pPr algn="ctr"/>
              <a:endParaRPr lang="it-IT"/>
            </a:p>
          </p:txBody>
        </p:sp>
      </p:grpSp>
      <p:sp>
        <p:nvSpPr>
          <p:cNvPr id="7171" name="Rectangle 10"/>
          <p:cNvSpPr>
            <a:spLocks noGrp="1" noChangeArrowheads="1"/>
          </p:cNvSpPr>
          <p:nvPr>
            <p:ph type="title"/>
          </p:nvPr>
        </p:nvSpPr>
        <p:spPr>
          <a:xfrm>
            <a:off x="598488" y="188913"/>
            <a:ext cx="8172450" cy="792162"/>
          </a:xfrm>
        </p:spPr>
        <p:txBody>
          <a:bodyPr/>
          <a:lstStyle/>
          <a:p>
            <a:pPr eaLnBrk="1" hangingPunct="1"/>
            <a:r>
              <a:rPr lang="it-IT" sz="2000" smtClean="0">
                <a:latin typeface="Verdana" pitchFamily="34" charset="0"/>
              </a:rPr>
              <a:t>L’autonomia patrimoniale </a:t>
            </a:r>
            <a:r>
              <a:rPr lang="it-IT" sz="1400" b="0" smtClean="0">
                <a:latin typeface="Verdana" pitchFamily="34" charset="0"/>
              </a:rPr>
              <a:t>(valore mediano)</a:t>
            </a:r>
            <a:endParaRPr lang="it-IT" sz="2000" b="0" smtClean="0">
              <a:latin typeface="Verdana" pitchFamily="34" charset="0"/>
            </a:endParaRPr>
          </a:p>
        </p:txBody>
      </p:sp>
      <p:sp>
        <p:nvSpPr>
          <p:cNvPr id="334" name="Rectangle 15"/>
          <p:cNvSpPr>
            <a:spLocks noChangeArrowheads="1"/>
          </p:cNvSpPr>
          <p:nvPr/>
        </p:nvSpPr>
        <p:spPr bwMode="auto">
          <a:xfrm>
            <a:off x="1281113" y="5837238"/>
            <a:ext cx="7559675" cy="400050"/>
          </a:xfrm>
          <a:prstGeom prst="rect">
            <a:avLst/>
          </a:prstGeom>
          <a:noFill/>
          <a:ln w="9525">
            <a:noFill/>
            <a:miter lim="800000"/>
            <a:headEnd/>
            <a:tailEnd/>
          </a:ln>
        </p:spPr>
        <p:txBody>
          <a:bodyPr anchor="ctr"/>
          <a:lstStyle/>
          <a:p>
            <a:pPr>
              <a:defRPr/>
            </a:pPr>
            <a:r>
              <a:rPr lang="it-IT" sz="2000" dirty="0">
                <a:solidFill>
                  <a:srgbClr val="336699"/>
                </a:solidFill>
                <a:latin typeface="Verdana" pitchFamily="34" charset="0"/>
                <a:cs typeface="+mn-cs"/>
              </a:rPr>
              <a:t>Il livello di capitalizzazione è stabile</a:t>
            </a:r>
          </a:p>
        </p:txBody>
      </p:sp>
      <p:sp>
        <p:nvSpPr>
          <p:cNvPr id="30" name="Pentagono 29"/>
          <p:cNvSpPr/>
          <p:nvPr/>
        </p:nvSpPr>
        <p:spPr bwMode="auto">
          <a:xfrm>
            <a:off x="782872" y="5853523"/>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70" name="Rectangle 81"/>
          <p:cNvSpPr>
            <a:spLocks noChangeArrowheads="1"/>
          </p:cNvSpPr>
          <p:nvPr/>
        </p:nvSpPr>
        <p:spPr bwMode="auto">
          <a:xfrm>
            <a:off x="6859588" y="1495425"/>
            <a:ext cx="808037" cy="277813"/>
          </a:xfrm>
          <a:prstGeom prst="rect">
            <a:avLst/>
          </a:prstGeom>
          <a:noFill/>
          <a:ln w="9525">
            <a:noFill/>
            <a:miter lim="800000"/>
            <a:headEnd/>
            <a:tailEnd/>
          </a:ln>
        </p:spPr>
        <p:txBody>
          <a:bodyPr wrap="none" lIns="0" tIns="0" rIns="0" bIns="0">
            <a:spAutoFit/>
          </a:bodyPr>
          <a:lstStyle/>
          <a:p>
            <a:pPr>
              <a:defRPr/>
            </a:pPr>
            <a:r>
              <a:rPr lang="it-IT" sz="1800" dirty="0">
                <a:solidFill>
                  <a:srgbClr val="336699"/>
                </a:solidFill>
                <a:cs typeface="+mn-cs"/>
              </a:rPr>
              <a:t>Firenze</a:t>
            </a:r>
            <a:endParaRPr lang="it-IT" b="0" dirty="0">
              <a:solidFill>
                <a:srgbClr val="336699"/>
              </a:solidFill>
              <a:cs typeface="+mn-cs"/>
            </a:endParaRPr>
          </a:p>
        </p:txBody>
      </p:sp>
      <p:sp>
        <p:nvSpPr>
          <p:cNvPr id="71" name="Rectangle 82"/>
          <p:cNvSpPr>
            <a:spLocks noChangeArrowheads="1"/>
          </p:cNvSpPr>
          <p:nvPr/>
        </p:nvSpPr>
        <p:spPr bwMode="auto">
          <a:xfrm>
            <a:off x="6804025" y="1866900"/>
            <a:ext cx="9255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it-IT" sz="1800">
                <a:solidFill>
                  <a:srgbClr val="595959"/>
                </a:solidFill>
              </a:rPr>
              <a:t>Toscana</a:t>
            </a:r>
            <a:endParaRPr lang="it-IT" b="0"/>
          </a:p>
        </p:txBody>
      </p:sp>
      <p:sp>
        <p:nvSpPr>
          <p:cNvPr id="38" name="Rettangolo 37"/>
          <p:cNvSpPr/>
          <p:nvPr/>
        </p:nvSpPr>
        <p:spPr bwMode="auto">
          <a:xfrm>
            <a:off x="4527288" y="6565657"/>
            <a:ext cx="2268000" cy="333375"/>
          </a:xfrm>
          <a:prstGeom prst="rect">
            <a:avLst/>
          </a:prstGeom>
          <a:solidFill>
            <a:srgbClr val="33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solidFill>
                <a:latin typeface="Verdana" pitchFamily="34" charset="0"/>
                <a:cs typeface="+mn-cs"/>
              </a:rPr>
              <a:t>Risultati della provincia</a:t>
            </a:r>
          </a:p>
        </p:txBody>
      </p:sp>
      <p:sp>
        <p:nvSpPr>
          <p:cNvPr id="39" name="Rettangolo 38"/>
          <p:cNvSpPr/>
          <p:nvPr/>
        </p:nvSpPr>
        <p:spPr bwMode="auto">
          <a:xfrm>
            <a:off x="2051720"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Morfologia</a:t>
            </a:r>
          </a:p>
        </p:txBody>
      </p:sp>
      <p:sp>
        <p:nvSpPr>
          <p:cNvPr id="40" name="Rettangolo 39"/>
          <p:cNvSpPr/>
          <p:nvPr/>
        </p:nvSpPr>
        <p:spPr bwMode="auto">
          <a:xfrm>
            <a:off x="6797306" y="6568835"/>
            <a:ext cx="2340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I settori economici</a:t>
            </a:r>
          </a:p>
        </p:txBody>
      </p:sp>
      <p:sp>
        <p:nvSpPr>
          <p:cNvPr id="41" name="Rettangolo 40"/>
          <p:cNvSpPr/>
          <p:nvPr/>
        </p:nvSpPr>
        <p:spPr bwMode="auto">
          <a:xfrm>
            <a:off x="-16797" y="6568835"/>
            <a:ext cx="208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Domande</a:t>
            </a:r>
          </a:p>
        </p:txBody>
      </p:sp>
      <p:grpSp>
        <p:nvGrpSpPr>
          <p:cNvPr id="3" name="Gruppo 93"/>
          <p:cNvGrpSpPr>
            <a:grpSpLocks/>
          </p:cNvGrpSpPr>
          <p:nvPr/>
        </p:nvGrpSpPr>
        <p:grpSpPr bwMode="auto">
          <a:xfrm>
            <a:off x="971550" y="1112838"/>
            <a:ext cx="6334125" cy="4205287"/>
            <a:chOff x="971600" y="1112548"/>
            <a:chExt cx="6334075" cy="4206276"/>
          </a:xfrm>
        </p:grpSpPr>
        <p:sp>
          <p:nvSpPr>
            <p:cNvPr id="30754" name="Freeform 30"/>
            <p:cNvSpPr>
              <a:spLocks noEditPoints="1"/>
            </p:cNvSpPr>
            <p:nvPr/>
          </p:nvSpPr>
          <p:spPr bwMode="auto">
            <a:xfrm>
              <a:off x="1497013" y="1239838"/>
              <a:ext cx="5805488" cy="3287712"/>
            </a:xfrm>
            <a:custGeom>
              <a:avLst/>
              <a:gdLst>
                <a:gd name="T0" fmla="*/ 0 w 3657"/>
                <a:gd name="T1" fmla="*/ 2067 h 2071"/>
                <a:gd name="T2" fmla="*/ 3657 w 3657"/>
                <a:gd name="T3" fmla="*/ 2067 h 2071"/>
                <a:gd name="T4" fmla="*/ 3657 w 3657"/>
                <a:gd name="T5" fmla="*/ 2071 h 2071"/>
                <a:gd name="T6" fmla="*/ 0 w 3657"/>
                <a:gd name="T7" fmla="*/ 2071 h 2071"/>
                <a:gd name="T8" fmla="*/ 0 w 3657"/>
                <a:gd name="T9" fmla="*/ 2067 h 2071"/>
                <a:gd name="T10" fmla="*/ 0 w 3657"/>
                <a:gd name="T11" fmla="*/ 1773 h 2071"/>
                <a:gd name="T12" fmla="*/ 3657 w 3657"/>
                <a:gd name="T13" fmla="*/ 1773 h 2071"/>
                <a:gd name="T14" fmla="*/ 3657 w 3657"/>
                <a:gd name="T15" fmla="*/ 1777 h 2071"/>
                <a:gd name="T16" fmla="*/ 0 w 3657"/>
                <a:gd name="T17" fmla="*/ 1777 h 2071"/>
                <a:gd name="T18" fmla="*/ 0 w 3657"/>
                <a:gd name="T19" fmla="*/ 1773 h 2071"/>
                <a:gd name="T20" fmla="*/ 0 w 3657"/>
                <a:gd name="T21" fmla="*/ 1475 h 2071"/>
                <a:gd name="T22" fmla="*/ 3657 w 3657"/>
                <a:gd name="T23" fmla="*/ 1475 h 2071"/>
                <a:gd name="T24" fmla="*/ 3657 w 3657"/>
                <a:gd name="T25" fmla="*/ 1479 h 2071"/>
                <a:gd name="T26" fmla="*/ 0 w 3657"/>
                <a:gd name="T27" fmla="*/ 1479 h 2071"/>
                <a:gd name="T28" fmla="*/ 0 w 3657"/>
                <a:gd name="T29" fmla="*/ 1475 h 2071"/>
                <a:gd name="T30" fmla="*/ 0 w 3657"/>
                <a:gd name="T31" fmla="*/ 1180 h 2071"/>
                <a:gd name="T32" fmla="*/ 3657 w 3657"/>
                <a:gd name="T33" fmla="*/ 1180 h 2071"/>
                <a:gd name="T34" fmla="*/ 3657 w 3657"/>
                <a:gd name="T35" fmla="*/ 1184 h 2071"/>
                <a:gd name="T36" fmla="*/ 0 w 3657"/>
                <a:gd name="T37" fmla="*/ 1184 h 2071"/>
                <a:gd name="T38" fmla="*/ 0 w 3657"/>
                <a:gd name="T39" fmla="*/ 1180 h 2071"/>
                <a:gd name="T40" fmla="*/ 0 w 3657"/>
                <a:gd name="T41" fmla="*/ 886 h 2071"/>
                <a:gd name="T42" fmla="*/ 3657 w 3657"/>
                <a:gd name="T43" fmla="*/ 886 h 2071"/>
                <a:gd name="T44" fmla="*/ 3657 w 3657"/>
                <a:gd name="T45" fmla="*/ 890 h 2071"/>
                <a:gd name="T46" fmla="*/ 0 w 3657"/>
                <a:gd name="T47" fmla="*/ 890 h 2071"/>
                <a:gd name="T48" fmla="*/ 0 w 3657"/>
                <a:gd name="T49" fmla="*/ 886 h 2071"/>
                <a:gd name="T50" fmla="*/ 0 w 3657"/>
                <a:gd name="T51" fmla="*/ 588 h 2071"/>
                <a:gd name="T52" fmla="*/ 3657 w 3657"/>
                <a:gd name="T53" fmla="*/ 588 h 2071"/>
                <a:gd name="T54" fmla="*/ 3657 w 3657"/>
                <a:gd name="T55" fmla="*/ 592 h 2071"/>
                <a:gd name="T56" fmla="*/ 0 w 3657"/>
                <a:gd name="T57" fmla="*/ 592 h 2071"/>
                <a:gd name="T58" fmla="*/ 0 w 3657"/>
                <a:gd name="T59" fmla="*/ 588 h 2071"/>
                <a:gd name="T60" fmla="*/ 0 w 3657"/>
                <a:gd name="T61" fmla="*/ 294 h 2071"/>
                <a:gd name="T62" fmla="*/ 3657 w 3657"/>
                <a:gd name="T63" fmla="*/ 294 h 2071"/>
                <a:gd name="T64" fmla="*/ 3657 w 3657"/>
                <a:gd name="T65" fmla="*/ 298 h 2071"/>
                <a:gd name="T66" fmla="*/ 0 w 3657"/>
                <a:gd name="T67" fmla="*/ 298 h 2071"/>
                <a:gd name="T68" fmla="*/ 0 w 3657"/>
                <a:gd name="T69" fmla="*/ 294 h 2071"/>
                <a:gd name="T70" fmla="*/ 0 w 3657"/>
                <a:gd name="T71" fmla="*/ 0 h 2071"/>
                <a:gd name="T72" fmla="*/ 3657 w 3657"/>
                <a:gd name="T73" fmla="*/ 0 h 2071"/>
                <a:gd name="T74" fmla="*/ 3657 w 3657"/>
                <a:gd name="T75" fmla="*/ 4 h 2071"/>
                <a:gd name="T76" fmla="*/ 0 w 3657"/>
                <a:gd name="T77" fmla="*/ 4 h 2071"/>
                <a:gd name="T78" fmla="*/ 0 w 3657"/>
                <a:gd name="T79" fmla="*/ 0 h 207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657"/>
                <a:gd name="T121" fmla="*/ 0 h 2071"/>
                <a:gd name="T122" fmla="*/ 3657 w 3657"/>
                <a:gd name="T123" fmla="*/ 2071 h 207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657" h="2071">
                  <a:moveTo>
                    <a:pt x="0" y="2067"/>
                  </a:moveTo>
                  <a:lnTo>
                    <a:pt x="3657" y="2067"/>
                  </a:lnTo>
                  <a:lnTo>
                    <a:pt x="3657" y="2071"/>
                  </a:lnTo>
                  <a:lnTo>
                    <a:pt x="0" y="2071"/>
                  </a:lnTo>
                  <a:lnTo>
                    <a:pt x="0" y="2067"/>
                  </a:lnTo>
                  <a:close/>
                  <a:moveTo>
                    <a:pt x="0" y="1773"/>
                  </a:moveTo>
                  <a:lnTo>
                    <a:pt x="3657" y="1773"/>
                  </a:lnTo>
                  <a:lnTo>
                    <a:pt x="3657" y="1777"/>
                  </a:lnTo>
                  <a:lnTo>
                    <a:pt x="0" y="1777"/>
                  </a:lnTo>
                  <a:lnTo>
                    <a:pt x="0" y="1773"/>
                  </a:lnTo>
                  <a:close/>
                  <a:moveTo>
                    <a:pt x="0" y="1475"/>
                  </a:moveTo>
                  <a:lnTo>
                    <a:pt x="3657" y="1475"/>
                  </a:lnTo>
                  <a:lnTo>
                    <a:pt x="3657" y="1479"/>
                  </a:lnTo>
                  <a:lnTo>
                    <a:pt x="0" y="1479"/>
                  </a:lnTo>
                  <a:lnTo>
                    <a:pt x="0" y="1475"/>
                  </a:lnTo>
                  <a:close/>
                  <a:moveTo>
                    <a:pt x="0" y="1180"/>
                  </a:moveTo>
                  <a:lnTo>
                    <a:pt x="3657" y="1180"/>
                  </a:lnTo>
                  <a:lnTo>
                    <a:pt x="3657" y="1184"/>
                  </a:lnTo>
                  <a:lnTo>
                    <a:pt x="0" y="1184"/>
                  </a:lnTo>
                  <a:lnTo>
                    <a:pt x="0" y="1180"/>
                  </a:lnTo>
                  <a:close/>
                  <a:moveTo>
                    <a:pt x="0" y="886"/>
                  </a:moveTo>
                  <a:lnTo>
                    <a:pt x="3657" y="886"/>
                  </a:lnTo>
                  <a:lnTo>
                    <a:pt x="3657" y="890"/>
                  </a:lnTo>
                  <a:lnTo>
                    <a:pt x="0" y="890"/>
                  </a:lnTo>
                  <a:lnTo>
                    <a:pt x="0" y="886"/>
                  </a:lnTo>
                  <a:close/>
                  <a:moveTo>
                    <a:pt x="0" y="588"/>
                  </a:moveTo>
                  <a:lnTo>
                    <a:pt x="3657" y="588"/>
                  </a:lnTo>
                  <a:lnTo>
                    <a:pt x="3657" y="592"/>
                  </a:lnTo>
                  <a:lnTo>
                    <a:pt x="0" y="592"/>
                  </a:lnTo>
                  <a:lnTo>
                    <a:pt x="0" y="588"/>
                  </a:lnTo>
                  <a:close/>
                  <a:moveTo>
                    <a:pt x="0" y="294"/>
                  </a:moveTo>
                  <a:lnTo>
                    <a:pt x="3657" y="294"/>
                  </a:lnTo>
                  <a:lnTo>
                    <a:pt x="3657" y="298"/>
                  </a:lnTo>
                  <a:lnTo>
                    <a:pt x="0" y="298"/>
                  </a:lnTo>
                  <a:lnTo>
                    <a:pt x="0" y="294"/>
                  </a:lnTo>
                  <a:close/>
                  <a:moveTo>
                    <a:pt x="0" y="0"/>
                  </a:moveTo>
                  <a:lnTo>
                    <a:pt x="3657" y="0"/>
                  </a:lnTo>
                  <a:lnTo>
                    <a:pt x="3657" y="4"/>
                  </a:lnTo>
                  <a:lnTo>
                    <a:pt x="0" y="4"/>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grpSp>
          <p:nvGrpSpPr>
            <p:cNvPr id="30755" name="Gruppo 91"/>
            <p:cNvGrpSpPr>
              <a:grpSpLocks/>
            </p:cNvGrpSpPr>
            <p:nvPr/>
          </p:nvGrpSpPr>
          <p:grpSpPr bwMode="auto">
            <a:xfrm>
              <a:off x="971600" y="1112548"/>
              <a:ext cx="6334075" cy="4206276"/>
              <a:chOff x="971600" y="1112548"/>
              <a:chExt cx="6334075" cy="4206276"/>
            </a:xfrm>
          </p:grpSpPr>
          <p:sp>
            <p:nvSpPr>
              <p:cNvPr id="30756" name="Rectangle 31"/>
              <p:cNvSpPr>
                <a:spLocks noChangeArrowheads="1"/>
              </p:cNvSpPr>
              <p:nvPr/>
            </p:nvSpPr>
            <p:spPr bwMode="auto">
              <a:xfrm>
                <a:off x="1493838" y="1243013"/>
                <a:ext cx="6350" cy="3748087"/>
              </a:xfrm>
              <a:prstGeom prst="rect">
                <a:avLst/>
              </a:prstGeom>
              <a:solidFill>
                <a:srgbClr val="868686"/>
              </a:solidFill>
              <a:ln w="6350">
                <a:solidFill>
                  <a:srgbClr val="868686"/>
                </a:solidFill>
                <a:bevel/>
                <a:headEnd/>
                <a:tailEnd/>
              </a:ln>
            </p:spPr>
            <p:txBody>
              <a:bodyPr/>
              <a:lstStyle/>
              <a:p>
                <a:endParaRPr lang="it-IT"/>
              </a:p>
            </p:txBody>
          </p:sp>
          <p:sp>
            <p:nvSpPr>
              <p:cNvPr id="30757" name="Freeform 32"/>
              <p:cNvSpPr>
                <a:spLocks noEditPoints="1"/>
              </p:cNvSpPr>
              <p:nvPr/>
            </p:nvSpPr>
            <p:spPr bwMode="auto">
              <a:xfrm>
                <a:off x="1450975" y="1239838"/>
                <a:ext cx="46038" cy="3754437"/>
              </a:xfrm>
              <a:custGeom>
                <a:avLst/>
                <a:gdLst>
                  <a:gd name="T0" fmla="*/ 0 w 29"/>
                  <a:gd name="T1" fmla="*/ 2361 h 2365"/>
                  <a:gd name="T2" fmla="*/ 29 w 29"/>
                  <a:gd name="T3" fmla="*/ 2361 h 2365"/>
                  <a:gd name="T4" fmla="*/ 29 w 29"/>
                  <a:gd name="T5" fmla="*/ 2365 h 2365"/>
                  <a:gd name="T6" fmla="*/ 0 w 29"/>
                  <a:gd name="T7" fmla="*/ 2365 h 2365"/>
                  <a:gd name="T8" fmla="*/ 0 w 29"/>
                  <a:gd name="T9" fmla="*/ 2361 h 2365"/>
                  <a:gd name="T10" fmla="*/ 0 w 29"/>
                  <a:gd name="T11" fmla="*/ 2067 h 2365"/>
                  <a:gd name="T12" fmla="*/ 29 w 29"/>
                  <a:gd name="T13" fmla="*/ 2067 h 2365"/>
                  <a:gd name="T14" fmla="*/ 29 w 29"/>
                  <a:gd name="T15" fmla="*/ 2071 h 2365"/>
                  <a:gd name="T16" fmla="*/ 0 w 29"/>
                  <a:gd name="T17" fmla="*/ 2071 h 2365"/>
                  <a:gd name="T18" fmla="*/ 0 w 29"/>
                  <a:gd name="T19" fmla="*/ 2067 h 2365"/>
                  <a:gd name="T20" fmla="*/ 0 w 29"/>
                  <a:gd name="T21" fmla="*/ 1773 h 2365"/>
                  <a:gd name="T22" fmla="*/ 29 w 29"/>
                  <a:gd name="T23" fmla="*/ 1773 h 2365"/>
                  <a:gd name="T24" fmla="*/ 29 w 29"/>
                  <a:gd name="T25" fmla="*/ 1777 h 2365"/>
                  <a:gd name="T26" fmla="*/ 0 w 29"/>
                  <a:gd name="T27" fmla="*/ 1777 h 2365"/>
                  <a:gd name="T28" fmla="*/ 0 w 29"/>
                  <a:gd name="T29" fmla="*/ 1773 h 2365"/>
                  <a:gd name="T30" fmla="*/ 0 w 29"/>
                  <a:gd name="T31" fmla="*/ 1475 h 2365"/>
                  <a:gd name="T32" fmla="*/ 29 w 29"/>
                  <a:gd name="T33" fmla="*/ 1475 h 2365"/>
                  <a:gd name="T34" fmla="*/ 29 w 29"/>
                  <a:gd name="T35" fmla="*/ 1479 h 2365"/>
                  <a:gd name="T36" fmla="*/ 0 w 29"/>
                  <a:gd name="T37" fmla="*/ 1479 h 2365"/>
                  <a:gd name="T38" fmla="*/ 0 w 29"/>
                  <a:gd name="T39" fmla="*/ 1475 h 2365"/>
                  <a:gd name="T40" fmla="*/ 0 w 29"/>
                  <a:gd name="T41" fmla="*/ 1180 h 2365"/>
                  <a:gd name="T42" fmla="*/ 29 w 29"/>
                  <a:gd name="T43" fmla="*/ 1180 h 2365"/>
                  <a:gd name="T44" fmla="*/ 29 w 29"/>
                  <a:gd name="T45" fmla="*/ 1184 h 2365"/>
                  <a:gd name="T46" fmla="*/ 0 w 29"/>
                  <a:gd name="T47" fmla="*/ 1184 h 2365"/>
                  <a:gd name="T48" fmla="*/ 0 w 29"/>
                  <a:gd name="T49" fmla="*/ 1180 h 2365"/>
                  <a:gd name="T50" fmla="*/ 0 w 29"/>
                  <a:gd name="T51" fmla="*/ 886 h 2365"/>
                  <a:gd name="T52" fmla="*/ 29 w 29"/>
                  <a:gd name="T53" fmla="*/ 886 h 2365"/>
                  <a:gd name="T54" fmla="*/ 29 w 29"/>
                  <a:gd name="T55" fmla="*/ 890 h 2365"/>
                  <a:gd name="T56" fmla="*/ 0 w 29"/>
                  <a:gd name="T57" fmla="*/ 890 h 2365"/>
                  <a:gd name="T58" fmla="*/ 0 w 29"/>
                  <a:gd name="T59" fmla="*/ 886 h 2365"/>
                  <a:gd name="T60" fmla="*/ 0 w 29"/>
                  <a:gd name="T61" fmla="*/ 588 h 2365"/>
                  <a:gd name="T62" fmla="*/ 29 w 29"/>
                  <a:gd name="T63" fmla="*/ 588 h 2365"/>
                  <a:gd name="T64" fmla="*/ 29 w 29"/>
                  <a:gd name="T65" fmla="*/ 592 h 2365"/>
                  <a:gd name="T66" fmla="*/ 0 w 29"/>
                  <a:gd name="T67" fmla="*/ 592 h 2365"/>
                  <a:gd name="T68" fmla="*/ 0 w 29"/>
                  <a:gd name="T69" fmla="*/ 588 h 2365"/>
                  <a:gd name="T70" fmla="*/ 0 w 29"/>
                  <a:gd name="T71" fmla="*/ 294 h 2365"/>
                  <a:gd name="T72" fmla="*/ 29 w 29"/>
                  <a:gd name="T73" fmla="*/ 294 h 2365"/>
                  <a:gd name="T74" fmla="*/ 29 w 29"/>
                  <a:gd name="T75" fmla="*/ 298 h 2365"/>
                  <a:gd name="T76" fmla="*/ 0 w 29"/>
                  <a:gd name="T77" fmla="*/ 298 h 2365"/>
                  <a:gd name="T78" fmla="*/ 0 w 29"/>
                  <a:gd name="T79" fmla="*/ 294 h 2365"/>
                  <a:gd name="T80" fmla="*/ 0 w 29"/>
                  <a:gd name="T81" fmla="*/ 0 h 2365"/>
                  <a:gd name="T82" fmla="*/ 29 w 29"/>
                  <a:gd name="T83" fmla="*/ 0 h 2365"/>
                  <a:gd name="T84" fmla="*/ 29 w 29"/>
                  <a:gd name="T85" fmla="*/ 4 h 2365"/>
                  <a:gd name="T86" fmla="*/ 0 w 29"/>
                  <a:gd name="T87" fmla="*/ 4 h 2365"/>
                  <a:gd name="T88" fmla="*/ 0 w 29"/>
                  <a:gd name="T89" fmla="*/ 0 h 236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9"/>
                  <a:gd name="T136" fmla="*/ 0 h 2365"/>
                  <a:gd name="T137" fmla="*/ 29 w 29"/>
                  <a:gd name="T138" fmla="*/ 2365 h 236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9" h="2365">
                    <a:moveTo>
                      <a:pt x="0" y="2361"/>
                    </a:moveTo>
                    <a:lnTo>
                      <a:pt x="29" y="2361"/>
                    </a:lnTo>
                    <a:lnTo>
                      <a:pt x="29" y="2365"/>
                    </a:lnTo>
                    <a:lnTo>
                      <a:pt x="0" y="2365"/>
                    </a:lnTo>
                    <a:lnTo>
                      <a:pt x="0" y="2361"/>
                    </a:lnTo>
                    <a:close/>
                    <a:moveTo>
                      <a:pt x="0" y="2067"/>
                    </a:moveTo>
                    <a:lnTo>
                      <a:pt x="29" y="2067"/>
                    </a:lnTo>
                    <a:lnTo>
                      <a:pt x="29" y="2071"/>
                    </a:lnTo>
                    <a:lnTo>
                      <a:pt x="0" y="2071"/>
                    </a:lnTo>
                    <a:lnTo>
                      <a:pt x="0" y="2067"/>
                    </a:lnTo>
                    <a:close/>
                    <a:moveTo>
                      <a:pt x="0" y="1773"/>
                    </a:moveTo>
                    <a:lnTo>
                      <a:pt x="29" y="1773"/>
                    </a:lnTo>
                    <a:lnTo>
                      <a:pt x="29" y="1777"/>
                    </a:lnTo>
                    <a:lnTo>
                      <a:pt x="0" y="1777"/>
                    </a:lnTo>
                    <a:lnTo>
                      <a:pt x="0" y="1773"/>
                    </a:lnTo>
                    <a:close/>
                    <a:moveTo>
                      <a:pt x="0" y="1475"/>
                    </a:moveTo>
                    <a:lnTo>
                      <a:pt x="29" y="1475"/>
                    </a:lnTo>
                    <a:lnTo>
                      <a:pt x="29" y="1479"/>
                    </a:lnTo>
                    <a:lnTo>
                      <a:pt x="0" y="1479"/>
                    </a:lnTo>
                    <a:lnTo>
                      <a:pt x="0" y="1475"/>
                    </a:lnTo>
                    <a:close/>
                    <a:moveTo>
                      <a:pt x="0" y="1180"/>
                    </a:moveTo>
                    <a:lnTo>
                      <a:pt x="29" y="1180"/>
                    </a:lnTo>
                    <a:lnTo>
                      <a:pt x="29" y="1184"/>
                    </a:lnTo>
                    <a:lnTo>
                      <a:pt x="0" y="1184"/>
                    </a:lnTo>
                    <a:lnTo>
                      <a:pt x="0" y="1180"/>
                    </a:lnTo>
                    <a:close/>
                    <a:moveTo>
                      <a:pt x="0" y="886"/>
                    </a:moveTo>
                    <a:lnTo>
                      <a:pt x="29" y="886"/>
                    </a:lnTo>
                    <a:lnTo>
                      <a:pt x="29" y="890"/>
                    </a:lnTo>
                    <a:lnTo>
                      <a:pt x="0" y="890"/>
                    </a:lnTo>
                    <a:lnTo>
                      <a:pt x="0" y="886"/>
                    </a:lnTo>
                    <a:close/>
                    <a:moveTo>
                      <a:pt x="0" y="588"/>
                    </a:moveTo>
                    <a:lnTo>
                      <a:pt x="29" y="588"/>
                    </a:lnTo>
                    <a:lnTo>
                      <a:pt x="29" y="592"/>
                    </a:lnTo>
                    <a:lnTo>
                      <a:pt x="0" y="592"/>
                    </a:lnTo>
                    <a:lnTo>
                      <a:pt x="0" y="588"/>
                    </a:lnTo>
                    <a:close/>
                    <a:moveTo>
                      <a:pt x="0" y="294"/>
                    </a:moveTo>
                    <a:lnTo>
                      <a:pt x="29" y="294"/>
                    </a:lnTo>
                    <a:lnTo>
                      <a:pt x="29" y="298"/>
                    </a:lnTo>
                    <a:lnTo>
                      <a:pt x="0" y="298"/>
                    </a:lnTo>
                    <a:lnTo>
                      <a:pt x="0" y="294"/>
                    </a:lnTo>
                    <a:close/>
                    <a:moveTo>
                      <a:pt x="0" y="0"/>
                    </a:moveTo>
                    <a:lnTo>
                      <a:pt x="29" y="0"/>
                    </a:lnTo>
                    <a:lnTo>
                      <a:pt x="29" y="4"/>
                    </a:lnTo>
                    <a:lnTo>
                      <a:pt x="0" y="4"/>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30758" name="Rectangle 33"/>
              <p:cNvSpPr>
                <a:spLocks noChangeArrowheads="1"/>
              </p:cNvSpPr>
              <p:nvPr/>
            </p:nvSpPr>
            <p:spPr bwMode="auto">
              <a:xfrm>
                <a:off x="1497013" y="4987925"/>
                <a:ext cx="5805488" cy="6350"/>
              </a:xfrm>
              <a:prstGeom prst="rect">
                <a:avLst/>
              </a:prstGeom>
              <a:solidFill>
                <a:srgbClr val="868686"/>
              </a:solidFill>
              <a:ln w="6350">
                <a:solidFill>
                  <a:srgbClr val="868686"/>
                </a:solidFill>
                <a:bevel/>
                <a:headEnd/>
                <a:tailEnd/>
              </a:ln>
            </p:spPr>
            <p:txBody>
              <a:bodyPr/>
              <a:lstStyle/>
              <a:p>
                <a:endParaRPr lang="it-IT"/>
              </a:p>
            </p:txBody>
          </p:sp>
          <p:sp>
            <p:nvSpPr>
              <p:cNvPr id="30759" name="Freeform 34"/>
              <p:cNvSpPr>
                <a:spLocks noEditPoints="1"/>
              </p:cNvSpPr>
              <p:nvPr/>
            </p:nvSpPr>
            <p:spPr bwMode="auto">
              <a:xfrm>
                <a:off x="2076450" y="4959350"/>
                <a:ext cx="5229225" cy="71437"/>
              </a:xfrm>
              <a:custGeom>
                <a:avLst/>
                <a:gdLst>
                  <a:gd name="T0" fmla="*/ 4 w 3294"/>
                  <a:gd name="T1" fmla="*/ 0 h 45"/>
                  <a:gd name="T2" fmla="*/ 4 w 3294"/>
                  <a:gd name="T3" fmla="*/ 45 h 45"/>
                  <a:gd name="T4" fmla="*/ 0 w 3294"/>
                  <a:gd name="T5" fmla="*/ 45 h 45"/>
                  <a:gd name="T6" fmla="*/ 0 w 3294"/>
                  <a:gd name="T7" fmla="*/ 0 h 45"/>
                  <a:gd name="T8" fmla="*/ 4 w 3294"/>
                  <a:gd name="T9" fmla="*/ 0 h 45"/>
                  <a:gd name="T10" fmla="*/ 735 w 3294"/>
                  <a:gd name="T11" fmla="*/ 0 h 45"/>
                  <a:gd name="T12" fmla="*/ 735 w 3294"/>
                  <a:gd name="T13" fmla="*/ 45 h 45"/>
                  <a:gd name="T14" fmla="*/ 731 w 3294"/>
                  <a:gd name="T15" fmla="*/ 45 h 45"/>
                  <a:gd name="T16" fmla="*/ 731 w 3294"/>
                  <a:gd name="T17" fmla="*/ 0 h 45"/>
                  <a:gd name="T18" fmla="*/ 735 w 3294"/>
                  <a:gd name="T19" fmla="*/ 0 h 45"/>
                  <a:gd name="T20" fmla="*/ 1465 w 3294"/>
                  <a:gd name="T21" fmla="*/ 0 h 45"/>
                  <a:gd name="T22" fmla="*/ 1465 w 3294"/>
                  <a:gd name="T23" fmla="*/ 45 h 45"/>
                  <a:gd name="T24" fmla="*/ 1461 w 3294"/>
                  <a:gd name="T25" fmla="*/ 45 h 45"/>
                  <a:gd name="T26" fmla="*/ 1461 w 3294"/>
                  <a:gd name="T27" fmla="*/ 0 h 45"/>
                  <a:gd name="T28" fmla="*/ 1465 w 3294"/>
                  <a:gd name="T29" fmla="*/ 0 h 45"/>
                  <a:gd name="T30" fmla="*/ 2200 w 3294"/>
                  <a:gd name="T31" fmla="*/ 0 h 45"/>
                  <a:gd name="T32" fmla="*/ 2200 w 3294"/>
                  <a:gd name="T33" fmla="*/ 45 h 45"/>
                  <a:gd name="T34" fmla="*/ 2196 w 3294"/>
                  <a:gd name="T35" fmla="*/ 45 h 45"/>
                  <a:gd name="T36" fmla="*/ 2196 w 3294"/>
                  <a:gd name="T37" fmla="*/ 0 h 45"/>
                  <a:gd name="T38" fmla="*/ 2200 w 3294"/>
                  <a:gd name="T39" fmla="*/ 0 h 45"/>
                  <a:gd name="T40" fmla="*/ 2931 w 3294"/>
                  <a:gd name="T41" fmla="*/ 0 h 45"/>
                  <a:gd name="T42" fmla="*/ 2931 w 3294"/>
                  <a:gd name="T43" fmla="*/ 45 h 45"/>
                  <a:gd name="T44" fmla="*/ 2927 w 3294"/>
                  <a:gd name="T45" fmla="*/ 45 h 45"/>
                  <a:gd name="T46" fmla="*/ 2927 w 3294"/>
                  <a:gd name="T47" fmla="*/ 0 h 45"/>
                  <a:gd name="T48" fmla="*/ 2931 w 3294"/>
                  <a:gd name="T49" fmla="*/ 0 h 45"/>
                  <a:gd name="T50" fmla="*/ 3294 w 3294"/>
                  <a:gd name="T51" fmla="*/ 0 h 45"/>
                  <a:gd name="T52" fmla="*/ 3294 w 3294"/>
                  <a:gd name="T53" fmla="*/ 45 h 45"/>
                  <a:gd name="T54" fmla="*/ 3290 w 3294"/>
                  <a:gd name="T55" fmla="*/ 45 h 45"/>
                  <a:gd name="T56" fmla="*/ 3290 w 3294"/>
                  <a:gd name="T57" fmla="*/ 0 h 45"/>
                  <a:gd name="T58" fmla="*/ 3294 w 3294"/>
                  <a:gd name="T59" fmla="*/ 0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294"/>
                  <a:gd name="T91" fmla="*/ 0 h 45"/>
                  <a:gd name="T92" fmla="*/ 3294 w 3294"/>
                  <a:gd name="T93" fmla="*/ 45 h 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294" h="45">
                    <a:moveTo>
                      <a:pt x="4" y="0"/>
                    </a:moveTo>
                    <a:lnTo>
                      <a:pt x="4" y="45"/>
                    </a:lnTo>
                    <a:lnTo>
                      <a:pt x="0" y="45"/>
                    </a:lnTo>
                    <a:lnTo>
                      <a:pt x="0" y="0"/>
                    </a:lnTo>
                    <a:lnTo>
                      <a:pt x="4" y="0"/>
                    </a:lnTo>
                    <a:close/>
                    <a:moveTo>
                      <a:pt x="735" y="0"/>
                    </a:moveTo>
                    <a:lnTo>
                      <a:pt x="735" y="45"/>
                    </a:lnTo>
                    <a:lnTo>
                      <a:pt x="731" y="45"/>
                    </a:lnTo>
                    <a:lnTo>
                      <a:pt x="731" y="0"/>
                    </a:lnTo>
                    <a:lnTo>
                      <a:pt x="735" y="0"/>
                    </a:lnTo>
                    <a:close/>
                    <a:moveTo>
                      <a:pt x="1465" y="0"/>
                    </a:moveTo>
                    <a:lnTo>
                      <a:pt x="1465" y="45"/>
                    </a:lnTo>
                    <a:lnTo>
                      <a:pt x="1461" y="45"/>
                    </a:lnTo>
                    <a:lnTo>
                      <a:pt x="1461" y="0"/>
                    </a:lnTo>
                    <a:lnTo>
                      <a:pt x="1465" y="0"/>
                    </a:lnTo>
                    <a:close/>
                    <a:moveTo>
                      <a:pt x="2200" y="0"/>
                    </a:moveTo>
                    <a:lnTo>
                      <a:pt x="2200" y="45"/>
                    </a:lnTo>
                    <a:lnTo>
                      <a:pt x="2196" y="45"/>
                    </a:lnTo>
                    <a:lnTo>
                      <a:pt x="2196" y="0"/>
                    </a:lnTo>
                    <a:lnTo>
                      <a:pt x="2200" y="0"/>
                    </a:lnTo>
                    <a:close/>
                    <a:moveTo>
                      <a:pt x="2931" y="0"/>
                    </a:moveTo>
                    <a:lnTo>
                      <a:pt x="2931" y="45"/>
                    </a:lnTo>
                    <a:lnTo>
                      <a:pt x="2927" y="45"/>
                    </a:lnTo>
                    <a:lnTo>
                      <a:pt x="2927" y="0"/>
                    </a:lnTo>
                    <a:lnTo>
                      <a:pt x="2931" y="0"/>
                    </a:lnTo>
                    <a:close/>
                    <a:moveTo>
                      <a:pt x="3294" y="0"/>
                    </a:moveTo>
                    <a:lnTo>
                      <a:pt x="3294" y="45"/>
                    </a:lnTo>
                    <a:lnTo>
                      <a:pt x="3290" y="45"/>
                    </a:lnTo>
                    <a:lnTo>
                      <a:pt x="3290" y="0"/>
                    </a:lnTo>
                    <a:lnTo>
                      <a:pt x="3294"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30760" name="Freeform 35"/>
              <p:cNvSpPr>
                <a:spLocks/>
              </p:cNvSpPr>
              <p:nvPr/>
            </p:nvSpPr>
            <p:spPr bwMode="auto">
              <a:xfrm>
                <a:off x="2063750" y="1731963"/>
                <a:ext cx="4678363" cy="1252537"/>
              </a:xfrm>
              <a:custGeom>
                <a:avLst/>
                <a:gdLst>
                  <a:gd name="T0" fmla="*/ 39 w 11554"/>
                  <a:gd name="T1" fmla="*/ 3009 h 3090"/>
                  <a:gd name="T2" fmla="*/ 2903 w 11554"/>
                  <a:gd name="T3" fmla="*/ 2929 h 3090"/>
                  <a:gd name="T4" fmla="*/ 2876 w 11554"/>
                  <a:gd name="T5" fmla="*/ 2941 h 3090"/>
                  <a:gd name="T6" fmla="*/ 5740 w 11554"/>
                  <a:gd name="T7" fmla="*/ 13 h 3090"/>
                  <a:gd name="T8" fmla="*/ 5771 w 11554"/>
                  <a:gd name="T9" fmla="*/ 2 h 3090"/>
                  <a:gd name="T10" fmla="*/ 8651 w 11554"/>
                  <a:gd name="T11" fmla="*/ 194 h 3090"/>
                  <a:gd name="T12" fmla="*/ 11510 w 11554"/>
                  <a:gd name="T13" fmla="*/ 2 h 3090"/>
                  <a:gd name="T14" fmla="*/ 11552 w 11554"/>
                  <a:gd name="T15" fmla="*/ 39 h 3090"/>
                  <a:gd name="T16" fmla="*/ 11515 w 11554"/>
                  <a:gd name="T17" fmla="*/ 81 h 3090"/>
                  <a:gd name="T18" fmla="*/ 8646 w 11554"/>
                  <a:gd name="T19" fmla="*/ 273 h 3090"/>
                  <a:gd name="T20" fmla="*/ 5766 w 11554"/>
                  <a:gd name="T21" fmla="*/ 81 h 3090"/>
                  <a:gd name="T22" fmla="*/ 5797 w 11554"/>
                  <a:gd name="T23" fmla="*/ 69 h 3090"/>
                  <a:gd name="T24" fmla="*/ 2933 w 11554"/>
                  <a:gd name="T25" fmla="*/ 2997 h 3090"/>
                  <a:gd name="T26" fmla="*/ 2906 w 11554"/>
                  <a:gd name="T27" fmla="*/ 3009 h 3090"/>
                  <a:gd name="T28" fmla="*/ 42 w 11554"/>
                  <a:gd name="T29" fmla="*/ 3089 h 3090"/>
                  <a:gd name="T30" fmla="*/ 0 w 11554"/>
                  <a:gd name="T31" fmla="*/ 3051 h 3090"/>
                  <a:gd name="T32" fmla="*/ 39 w 11554"/>
                  <a:gd name="T33" fmla="*/ 3009 h 309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554"/>
                  <a:gd name="T52" fmla="*/ 0 h 3090"/>
                  <a:gd name="T53" fmla="*/ 11554 w 11554"/>
                  <a:gd name="T54" fmla="*/ 3090 h 309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554" h="3090">
                    <a:moveTo>
                      <a:pt x="39" y="3009"/>
                    </a:moveTo>
                    <a:lnTo>
                      <a:pt x="2903" y="2929"/>
                    </a:lnTo>
                    <a:lnTo>
                      <a:pt x="2876" y="2941"/>
                    </a:lnTo>
                    <a:lnTo>
                      <a:pt x="5740" y="13"/>
                    </a:lnTo>
                    <a:cubicBezTo>
                      <a:pt x="5748" y="5"/>
                      <a:pt x="5759" y="1"/>
                      <a:pt x="5771" y="2"/>
                    </a:cubicBezTo>
                    <a:lnTo>
                      <a:pt x="8651" y="194"/>
                    </a:lnTo>
                    <a:lnTo>
                      <a:pt x="11510" y="2"/>
                    </a:lnTo>
                    <a:cubicBezTo>
                      <a:pt x="11532" y="0"/>
                      <a:pt x="11551" y="17"/>
                      <a:pt x="11552" y="39"/>
                    </a:cubicBezTo>
                    <a:cubicBezTo>
                      <a:pt x="11554" y="61"/>
                      <a:pt x="11537" y="80"/>
                      <a:pt x="11515" y="81"/>
                    </a:cubicBezTo>
                    <a:lnTo>
                      <a:pt x="8646" y="273"/>
                    </a:lnTo>
                    <a:lnTo>
                      <a:pt x="5766" y="81"/>
                    </a:lnTo>
                    <a:lnTo>
                      <a:pt x="5797" y="69"/>
                    </a:lnTo>
                    <a:lnTo>
                      <a:pt x="2933" y="2997"/>
                    </a:lnTo>
                    <a:cubicBezTo>
                      <a:pt x="2926" y="3005"/>
                      <a:pt x="2916" y="3009"/>
                      <a:pt x="2906" y="3009"/>
                    </a:cubicBezTo>
                    <a:lnTo>
                      <a:pt x="42" y="3089"/>
                    </a:lnTo>
                    <a:cubicBezTo>
                      <a:pt x="20" y="3090"/>
                      <a:pt x="1" y="3073"/>
                      <a:pt x="0" y="3051"/>
                    </a:cubicBezTo>
                    <a:cubicBezTo>
                      <a:pt x="0" y="3029"/>
                      <a:pt x="17" y="3010"/>
                      <a:pt x="39" y="3009"/>
                    </a:cubicBezTo>
                    <a:close/>
                  </a:path>
                </a:pathLst>
              </a:custGeom>
              <a:solidFill>
                <a:srgbClr val="336699"/>
              </a:solidFill>
              <a:ln w="6350" cap="flat">
                <a:solidFill>
                  <a:srgbClr val="336699"/>
                </a:solidFill>
                <a:prstDash val="solid"/>
                <a:bevel/>
                <a:headEnd/>
                <a:tailEnd/>
              </a:ln>
            </p:spPr>
            <p:txBody>
              <a:bodyPr/>
              <a:lstStyle/>
              <a:p>
                <a:endParaRPr lang="it-IT"/>
              </a:p>
            </p:txBody>
          </p:sp>
          <p:sp>
            <p:nvSpPr>
              <p:cNvPr id="30761" name="Freeform 36"/>
              <p:cNvSpPr>
                <a:spLocks/>
              </p:cNvSpPr>
              <p:nvPr/>
            </p:nvSpPr>
            <p:spPr bwMode="auto">
              <a:xfrm>
                <a:off x="2063750" y="1958975"/>
                <a:ext cx="4678363" cy="1368425"/>
              </a:xfrm>
              <a:custGeom>
                <a:avLst/>
                <a:gdLst>
                  <a:gd name="T0" fmla="*/ 39 w 11553"/>
                  <a:gd name="T1" fmla="*/ 3296 h 3377"/>
                  <a:gd name="T2" fmla="*/ 2903 w 11553"/>
                  <a:gd name="T3" fmla="*/ 3216 h 3377"/>
                  <a:gd name="T4" fmla="*/ 2875 w 11553"/>
                  <a:gd name="T5" fmla="*/ 3229 h 3377"/>
                  <a:gd name="T6" fmla="*/ 5739 w 11553"/>
                  <a:gd name="T7" fmla="*/ 109 h 3377"/>
                  <a:gd name="T8" fmla="*/ 5769 w 11553"/>
                  <a:gd name="T9" fmla="*/ 96 h 3377"/>
                  <a:gd name="T10" fmla="*/ 8649 w 11553"/>
                  <a:gd name="T11" fmla="*/ 112 h 3377"/>
                  <a:gd name="T12" fmla="*/ 11511 w 11553"/>
                  <a:gd name="T13" fmla="*/ 0 h 3377"/>
                  <a:gd name="T14" fmla="*/ 11552 w 11553"/>
                  <a:gd name="T15" fmla="*/ 39 h 3377"/>
                  <a:gd name="T16" fmla="*/ 11514 w 11553"/>
                  <a:gd name="T17" fmla="*/ 80 h 3377"/>
                  <a:gd name="T18" fmla="*/ 8648 w 11553"/>
                  <a:gd name="T19" fmla="*/ 192 h 3377"/>
                  <a:gd name="T20" fmla="*/ 5768 w 11553"/>
                  <a:gd name="T21" fmla="*/ 176 h 3377"/>
                  <a:gd name="T22" fmla="*/ 5798 w 11553"/>
                  <a:gd name="T23" fmla="*/ 164 h 3377"/>
                  <a:gd name="T24" fmla="*/ 2934 w 11553"/>
                  <a:gd name="T25" fmla="*/ 3284 h 3377"/>
                  <a:gd name="T26" fmla="*/ 2906 w 11553"/>
                  <a:gd name="T27" fmla="*/ 3296 h 3377"/>
                  <a:gd name="T28" fmla="*/ 42 w 11553"/>
                  <a:gd name="T29" fmla="*/ 3376 h 3377"/>
                  <a:gd name="T30" fmla="*/ 0 w 11553"/>
                  <a:gd name="T31" fmla="*/ 3338 h 3377"/>
                  <a:gd name="T32" fmla="*/ 39 w 11553"/>
                  <a:gd name="T33" fmla="*/ 3296 h 337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553"/>
                  <a:gd name="T52" fmla="*/ 0 h 3377"/>
                  <a:gd name="T53" fmla="*/ 11553 w 11553"/>
                  <a:gd name="T54" fmla="*/ 3377 h 337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553" h="3377">
                    <a:moveTo>
                      <a:pt x="39" y="3296"/>
                    </a:moveTo>
                    <a:lnTo>
                      <a:pt x="2903" y="3216"/>
                    </a:lnTo>
                    <a:lnTo>
                      <a:pt x="2875" y="3229"/>
                    </a:lnTo>
                    <a:lnTo>
                      <a:pt x="5739" y="109"/>
                    </a:lnTo>
                    <a:cubicBezTo>
                      <a:pt x="5747" y="101"/>
                      <a:pt x="5757" y="96"/>
                      <a:pt x="5769" y="96"/>
                    </a:cubicBezTo>
                    <a:lnTo>
                      <a:pt x="8649" y="112"/>
                    </a:lnTo>
                    <a:lnTo>
                      <a:pt x="11511" y="0"/>
                    </a:lnTo>
                    <a:cubicBezTo>
                      <a:pt x="11533" y="0"/>
                      <a:pt x="11552" y="17"/>
                      <a:pt x="11552" y="39"/>
                    </a:cubicBezTo>
                    <a:cubicBezTo>
                      <a:pt x="11553" y="61"/>
                      <a:pt x="11536" y="80"/>
                      <a:pt x="11514" y="80"/>
                    </a:cubicBezTo>
                    <a:lnTo>
                      <a:pt x="8648" y="192"/>
                    </a:lnTo>
                    <a:lnTo>
                      <a:pt x="5768" y="176"/>
                    </a:lnTo>
                    <a:lnTo>
                      <a:pt x="5798" y="164"/>
                    </a:lnTo>
                    <a:lnTo>
                      <a:pt x="2934" y="3284"/>
                    </a:lnTo>
                    <a:cubicBezTo>
                      <a:pt x="2927" y="3291"/>
                      <a:pt x="2916" y="3296"/>
                      <a:pt x="2906" y="3296"/>
                    </a:cubicBezTo>
                    <a:lnTo>
                      <a:pt x="42" y="3376"/>
                    </a:lnTo>
                    <a:cubicBezTo>
                      <a:pt x="20" y="3377"/>
                      <a:pt x="1" y="3360"/>
                      <a:pt x="0" y="3338"/>
                    </a:cubicBezTo>
                    <a:cubicBezTo>
                      <a:pt x="0" y="3316"/>
                      <a:pt x="17" y="3297"/>
                      <a:pt x="39" y="3296"/>
                    </a:cubicBezTo>
                    <a:close/>
                  </a:path>
                </a:pathLst>
              </a:custGeom>
              <a:solidFill>
                <a:srgbClr val="595959"/>
              </a:solidFill>
              <a:ln w="6350" cap="flat">
                <a:solidFill>
                  <a:srgbClr val="595959"/>
                </a:solidFill>
                <a:prstDash val="solid"/>
                <a:bevel/>
                <a:headEnd/>
                <a:tailEnd/>
              </a:ln>
            </p:spPr>
            <p:txBody>
              <a:bodyPr/>
              <a:lstStyle/>
              <a:p>
                <a:endParaRPr lang="it-IT"/>
              </a:p>
            </p:txBody>
          </p:sp>
          <p:sp>
            <p:nvSpPr>
              <p:cNvPr id="30762" name="Rectangle 37"/>
              <p:cNvSpPr>
                <a:spLocks noChangeArrowheads="1"/>
              </p:cNvSpPr>
              <p:nvPr/>
            </p:nvSpPr>
            <p:spPr bwMode="auto">
              <a:xfrm>
                <a:off x="971600" y="4863810"/>
                <a:ext cx="48410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10%</a:t>
                </a:r>
                <a:endParaRPr lang="it-IT" sz="3600"/>
              </a:p>
            </p:txBody>
          </p:sp>
          <p:sp>
            <p:nvSpPr>
              <p:cNvPr id="30763" name="Rectangle 38"/>
              <p:cNvSpPr>
                <a:spLocks noChangeArrowheads="1"/>
              </p:cNvSpPr>
              <p:nvPr/>
            </p:nvSpPr>
            <p:spPr bwMode="auto">
              <a:xfrm>
                <a:off x="971600" y="4393910"/>
                <a:ext cx="48410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11%</a:t>
                </a:r>
                <a:endParaRPr lang="it-IT" sz="3600"/>
              </a:p>
            </p:txBody>
          </p:sp>
          <p:sp>
            <p:nvSpPr>
              <p:cNvPr id="30764" name="Rectangle 39"/>
              <p:cNvSpPr>
                <a:spLocks noChangeArrowheads="1"/>
              </p:cNvSpPr>
              <p:nvPr/>
            </p:nvSpPr>
            <p:spPr bwMode="auto">
              <a:xfrm>
                <a:off x="971600" y="3925598"/>
                <a:ext cx="48410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12%</a:t>
                </a:r>
                <a:endParaRPr lang="it-IT" sz="3600"/>
              </a:p>
            </p:txBody>
          </p:sp>
          <p:sp>
            <p:nvSpPr>
              <p:cNvPr id="30765" name="Rectangle 40"/>
              <p:cNvSpPr>
                <a:spLocks noChangeArrowheads="1"/>
              </p:cNvSpPr>
              <p:nvPr/>
            </p:nvSpPr>
            <p:spPr bwMode="auto">
              <a:xfrm>
                <a:off x="971600" y="3457285"/>
                <a:ext cx="48410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13%</a:t>
                </a:r>
                <a:endParaRPr lang="it-IT" sz="3600"/>
              </a:p>
            </p:txBody>
          </p:sp>
          <p:sp>
            <p:nvSpPr>
              <p:cNvPr id="30766" name="Rectangle 41"/>
              <p:cNvSpPr>
                <a:spLocks noChangeArrowheads="1"/>
              </p:cNvSpPr>
              <p:nvPr/>
            </p:nvSpPr>
            <p:spPr bwMode="auto">
              <a:xfrm>
                <a:off x="971600" y="2987385"/>
                <a:ext cx="48410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14%</a:t>
                </a:r>
                <a:endParaRPr lang="it-IT" sz="3600"/>
              </a:p>
            </p:txBody>
          </p:sp>
          <p:sp>
            <p:nvSpPr>
              <p:cNvPr id="30767" name="Rectangle 42"/>
              <p:cNvSpPr>
                <a:spLocks noChangeArrowheads="1"/>
              </p:cNvSpPr>
              <p:nvPr/>
            </p:nvSpPr>
            <p:spPr bwMode="auto">
              <a:xfrm>
                <a:off x="971600" y="2519073"/>
                <a:ext cx="48410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15%</a:t>
                </a:r>
                <a:endParaRPr lang="it-IT" sz="3600"/>
              </a:p>
            </p:txBody>
          </p:sp>
          <p:sp>
            <p:nvSpPr>
              <p:cNvPr id="30768" name="Rectangle 43"/>
              <p:cNvSpPr>
                <a:spLocks noChangeArrowheads="1"/>
              </p:cNvSpPr>
              <p:nvPr/>
            </p:nvSpPr>
            <p:spPr bwMode="auto">
              <a:xfrm>
                <a:off x="971600" y="2049173"/>
                <a:ext cx="48410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16%</a:t>
                </a:r>
                <a:endParaRPr lang="it-IT" sz="3600"/>
              </a:p>
            </p:txBody>
          </p:sp>
          <p:sp>
            <p:nvSpPr>
              <p:cNvPr id="30769" name="Rectangle 44"/>
              <p:cNvSpPr>
                <a:spLocks noChangeArrowheads="1"/>
              </p:cNvSpPr>
              <p:nvPr/>
            </p:nvSpPr>
            <p:spPr bwMode="auto">
              <a:xfrm>
                <a:off x="971600" y="1580860"/>
                <a:ext cx="48410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17%</a:t>
                </a:r>
                <a:endParaRPr lang="it-IT" sz="3600"/>
              </a:p>
            </p:txBody>
          </p:sp>
          <p:sp>
            <p:nvSpPr>
              <p:cNvPr id="30770" name="Rectangle 45"/>
              <p:cNvSpPr>
                <a:spLocks noChangeArrowheads="1"/>
              </p:cNvSpPr>
              <p:nvPr/>
            </p:nvSpPr>
            <p:spPr bwMode="auto">
              <a:xfrm>
                <a:off x="971600" y="1112548"/>
                <a:ext cx="48410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18%</a:t>
                </a:r>
                <a:endParaRPr lang="it-IT" sz="3600"/>
              </a:p>
            </p:txBody>
          </p:sp>
          <p:sp>
            <p:nvSpPr>
              <p:cNvPr id="30771" name="Rectangle 46"/>
              <p:cNvSpPr>
                <a:spLocks noChangeArrowheads="1"/>
              </p:cNvSpPr>
              <p:nvPr/>
            </p:nvSpPr>
            <p:spPr bwMode="auto">
              <a:xfrm>
                <a:off x="1835696" y="5103380"/>
                <a:ext cx="5129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2006</a:t>
                </a:r>
                <a:endParaRPr lang="it-IT" sz="3600"/>
              </a:p>
            </p:txBody>
          </p:sp>
          <p:sp>
            <p:nvSpPr>
              <p:cNvPr id="30772" name="Rectangle 47"/>
              <p:cNvSpPr>
                <a:spLocks noChangeArrowheads="1"/>
              </p:cNvSpPr>
              <p:nvPr/>
            </p:nvSpPr>
            <p:spPr bwMode="auto">
              <a:xfrm>
                <a:off x="2997746" y="5103380"/>
                <a:ext cx="5129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2007</a:t>
                </a:r>
                <a:endParaRPr lang="it-IT" sz="3600"/>
              </a:p>
            </p:txBody>
          </p:sp>
          <p:sp>
            <p:nvSpPr>
              <p:cNvPr id="30773" name="Rectangle 48"/>
              <p:cNvSpPr>
                <a:spLocks noChangeArrowheads="1"/>
              </p:cNvSpPr>
              <p:nvPr/>
            </p:nvSpPr>
            <p:spPr bwMode="auto">
              <a:xfrm>
                <a:off x="4158209" y="5103380"/>
                <a:ext cx="5129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2008</a:t>
                </a:r>
                <a:endParaRPr lang="it-IT" sz="3600"/>
              </a:p>
            </p:txBody>
          </p:sp>
          <p:sp>
            <p:nvSpPr>
              <p:cNvPr id="30774" name="Rectangle 49"/>
              <p:cNvSpPr>
                <a:spLocks noChangeArrowheads="1"/>
              </p:cNvSpPr>
              <p:nvPr/>
            </p:nvSpPr>
            <p:spPr bwMode="auto">
              <a:xfrm>
                <a:off x="5320259" y="5103380"/>
                <a:ext cx="5129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2009</a:t>
                </a:r>
                <a:endParaRPr lang="it-IT" sz="3600"/>
              </a:p>
            </p:txBody>
          </p:sp>
          <p:sp>
            <p:nvSpPr>
              <p:cNvPr id="30775" name="Rectangle 50"/>
              <p:cNvSpPr>
                <a:spLocks noChangeArrowheads="1"/>
              </p:cNvSpPr>
              <p:nvPr/>
            </p:nvSpPr>
            <p:spPr bwMode="auto">
              <a:xfrm>
                <a:off x="6482309" y="5103380"/>
                <a:ext cx="5129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2010</a:t>
                </a:r>
                <a:endParaRPr lang="it-IT" sz="3600"/>
              </a:p>
            </p:txBody>
          </p:sp>
        </p:grpSp>
      </p:grpSp>
      <p:grpSp>
        <p:nvGrpSpPr>
          <p:cNvPr id="5" name="Gruppo 39"/>
          <p:cNvGrpSpPr>
            <a:grpSpLocks/>
          </p:cNvGrpSpPr>
          <p:nvPr/>
        </p:nvGrpSpPr>
        <p:grpSpPr bwMode="auto">
          <a:xfrm>
            <a:off x="5940425" y="2133600"/>
            <a:ext cx="657225" cy="574675"/>
            <a:chOff x="5220072" y="1775783"/>
            <a:chExt cx="656414" cy="576000"/>
          </a:xfrm>
        </p:grpSpPr>
        <p:sp>
          <p:nvSpPr>
            <p:cNvPr id="87" name="Ovale 86"/>
            <p:cNvSpPr>
              <a:spLocks/>
            </p:cNvSpPr>
            <p:nvPr/>
          </p:nvSpPr>
          <p:spPr bwMode="auto">
            <a:xfrm>
              <a:off x="5220072" y="1775783"/>
              <a:ext cx="576000" cy="576000"/>
            </a:xfrm>
            <a:prstGeom prst="ellipse">
              <a:avLst/>
            </a:prstGeom>
            <a:solidFill>
              <a:schemeClr val="tx1">
                <a:lumMod val="65000"/>
                <a:lumOff val="35000"/>
              </a:schemeClr>
            </a:solidFill>
            <a:ln w="28575" cap="flat" cmpd="sng" algn="ctr">
              <a:noFill/>
              <a:prstDash val="dash"/>
              <a:round/>
              <a:headEnd type="none" w="med" len="med"/>
              <a:tailEnd type="triangle" w="med" len="med"/>
            </a:ln>
            <a:effectLst/>
            <a:scene3d>
              <a:camera prst="orthographicFront"/>
              <a:lightRig rig="threePt" dir="t"/>
            </a:scene3d>
            <a:sp3d>
              <a:bevelT/>
            </a:sp3d>
          </p:spPr>
          <p:txBody>
            <a:bodyPr anchor="ctr"/>
            <a:lstStyle/>
            <a:p>
              <a:pPr algn="ctr">
                <a:defRPr/>
              </a:pPr>
              <a:endParaRPr lang="it-IT">
                <a:cs typeface="+mn-cs"/>
              </a:endParaRPr>
            </a:p>
          </p:txBody>
        </p:sp>
        <p:sp>
          <p:nvSpPr>
            <p:cNvPr id="88" name="CasellaDiTesto 93"/>
            <p:cNvSpPr txBox="1">
              <a:spLocks noChangeArrowheads="1"/>
            </p:cNvSpPr>
            <p:nvPr/>
          </p:nvSpPr>
          <p:spPr bwMode="auto">
            <a:xfrm>
              <a:off x="5228000" y="1874435"/>
              <a:ext cx="648486" cy="338918"/>
            </a:xfrm>
            <a:prstGeom prst="rect">
              <a:avLst/>
            </a:prstGeom>
            <a:noFill/>
            <a:ln w="9525">
              <a:noFill/>
              <a:miter lim="800000"/>
              <a:headEnd/>
              <a:tailEnd/>
            </a:ln>
          </p:spPr>
          <p:txBody>
            <a:bodyPr>
              <a:spAutoFit/>
            </a:bodyPr>
            <a:lstStyle/>
            <a:p>
              <a:pPr>
                <a:defRPr/>
              </a:pPr>
              <a:r>
                <a:rPr lang="it-IT" sz="1600" dirty="0">
                  <a:solidFill>
                    <a:schemeClr val="bg1"/>
                  </a:solidFill>
                  <a:latin typeface="+mj-lt"/>
                  <a:cs typeface="+mn-cs"/>
                </a:rPr>
                <a:t>+0,6</a:t>
              </a:r>
              <a:r>
                <a:rPr lang="it-IT" sz="1100" dirty="0">
                  <a:solidFill>
                    <a:schemeClr val="bg1"/>
                  </a:solidFill>
                  <a:latin typeface="+mj-lt"/>
                  <a:cs typeface="+mn-cs"/>
                </a:rPr>
                <a:t>%</a:t>
              </a:r>
              <a:endParaRPr lang="it-IT" sz="1600" dirty="0">
                <a:solidFill>
                  <a:schemeClr val="bg1"/>
                </a:solidFill>
                <a:latin typeface="+mj-lt"/>
                <a:cs typeface="+mn-cs"/>
              </a:endParaRPr>
            </a:p>
          </p:txBody>
        </p:sp>
      </p:grpSp>
      <p:grpSp>
        <p:nvGrpSpPr>
          <p:cNvPr id="6" name="Gruppo 36"/>
          <p:cNvGrpSpPr>
            <a:grpSpLocks/>
          </p:cNvGrpSpPr>
          <p:nvPr/>
        </p:nvGrpSpPr>
        <p:grpSpPr bwMode="auto">
          <a:xfrm>
            <a:off x="5976938" y="1125538"/>
            <a:ext cx="739775" cy="574675"/>
            <a:chOff x="5198933" y="3960352"/>
            <a:chExt cx="738753" cy="576000"/>
          </a:xfrm>
        </p:grpSpPr>
        <p:sp>
          <p:nvSpPr>
            <p:cNvPr id="90" name="Ovale 89"/>
            <p:cNvSpPr>
              <a:spLocks/>
            </p:cNvSpPr>
            <p:nvPr/>
          </p:nvSpPr>
          <p:spPr bwMode="auto">
            <a:xfrm>
              <a:off x="5198933" y="3960352"/>
              <a:ext cx="576000" cy="576000"/>
            </a:xfrm>
            <a:prstGeom prst="ellipse">
              <a:avLst/>
            </a:prstGeom>
            <a:solidFill>
              <a:srgbClr val="336699"/>
            </a:solidFill>
            <a:ln w="28575" cap="flat" cmpd="sng" algn="ctr">
              <a:noFill/>
              <a:prstDash val="dash"/>
              <a:round/>
              <a:headEnd type="none" w="med" len="med"/>
              <a:tailEnd type="triangle" w="med" len="med"/>
            </a:ln>
            <a:effectLst/>
            <a:scene3d>
              <a:camera prst="orthographicFront"/>
              <a:lightRig rig="threePt" dir="t"/>
            </a:scene3d>
            <a:sp3d>
              <a:bevelT/>
            </a:sp3d>
          </p:spPr>
          <p:txBody>
            <a:bodyPr anchor="ctr"/>
            <a:lstStyle/>
            <a:p>
              <a:pPr algn="ctr">
                <a:defRPr/>
              </a:pPr>
              <a:endParaRPr lang="it-IT">
                <a:cs typeface="+mn-cs"/>
              </a:endParaRPr>
            </a:p>
          </p:txBody>
        </p:sp>
        <p:sp>
          <p:nvSpPr>
            <p:cNvPr id="91" name="CasellaDiTesto 97"/>
            <p:cNvSpPr txBox="1">
              <a:spLocks noChangeArrowheads="1"/>
            </p:cNvSpPr>
            <p:nvPr/>
          </p:nvSpPr>
          <p:spPr bwMode="auto">
            <a:xfrm>
              <a:off x="5217957" y="4051048"/>
              <a:ext cx="719729" cy="338918"/>
            </a:xfrm>
            <a:prstGeom prst="rect">
              <a:avLst/>
            </a:prstGeom>
            <a:noFill/>
            <a:ln w="9525">
              <a:noFill/>
              <a:miter lim="800000"/>
              <a:headEnd/>
              <a:tailEnd/>
            </a:ln>
          </p:spPr>
          <p:txBody>
            <a:bodyPr>
              <a:spAutoFit/>
            </a:bodyPr>
            <a:lstStyle/>
            <a:p>
              <a:pPr>
                <a:defRPr/>
              </a:pPr>
              <a:r>
                <a:rPr lang="it-IT" sz="1600" dirty="0">
                  <a:solidFill>
                    <a:schemeClr val="bg1"/>
                  </a:solidFill>
                  <a:latin typeface="+mj-lt"/>
                  <a:cs typeface="+mn-cs"/>
                </a:rPr>
                <a:t> +1</a:t>
              </a:r>
              <a:r>
                <a:rPr lang="it-IT" sz="1100" dirty="0">
                  <a:solidFill>
                    <a:schemeClr val="bg1"/>
                  </a:solidFill>
                  <a:latin typeface="+mj-lt"/>
                  <a:cs typeface="+mn-cs"/>
                </a:rPr>
                <a:t>%</a:t>
              </a:r>
              <a:endParaRPr lang="it-IT" sz="1600" dirty="0">
                <a:solidFill>
                  <a:schemeClr val="bg1"/>
                </a:solidFill>
                <a:latin typeface="+mj-lt"/>
                <a:cs typeface="+mn-cs"/>
              </a:endParaRPr>
            </a:p>
          </p:txBody>
        </p:sp>
      </p:grpSp>
    </p:spTree>
    <p:extLst>
      <p:ext uri="{BB962C8B-B14F-4D97-AF65-F5344CB8AC3E}">
        <p14:creationId xmlns:p14="http://schemas.microsoft.com/office/powerpoint/2010/main" val="199563585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0"/>
                                        <p:tgtEl>
                                          <p:spTgt spid="3"/>
                                        </p:tgtEl>
                                      </p:cBhvr>
                                    </p:animEffect>
                                  </p:childTnLst>
                                </p:cTn>
                              </p:par>
                            </p:childTnLst>
                          </p:cTn>
                        </p:par>
                        <p:par>
                          <p:cTn id="12" fill="hold" nodeType="afterGroup">
                            <p:stCondLst>
                              <p:cond delay="4000"/>
                            </p:stCondLst>
                            <p:childTnLst>
                              <p:par>
                                <p:cTn id="13" presetID="10"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2000"/>
                                        <p:tgtEl>
                                          <p:spTgt spid="5"/>
                                        </p:tgtEl>
                                      </p:cBhvr>
                                    </p:animEffect>
                                  </p:childTnLst>
                                </p:cTn>
                              </p:par>
                              <p:par>
                                <p:cTn id="16" presetID="10"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2000"/>
                                        <p:tgtEl>
                                          <p:spTgt spid="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1"/>
                                        </p:tgtEl>
                                        <p:attrNameLst>
                                          <p:attrName>style.visibility</p:attrName>
                                        </p:attrNameLst>
                                      </p:cBhvr>
                                      <p:to>
                                        <p:strVal val="visible"/>
                                      </p:to>
                                    </p:set>
                                    <p:animEffect transition="in" filter="fade">
                                      <p:cBhvr>
                                        <p:cTn id="21" dur="2000"/>
                                        <p:tgtEl>
                                          <p:spTgt spid="7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0"/>
                                        </p:tgtEl>
                                        <p:attrNameLst>
                                          <p:attrName>style.visibility</p:attrName>
                                        </p:attrNameLst>
                                      </p:cBhvr>
                                      <p:to>
                                        <p:strVal val="visible"/>
                                      </p:to>
                                    </p:set>
                                    <p:animEffect transition="in" filter="fade">
                                      <p:cBhvr>
                                        <p:cTn id="24" dur="2000"/>
                                        <p:tgtEl>
                                          <p:spTgt spid="70"/>
                                        </p:tgtEl>
                                      </p:cBhvr>
                                    </p:animEffect>
                                  </p:childTnLst>
                                </p:cTn>
                              </p:par>
                            </p:childTnLst>
                          </p:cTn>
                        </p:par>
                        <p:par>
                          <p:cTn id="25" fill="hold" nodeType="afterGroup">
                            <p:stCondLst>
                              <p:cond delay="6000"/>
                            </p:stCondLst>
                            <p:childTnLst>
                              <p:par>
                                <p:cTn id="26" presetID="10" presetClass="entr" presetSubtype="0" fill="hold" grpId="0" nodeType="afterEffect">
                                  <p:stCondLst>
                                    <p:cond delay="0"/>
                                  </p:stCondLst>
                                  <p:childTnLst>
                                    <p:set>
                                      <p:cBhvr>
                                        <p:cTn id="27" dur="1" fill="hold">
                                          <p:stCondLst>
                                            <p:cond delay="0"/>
                                          </p:stCondLst>
                                        </p:cTn>
                                        <p:tgtEl>
                                          <p:spTgt spid="334"/>
                                        </p:tgtEl>
                                        <p:attrNameLst>
                                          <p:attrName>style.visibility</p:attrName>
                                        </p:attrNameLst>
                                      </p:cBhvr>
                                      <p:to>
                                        <p:strVal val="visible"/>
                                      </p:to>
                                    </p:set>
                                    <p:animEffect transition="in" filter="fade">
                                      <p:cBhvr>
                                        <p:cTn id="28" dur="2000"/>
                                        <p:tgtEl>
                                          <p:spTgt spid="334"/>
                                        </p:tgtEl>
                                      </p:cBhvr>
                                    </p:animEffect>
                                  </p:childTnLst>
                                </p:cTn>
                              </p:par>
                              <p:par>
                                <p:cTn id="29" presetID="10" presetClass="entr" presetSubtype="0" fill="hold"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334" grpId="0" autoUpdateAnimBg="0"/>
      <p:bldP spid="70" grpId="0"/>
      <p:bldP spid="7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6" name="Gruppo 60"/>
          <p:cNvGrpSpPr>
            <a:grpSpLocks/>
          </p:cNvGrpSpPr>
          <p:nvPr/>
        </p:nvGrpSpPr>
        <p:grpSpPr bwMode="auto">
          <a:xfrm>
            <a:off x="762000" y="1125538"/>
            <a:ext cx="7265988" cy="4873625"/>
            <a:chOff x="761280" y="1125538"/>
            <a:chExt cx="7267104" cy="4873625"/>
          </a:xfrm>
        </p:grpSpPr>
        <p:pic>
          <p:nvPicPr>
            <p:cNvPr id="62" name="Picture 54" descr="C:\Users\intel\Desktop\images.jpg"/>
            <p:cNvPicPr>
              <a:picLocks noChangeArrowheads="1"/>
            </p:cNvPicPr>
            <p:nvPr/>
          </p:nvPicPr>
          <p:blipFill>
            <a:blip r:embed="rId3" cstate="print">
              <a:duotone>
                <a:schemeClr val="accent4">
                  <a:shade val="45000"/>
                  <a:satMod val="135000"/>
                </a:schemeClr>
                <a:prstClr val="white"/>
              </a:duotone>
            </a:blip>
            <a:srcRect b="19951"/>
            <a:stretch>
              <a:fillRect/>
            </a:stretch>
          </p:blipFill>
          <p:spPr bwMode="auto">
            <a:xfrm>
              <a:off x="1957958" y="1147763"/>
              <a:ext cx="5206330" cy="4689475"/>
            </a:xfrm>
            <a:prstGeom prst="rect">
              <a:avLst/>
            </a:prstGeom>
            <a:noFill/>
          </p:spPr>
        </p:pic>
        <p:sp>
          <p:nvSpPr>
            <p:cNvPr id="31800" name="Rettangolo 56"/>
            <p:cNvSpPr>
              <a:spLocks noChangeArrowheads="1"/>
            </p:cNvSpPr>
            <p:nvPr/>
          </p:nvSpPr>
          <p:spPr bwMode="auto">
            <a:xfrm>
              <a:off x="761280" y="1125538"/>
              <a:ext cx="7267104" cy="4873625"/>
            </a:xfrm>
            <a:prstGeom prst="rect">
              <a:avLst/>
            </a:prstGeom>
            <a:solidFill>
              <a:srgbClr val="EAEAEA">
                <a:alpha val="81175"/>
              </a:srgbClr>
            </a:solidFill>
            <a:ln>
              <a:noFill/>
            </a:ln>
            <a:extLst>
              <a:ext uri="{91240B29-F687-4F45-9708-019B960494DF}">
                <a14:hiddenLine xmlns:a14="http://schemas.microsoft.com/office/drawing/2010/main" w="28575" algn="ctr">
                  <a:solidFill>
                    <a:srgbClr val="000000"/>
                  </a:solidFill>
                  <a:prstDash val="dash"/>
                  <a:round/>
                  <a:headEnd/>
                  <a:tailEnd type="triangle" w="med" len="med"/>
                </a14:hiddenLine>
              </a:ext>
            </a:extLst>
          </p:spPr>
          <p:txBody>
            <a:bodyPr anchor="ctr"/>
            <a:lstStyle/>
            <a:p>
              <a:pPr algn="ctr"/>
              <a:endParaRPr lang="it-IT"/>
            </a:p>
          </p:txBody>
        </p:sp>
      </p:grpSp>
      <p:sp>
        <p:nvSpPr>
          <p:cNvPr id="7171" name="Rectangle 10"/>
          <p:cNvSpPr>
            <a:spLocks noGrp="1" noChangeArrowheads="1"/>
          </p:cNvSpPr>
          <p:nvPr>
            <p:ph type="title"/>
          </p:nvPr>
        </p:nvSpPr>
        <p:spPr>
          <a:xfrm>
            <a:off x="598488" y="188913"/>
            <a:ext cx="8172450" cy="792162"/>
          </a:xfrm>
        </p:spPr>
        <p:txBody>
          <a:bodyPr/>
          <a:lstStyle/>
          <a:p>
            <a:pPr eaLnBrk="1" hangingPunct="1"/>
            <a:r>
              <a:rPr lang="it-IT" sz="2000" smtClean="0">
                <a:latin typeface="Verdana" pitchFamily="34" charset="0"/>
              </a:rPr>
              <a:t>La copertura degli oneri finanziari  </a:t>
            </a:r>
            <a:r>
              <a:rPr lang="it-IT" sz="1400" b="0" smtClean="0">
                <a:latin typeface="Verdana" pitchFamily="34" charset="0"/>
              </a:rPr>
              <a:t>(valore mediano)</a:t>
            </a:r>
            <a:endParaRPr lang="it-IT" sz="2000" b="0" smtClean="0">
              <a:latin typeface="Verdana" pitchFamily="34" charset="0"/>
            </a:endParaRPr>
          </a:p>
        </p:txBody>
      </p:sp>
      <p:sp>
        <p:nvSpPr>
          <p:cNvPr id="334" name="Rectangle 15"/>
          <p:cNvSpPr>
            <a:spLocks noChangeArrowheads="1"/>
          </p:cNvSpPr>
          <p:nvPr/>
        </p:nvSpPr>
        <p:spPr bwMode="auto">
          <a:xfrm>
            <a:off x="1281113" y="5837238"/>
            <a:ext cx="7559675" cy="400050"/>
          </a:xfrm>
          <a:prstGeom prst="rect">
            <a:avLst/>
          </a:prstGeom>
          <a:noFill/>
          <a:ln w="9525">
            <a:noFill/>
            <a:miter lim="800000"/>
            <a:headEnd/>
            <a:tailEnd/>
          </a:ln>
        </p:spPr>
        <p:txBody>
          <a:bodyPr anchor="ctr"/>
          <a:lstStyle/>
          <a:p>
            <a:pPr>
              <a:defRPr/>
            </a:pPr>
            <a:r>
              <a:rPr lang="it-IT" sz="2000" dirty="0" smtClean="0">
                <a:solidFill>
                  <a:srgbClr val="336699"/>
                </a:solidFill>
                <a:latin typeface="Verdana" pitchFamily="34" charset="0"/>
                <a:cs typeface="+mn-cs"/>
              </a:rPr>
              <a:t>Il debito è sostenibile</a:t>
            </a:r>
            <a:endParaRPr lang="it-IT" sz="2000" dirty="0">
              <a:solidFill>
                <a:srgbClr val="336699"/>
              </a:solidFill>
              <a:latin typeface="Verdana" pitchFamily="34" charset="0"/>
              <a:cs typeface="+mn-cs"/>
            </a:endParaRPr>
          </a:p>
        </p:txBody>
      </p:sp>
      <p:sp>
        <p:nvSpPr>
          <p:cNvPr id="30" name="Pentagono 29"/>
          <p:cNvSpPr/>
          <p:nvPr/>
        </p:nvSpPr>
        <p:spPr bwMode="auto">
          <a:xfrm>
            <a:off x="782872" y="5853523"/>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70" name="Rectangle 81"/>
          <p:cNvSpPr>
            <a:spLocks noChangeArrowheads="1"/>
          </p:cNvSpPr>
          <p:nvPr/>
        </p:nvSpPr>
        <p:spPr bwMode="auto">
          <a:xfrm>
            <a:off x="6670675" y="1773238"/>
            <a:ext cx="808038" cy="277812"/>
          </a:xfrm>
          <a:prstGeom prst="rect">
            <a:avLst/>
          </a:prstGeom>
          <a:noFill/>
          <a:ln w="9525">
            <a:noFill/>
            <a:miter lim="800000"/>
            <a:headEnd/>
            <a:tailEnd/>
          </a:ln>
        </p:spPr>
        <p:txBody>
          <a:bodyPr wrap="none" lIns="0" tIns="0" rIns="0" bIns="0">
            <a:spAutoFit/>
          </a:bodyPr>
          <a:lstStyle/>
          <a:p>
            <a:pPr>
              <a:defRPr/>
            </a:pPr>
            <a:r>
              <a:rPr lang="it-IT" sz="1800" dirty="0">
                <a:solidFill>
                  <a:srgbClr val="336699"/>
                </a:solidFill>
                <a:cs typeface="+mn-cs"/>
              </a:rPr>
              <a:t>Firenze</a:t>
            </a:r>
            <a:endParaRPr lang="it-IT" b="0" dirty="0">
              <a:solidFill>
                <a:srgbClr val="336699"/>
              </a:solidFill>
              <a:cs typeface="+mn-cs"/>
            </a:endParaRPr>
          </a:p>
        </p:txBody>
      </p:sp>
      <p:sp>
        <p:nvSpPr>
          <p:cNvPr id="71" name="Rectangle 82"/>
          <p:cNvSpPr>
            <a:spLocks noChangeArrowheads="1"/>
          </p:cNvSpPr>
          <p:nvPr/>
        </p:nvSpPr>
        <p:spPr bwMode="auto">
          <a:xfrm>
            <a:off x="6670675" y="2144713"/>
            <a:ext cx="9255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it-IT" sz="1800">
                <a:solidFill>
                  <a:srgbClr val="595959"/>
                </a:solidFill>
              </a:rPr>
              <a:t>Toscana</a:t>
            </a:r>
            <a:endParaRPr lang="it-IT" b="0"/>
          </a:p>
        </p:txBody>
      </p:sp>
      <p:sp>
        <p:nvSpPr>
          <p:cNvPr id="38" name="Rettangolo 37"/>
          <p:cNvSpPr/>
          <p:nvPr/>
        </p:nvSpPr>
        <p:spPr bwMode="auto">
          <a:xfrm>
            <a:off x="4527288" y="6565657"/>
            <a:ext cx="2268000" cy="333375"/>
          </a:xfrm>
          <a:prstGeom prst="rect">
            <a:avLst/>
          </a:prstGeom>
          <a:solidFill>
            <a:srgbClr val="33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solidFill>
                <a:latin typeface="Verdana" pitchFamily="34" charset="0"/>
                <a:cs typeface="+mn-cs"/>
              </a:rPr>
              <a:t>Risultati della provincia</a:t>
            </a:r>
          </a:p>
        </p:txBody>
      </p:sp>
      <p:sp>
        <p:nvSpPr>
          <p:cNvPr id="39" name="Rettangolo 38"/>
          <p:cNvSpPr/>
          <p:nvPr/>
        </p:nvSpPr>
        <p:spPr bwMode="auto">
          <a:xfrm>
            <a:off x="2051720"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Morfologia</a:t>
            </a:r>
          </a:p>
        </p:txBody>
      </p:sp>
      <p:sp>
        <p:nvSpPr>
          <p:cNvPr id="40" name="Rettangolo 39"/>
          <p:cNvSpPr/>
          <p:nvPr/>
        </p:nvSpPr>
        <p:spPr bwMode="auto">
          <a:xfrm>
            <a:off x="6797306" y="6568835"/>
            <a:ext cx="2340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I settori economici</a:t>
            </a:r>
          </a:p>
        </p:txBody>
      </p:sp>
      <p:sp>
        <p:nvSpPr>
          <p:cNvPr id="41" name="Rettangolo 40"/>
          <p:cNvSpPr/>
          <p:nvPr/>
        </p:nvSpPr>
        <p:spPr bwMode="auto">
          <a:xfrm>
            <a:off x="-16797" y="6568835"/>
            <a:ext cx="208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Domande</a:t>
            </a:r>
          </a:p>
        </p:txBody>
      </p:sp>
      <p:grpSp>
        <p:nvGrpSpPr>
          <p:cNvPr id="3" name="Gruppo 62"/>
          <p:cNvGrpSpPr>
            <a:grpSpLocks/>
          </p:cNvGrpSpPr>
          <p:nvPr/>
        </p:nvGrpSpPr>
        <p:grpSpPr bwMode="auto">
          <a:xfrm>
            <a:off x="900113" y="1120775"/>
            <a:ext cx="6353175" cy="4179888"/>
            <a:chOff x="899592" y="1120775"/>
            <a:chExt cx="6353696" cy="4180433"/>
          </a:xfrm>
        </p:grpSpPr>
        <p:sp>
          <p:nvSpPr>
            <p:cNvPr id="31777" name="AutoShape 4"/>
            <p:cNvSpPr>
              <a:spLocks noChangeAspect="1" noChangeArrowheads="1" noTextEdit="1"/>
            </p:cNvSpPr>
            <p:nvPr/>
          </p:nvSpPr>
          <p:spPr bwMode="auto">
            <a:xfrm>
              <a:off x="957263" y="1120775"/>
              <a:ext cx="6296025" cy="412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
          <p:nvSpPr>
            <p:cNvPr id="31778" name="Freeform 6"/>
            <p:cNvSpPr>
              <a:spLocks noEditPoints="1"/>
            </p:cNvSpPr>
            <p:nvPr/>
          </p:nvSpPr>
          <p:spPr bwMode="auto">
            <a:xfrm>
              <a:off x="1350963" y="1233488"/>
              <a:ext cx="5824538" cy="3271838"/>
            </a:xfrm>
            <a:custGeom>
              <a:avLst/>
              <a:gdLst>
                <a:gd name="T0" fmla="*/ 0 w 3669"/>
                <a:gd name="T1" fmla="*/ 2057 h 2061"/>
                <a:gd name="T2" fmla="*/ 3669 w 3669"/>
                <a:gd name="T3" fmla="*/ 2057 h 2061"/>
                <a:gd name="T4" fmla="*/ 3669 w 3669"/>
                <a:gd name="T5" fmla="*/ 2061 h 2061"/>
                <a:gd name="T6" fmla="*/ 0 w 3669"/>
                <a:gd name="T7" fmla="*/ 2061 h 2061"/>
                <a:gd name="T8" fmla="*/ 0 w 3669"/>
                <a:gd name="T9" fmla="*/ 2057 h 2061"/>
                <a:gd name="T10" fmla="*/ 0 w 3669"/>
                <a:gd name="T11" fmla="*/ 1765 h 2061"/>
                <a:gd name="T12" fmla="*/ 3669 w 3669"/>
                <a:gd name="T13" fmla="*/ 1765 h 2061"/>
                <a:gd name="T14" fmla="*/ 3669 w 3669"/>
                <a:gd name="T15" fmla="*/ 1769 h 2061"/>
                <a:gd name="T16" fmla="*/ 0 w 3669"/>
                <a:gd name="T17" fmla="*/ 1769 h 2061"/>
                <a:gd name="T18" fmla="*/ 0 w 3669"/>
                <a:gd name="T19" fmla="*/ 1765 h 2061"/>
                <a:gd name="T20" fmla="*/ 0 w 3669"/>
                <a:gd name="T21" fmla="*/ 1468 h 2061"/>
                <a:gd name="T22" fmla="*/ 3669 w 3669"/>
                <a:gd name="T23" fmla="*/ 1468 h 2061"/>
                <a:gd name="T24" fmla="*/ 3669 w 3669"/>
                <a:gd name="T25" fmla="*/ 1472 h 2061"/>
                <a:gd name="T26" fmla="*/ 0 w 3669"/>
                <a:gd name="T27" fmla="*/ 1472 h 2061"/>
                <a:gd name="T28" fmla="*/ 0 w 3669"/>
                <a:gd name="T29" fmla="*/ 1468 h 2061"/>
                <a:gd name="T30" fmla="*/ 0 w 3669"/>
                <a:gd name="T31" fmla="*/ 1175 h 2061"/>
                <a:gd name="T32" fmla="*/ 3669 w 3669"/>
                <a:gd name="T33" fmla="*/ 1175 h 2061"/>
                <a:gd name="T34" fmla="*/ 3669 w 3669"/>
                <a:gd name="T35" fmla="*/ 1179 h 2061"/>
                <a:gd name="T36" fmla="*/ 0 w 3669"/>
                <a:gd name="T37" fmla="*/ 1179 h 2061"/>
                <a:gd name="T38" fmla="*/ 0 w 3669"/>
                <a:gd name="T39" fmla="*/ 1175 h 2061"/>
                <a:gd name="T40" fmla="*/ 0 w 3669"/>
                <a:gd name="T41" fmla="*/ 882 h 2061"/>
                <a:gd name="T42" fmla="*/ 3669 w 3669"/>
                <a:gd name="T43" fmla="*/ 882 h 2061"/>
                <a:gd name="T44" fmla="*/ 3669 w 3669"/>
                <a:gd name="T45" fmla="*/ 886 h 2061"/>
                <a:gd name="T46" fmla="*/ 0 w 3669"/>
                <a:gd name="T47" fmla="*/ 886 h 2061"/>
                <a:gd name="T48" fmla="*/ 0 w 3669"/>
                <a:gd name="T49" fmla="*/ 882 h 2061"/>
                <a:gd name="T50" fmla="*/ 0 w 3669"/>
                <a:gd name="T51" fmla="*/ 586 h 2061"/>
                <a:gd name="T52" fmla="*/ 3669 w 3669"/>
                <a:gd name="T53" fmla="*/ 586 h 2061"/>
                <a:gd name="T54" fmla="*/ 3669 w 3669"/>
                <a:gd name="T55" fmla="*/ 590 h 2061"/>
                <a:gd name="T56" fmla="*/ 0 w 3669"/>
                <a:gd name="T57" fmla="*/ 590 h 2061"/>
                <a:gd name="T58" fmla="*/ 0 w 3669"/>
                <a:gd name="T59" fmla="*/ 586 h 2061"/>
                <a:gd name="T60" fmla="*/ 0 w 3669"/>
                <a:gd name="T61" fmla="*/ 293 h 2061"/>
                <a:gd name="T62" fmla="*/ 3669 w 3669"/>
                <a:gd name="T63" fmla="*/ 293 h 2061"/>
                <a:gd name="T64" fmla="*/ 3669 w 3669"/>
                <a:gd name="T65" fmla="*/ 297 h 2061"/>
                <a:gd name="T66" fmla="*/ 0 w 3669"/>
                <a:gd name="T67" fmla="*/ 297 h 2061"/>
                <a:gd name="T68" fmla="*/ 0 w 3669"/>
                <a:gd name="T69" fmla="*/ 293 h 2061"/>
                <a:gd name="T70" fmla="*/ 0 w 3669"/>
                <a:gd name="T71" fmla="*/ 0 h 2061"/>
                <a:gd name="T72" fmla="*/ 3669 w 3669"/>
                <a:gd name="T73" fmla="*/ 0 h 2061"/>
                <a:gd name="T74" fmla="*/ 3669 w 3669"/>
                <a:gd name="T75" fmla="*/ 4 h 2061"/>
                <a:gd name="T76" fmla="*/ 0 w 3669"/>
                <a:gd name="T77" fmla="*/ 4 h 2061"/>
                <a:gd name="T78" fmla="*/ 0 w 3669"/>
                <a:gd name="T79" fmla="*/ 0 h 206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669"/>
                <a:gd name="T121" fmla="*/ 0 h 2061"/>
                <a:gd name="T122" fmla="*/ 3669 w 3669"/>
                <a:gd name="T123" fmla="*/ 2061 h 206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669" h="2061">
                  <a:moveTo>
                    <a:pt x="0" y="2057"/>
                  </a:moveTo>
                  <a:lnTo>
                    <a:pt x="3669" y="2057"/>
                  </a:lnTo>
                  <a:lnTo>
                    <a:pt x="3669" y="2061"/>
                  </a:lnTo>
                  <a:lnTo>
                    <a:pt x="0" y="2061"/>
                  </a:lnTo>
                  <a:lnTo>
                    <a:pt x="0" y="2057"/>
                  </a:lnTo>
                  <a:close/>
                  <a:moveTo>
                    <a:pt x="0" y="1765"/>
                  </a:moveTo>
                  <a:lnTo>
                    <a:pt x="3669" y="1765"/>
                  </a:lnTo>
                  <a:lnTo>
                    <a:pt x="3669" y="1769"/>
                  </a:lnTo>
                  <a:lnTo>
                    <a:pt x="0" y="1769"/>
                  </a:lnTo>
                  <a:lnTo>
                    <a:pt x="0" y="1765"/>
                  </a:lnTo>
                  <a:close/>
                  <a:moveTo>
                    <a:pt x="0" y="1468"/>
                  </a:moveTo>
                  <a:lnTo>
                    <a:pt x="3669" y="1468"/>
                  </a:lnTo>
                  <a:lnTo>
                    <a:pt x="3669" y="1472"/>
                  </a:lnTo>
                  <a:lnTo>
                    <a:pt x="0" y="1472"/>
                  </a:lnTo>
                  <a:lnTo>
                    <a:pt x="0" y="1468"/>
                  </a:lnTo>
                  <a:close/>
                  <a:moveTo>
                    <a:pt x="0" y="1175"/>
                  </a:moveTo>
                  <a:lnTo>
                    <a:pt x="3669" y="1175"/>
                  </a:lnTo>
                  <a:lnTo>
                    <a:pt x="3669" y="1179"/>
                  </a:lnTo>
                  <a:lnTo>
                    <a:pt x="0" y="1179"/>
                  </a:lnTo>
                  <a:lnTo>
                    <a:pt x="0" y="1175"/>
                  </a:lnTo>
                  <a:close/>
                  <a:moveTo>
                    <a:pt x="0" y="882"/>
                  </a:moveTo>
                  <a:lnTo>
                    <a:pt x="3669" y="882"/>
                  </a:lnTo>
                  <a:lnTo>
                    <a:pt x="3669" y="886"/>
                  </a:lnTo>
                  <a:lnTo>
                    <a:pt x="0" y="886"/>
                  </a:lnTo>
                  <a:lnTo>
                    <a:pt x="0" y="882"/>
                  </a:lnTo>
                  <a:close/>
                  <a:moveTo>
                    <a:pt x="0" y="586"/>
                  </a:moveTo>
                  <a:lnTo>
                    <a:pt x="3669" y="586"/>
                  </a:lnTo>
                  <a:lnTo>
                    <a:pt x="3669" y="590"/>
                  </a:lnTo>
                  <a:lnTo>
                    <a:pt x="0" y="590"/>
                  </a:lnTo>
                  <a:lnTo>
                    <a:pt x="0" y="586"/>
                  </a:lnTo>
                  <a:close/>
                  <a:moveTo>
                    <a:pt x="0" y="293"/>
                  </a:moveTo>
                  <a:lnTo>
                    <a:pt x="3669" y="293"/>
                  </a:lnTo>
                  <a:lnTo>
                    <a:pt x="3669" y="297"/>
                  </a:lnTo>
                  <a:lnTo>
                    <a:pt x="0" y="297"/>
                  </a:lnTo>
                  <a:lnTo>
                    <a:pt x="0" y="293"/>
                  </a:lnTo>
                  <a:close/>
                  <a:moveTo>
                    <a:pt x="0" y="0"/>
                  </a:moveTo>
                  <a:lnTo>
                    <a:pt x="3669" y="0"/>
                  </a:lnTo>
                  <a:lnTo>
                    <a:pt x="3669" y="4"/>
                  </a:lnTo>
                  <a:lnTo>
                    <a:pt x="0" y="4"/>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31779" name="Rectangle 7"/>
            <p:cNvSpPr>
              <a:spLocks noChangeArrowheads="1"/>
            </p:cNvSpPr>
            <p:nvPr/>
          </p:nvSpPr>
          <p:spPr bwMode="auto">
            <a:xfrm>
              <a:off x="1347788" y="1236663"/>
              <a:ext cx="6350" cy="3730625"/>
            </a:xfrm>
            <a:prstGeom prst="rect">
              <a:avLst/>
            </a:prstGeom>
            <a:solidFill>
              <a:srgbClr val="868686"/>
            </a:solidFill>
            <a:ln w="6350">
              <a:solidFill>
                <a:srgbClr val="868686"/>
              </a:solidFill>
              <a:bevel/>
              <a:headEnd/>
              <a:tailEnd/>
            </a:ln>
          </p:spPr>
          <p:txBody>
            <a:bodyPr/>
            <a:lstStyle/>
            <a:p>
              <a:endParaRPr lang="it-IT"/>
            </a:p>
          </p:txBody>
        </p:sp>
        <p:sp>
          <p:nvSpPr>
            <p:cNvPr id="31780" name="Freeform 8"/>
            <p:cNvSpPr>
              <a:spLocks noEditPoints="1"/>
            </p:cNvSpPr>
            <p:nvPr/>
          </p:nvSpPr>
          <p:spPr bwMode="auto">
            <a:xfrm>
              <a:off x="1304926" y="1233488"/>
              <a:ext cx="46038" cy="3736975"/>
            </a:xfrm>
            <a:custGeom>
              <a:avLst/>
              <a:gdLst>
                <a:gd name="T0" fmla="*/ 0 w 29"/>
                <a:gd name="T1" fmla="*/ 2350 h 2354"/>
                <a:gd name="T2" fmla="*/ 29 w 29"/>
                <a:gd name="T3" fmla="*/ 2350 h 2354"/>
                <a:gd name="T4" fmla="*/ 29 w 29"/>
                <a:gd name="T5" fmla="*/ 2354 h 2354"/>
                <a:gd name="T6" fmla="*/ 0 w 29"/>
                <a:gd name="T7" fmla="*/ 2354 h 2354"/>
                <a:gd name="T8" fmla="*/ 0 w 29"/>
                <a:gd name="T9" fmla="*/ 2350 h 2354"/>
                <a:gd name="T10" fmla="*/ 0 w 29"/>
                <a:gd name="T11" fmla="*/ 2057 h 2354"/>
                <a:gd name="T12" fmla="*/ 29 w 29"/>
                <a:gd name="T13" fmla="*/ 2057 h 2354"/>
                <a:gd name="T14" fmla="*/ 29 w 29"/>
                <a:gd name="T15" fmla="*/ 2061 h 2354"/>
                <a:gd name="T16" fmla="*/ 0 w 29"/>
                <a:gd name="T17" fmla="*/ 2061 h 2354"/>
                <a:gd name="T18" fmla="*/ 0 w 29"/>
                <a:gd name="T19" fmla="*/ 2057 h 2354"/>
                <a:gd name="T20" fmla="*/ 0 w 29"/>
                <a:gd name="T21" fmla="*/ 1765 h 2354"/>
                <a:gd name="T22" fmla="*/ 29 w 29"/>
                <a:gd name="T23" fmla="*/ 1765 h 2354"/>
                <a:gd name="T24" fmla="*/ 29 w 29"/>
                <a:gd name="T25" fmla="*/ 1769 h 2354"/>
                <a:gd name="T26" fmla="*/ 0 w 29"/>
                <a:gd name="T27" fmla="*/ 1769 h 2354"/>
                <a:gd name="T28" fmla="*/ 0 w 29"/>
                <a:gd name="T29" fmla="*/ 1765 h 2354"/>
                <a:gd name="T30" fmla="*/ 0 w 29"/>
                <a:gd name="T31" fmla="*/ 1468 h 2354"/>
                <a:gd name="T32" fmla="*/ 29 w 29"/>
                <a:gd name="T33" fmla="*/ 1468 h 2354"/>
                <a:gd name="T34" fmla="*/ 29 w 29"/>
                <a:gd name="T35" fmla="*/ 1472 h 2354"/>
                <a:gd name="T36" fmla="*/ 0 w 29"/>
                <a:gd name="T37" fmla="*/ 1472 h 2354"/>
                <a:gd name="T38" fmla="*/ 0 w 29"/>
                <a:gd name="T39" fmla="*/ 1468 h 2354"/>
                <a:gd name="T40" fmla="*/ 0 w 29"/>
                <a:gd name="T41" fmla="*/ 1175 h 2354"/>
                <a:gd name="T42" fmla="*/ 29 w 29"/>
                <a:gd name="T43" fmla="*/ 1175 h 2354"/>
                <a:gd name="T44" fmla="*/ 29 w 29"/>
                <a:gd name="T45" fmla="*/ 1179 h 2354"/>
                <a:gd name="T46" fmla="*/ 0 w 29"/>
                <a:gd name="T47" fmla="*/ 1179 h 2354"/>
                <a:gd name="T48" fmla="*/ 0 w 29"/>
                <a:gd name="T49" fmla="*/ 1175 h 2354"/>
                <a:gd name="T50" fmla="*/ 0 w 29"/>
                <a:gd name="T51" fmla="*/ 882 h 2354"/>
                <a:gd name="T52" fmla="*/ 29 w 29"/>
                <a:gd name="T53" fmla="*/ 882 h 2354"/>
                <a:gd name="T54" fmla="*/ 29 w 29"/>
                <a:gd name="T55" fmla="*/ 886 h 2354"/>
                <a:gd name="T56" fmla="*/ 0 w 29"/>
                <a:gd name="T57" fmla="*/ 886 h 2354"/>
                <a:gd name="T58" fmla="*/ 0 w 29"/>
                <a:gd name="T59" fmla="*/ 882 h 2354"/>
                <a:gd name="T60" fmla="*/ 0 w 29"/>
                <a:gd name="T61" fmla="*/ 586 h 2354"/>
                <a:gd name="T62" fmla="*/ 29 w 29"/>
                <a:gd name="T63" fmla="*/ 586 h 2354"/>
                <a:gd name="T64" fmla="*/ 29 w 29"/>
                <a:gd name="T65" fmla="*/ 590 h 2354"/>
                <a:gd name="T66" fmla="*/ 0 w 29"/>
                <a:gd name="T67" fmla="*/ 590 h 2354"/>
                <a:gd name="T68" fmla="*/ 0 w 29"/>
                <a:gd name="T69" fmla="*/ 586 h 2354"/>
                <a:gd name="T70" fmla="*/ 0 w 29"/>
                <a:gd name="T71" fmla="*/ 293 h 2354"/>
                <a:gd name="T72" fmla="*/ 29 w 29"/>
                <a:gd name="T73" fmla="*/ 293 h 2354"/>
                <a:gd name="T74" fmla="*/ 29 w 29"/>
                <a:gd name="T75" fmla="*/ 297 h 2354"/>
                <a:gd name="T76" fmla="*/ 0 w 29"/>
                <a:gd name="T77" fmla="*/ 297 h 2354"/>
                <a:gd name="T78" fmla="*/ 0 w 29"/>
                <a:gd name="T79" fmla="*/ 293 h 2354"/>
                <a:gd name="T80" fmla="*/ 0 w 29"/>
                <a:gd name="T81" fmla="*/ 0 h 2354"/>
                <a:gd name="T82" fmla="*/ 29 w 29"/>
                <a:gd name="T83" fmla="*/ 0 h 2354"/>
                <a:gd name="T84" fmla="*/ 29 w 29"/>
                <a:gd name="T85" fmla="*/ 4 h 2354"/>
                <a:gd name="T86" fmla="*/ 0 w 29"/>
                <a:gd name="T87" fmla="*/ 4 h 2354"/>
                <a:gd name="T88" fmla="*/ 0 w 29"/>
                <a:gd name="T89" fmla="*/ 0 h 235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9"/>
                <a:gd name="T136" fmla="*/ 0 h 2354"/>
                <a:gd name="T137" fmla="*/ 29 w 29"/>
                <a:gd name="T138" fmla="*/ 2354 h 235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9" h="2354">
                  <a:moveTo>
                    <a:pt x="0" y="2350"/>
                  </a:moveTo>
                  <a:lnTo>
                    <a:pt x="29" y="2350"/>
                  </a:lnTo>
                  <a:lnTo>
                    <a:pt x="29" y="2354"/>
                  </a:lnTo>
                  <a:lnTo>
                    <a:pt x="0" y="2354"/>
                  </a:lnTo>
                  <a:lnTo>
                    <a:pt x="0" y="2350"/>
                  </a:lnTo>
                  <a:close/>
                  <a:moveTo>
                    <a:pt x="0" y="2057"/>
                  </a:moveTo>
                  <a:lnTo>
                    <a:pt x="29" y="2057"/>
                  </a:lnTo>
                  <a:lnTo>
                    <a:pt x="29" y="2061"/>
                  </a:lnTo>
                  <a:lnTo>
                    <a:pt x="0" y="2061"/>
                  </a:lnTo>
                  <a:lnTo>
                    <a:pt x="0" y="2057"/>
                  </a:lnTo>
                  <a:close/>
                  <a:moveTo>
                    <a:pt x="0" y="1765"/>
                  </a:moveTo>
                  <a:lnTo>
                    <a:pt x="29" y="1765"/>
                  </a:lnTo>
                  <a:lnTo>
                    <a:pt x="29" y="1769"/>
                  </a:lnTo>
                  <a:lnTo>
                    <a:pt x="0" y="1769"/>
                  </a:lnTo>
                  <a:lnTo>
                    <a:pt x="0" y="1765"/>
                  </a:lnTo>
                  <a:close/>
                  <a:moveTo>
                    <a:pt x="0" y="1468"/>
                  </a:moveTo>
                  <a:lnTo>
                    <a:pt x="29" y="1468"/>
                  </a:lnTo>
                  <a:lnTo>
                    <a:pt x="29" y="1472"/>
                  </a:lnTo>
                  <a:lnTo>
                    <a:pt x="0" y="1472"/>
                  </a:lnTo>
                  <a:lnTo>
                    <a:pt x="0" y="1468"/>
                  </a:lnTo>
                  <a:close/>
                  <a:moveTo>
                    <a:pt x="0" y="1175"/>
                  </a:moveTo>
                  <a:lnTo>
                    <a:pt x="29" y="1175"/>
                  </a:lnTo>
                  <a:lnTo>
                    <a:pt x="29" y="1179"/>
                  </a:lnTo>
                  <a:lnTo>
                    <a:pt x="0" y="1179"/>
                  </a:lnTo>
                  <a:lnTo>
                    <a:pt x="0" y="1175"/>
                  </a:lnTo>
                  <a:close/>
                  <a:moveTo>
                    <a:pt x="0" y="882"/>
                  </a:moveTo>
                  <a:lnTo>
                    <a:pt x="29" y="882"/>
                  </a:lnTo>
                  <a:lnTo>
                    <a:pt x="29" y="886"/>
                  </a:lnTo>
                  <a:lnTo>
                    <a:pt x="0" y="886"/>
                  </a:lnTo>
                  <a:lnTo>
                    <a:pt x="0" y="882"/>
                  </a:lnTo>
                  <a:close/>
                  <a:moveTo>
                    <a:pt x="0" y="586"/>
                  </a:moveTo>
                  <a:lnTo>
                    <a:pt x="29" y="586"/>
                  </a:lnTo>
                  <a:lnTo>
                    <a:pt x="29" y="590"/>
                  </a:lnTo>
                  <a:lnTo>
                    <a:pt x="0" y="590"/>
                  </a:lnTo>
                  <a:lnTo>
                    <a:pt x="0" y="586"/>
                  </a:lnTo>
                  <a:close/>
                  <a:moveTo>
                    <a:pt x="0" y="293"/>
                  </a:moveTo>
                  <a:lnTo>
                    <a:pt x="29" y="293"/>
                  </a:lnTo>
                  <a:lnTo>
                    <a:pt x="29" y="297"/>
                  </a:lnTo>
                  <a:lnTo>
                    <a:pt x="0" y="297"/>
                  </a:lnTo>
                  <a:lnTo>
                    <a:pt x="0" y="293"/>
                  </a:lnTo>
                  <a:close/>
                  <a:moveTo>
                    <a:pt x="0" y="0"/>
                  </a:moveTo>
                  <a:lnTo>
                    <a:pt x="29" y="0"/>
                  </a:lnTo>
                  <a:lnTo>
                    <a:pt x="29" y="4"/>
                  </a:lnTo>
                  <a:lnTo>
                    <a:pt x="0" y="4"/>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31781" name="Rectangle 9"/>
            <p:cNvSpPr>
              <a:spLocks noChangeArrowheads="1"/>
            </p:cNvSpPr>
            <p:nvPr/>
          </p:nvSpPr>
          <p:spPr bwMode="auto">
            <a:xfrm>
              <a:off x="1350963" y="4964113"/>
              <a:ext cx="5824538" cy="6350"/>
            </a:xfrm>
            <a:prstGeom prst="rect">
              <a:avLst/>
            </a:prstGeom>
            <a:solidFill>
              <a:srgbClr val="868686"/>
            </a:solidFill>
            <a:ln w="6350">
              <a:solidFill>
                <a:srgbClr val="868686"/>
              </a:solidFill>
              <a:bevel/>
              <a:headEnd/>
              <a:tailEnd/>
            </a:ln>
          </p:spPr>
          <p:txBody>
            <a:bodyPr/>
            <a:lstStyle/>
            <a:p>
              <a:endParaRPr lang="it-IT"/>
            </a:p>
          </p:txBody>
        </p:sp>
        <p:sp>
          <p:nvSpPr>
            <p:cNvPr id="31782" name="Freeform 10"/>
            <p:cNvSpPr>
              <a:spLocks noEditPoints="1"/>
            </p:cNvSpPr>
            <p:nvPr/>
          </p:nvSpPr>
          <p:spPr bwMode="auto">
            <a:xfrm>
              <a:off x="1927226" y="4935538"/>
              <a:ext cx="5251450" cy="71438"/>
            </a:xfrm>
            <a:custGeom>
              <a:avLst/>
              <a:gdLst>
                <a:gd name="T0" fmla="*/ 4 w 3308"/>
                <a:gd name="T1" fmla="*/ 0 h 45"/>
                <a:gd name="T2" fmla="*/ 4 w 3308"/>
                <a:gd name="T3" fmla="*/ 45 h 45"/>
                <a:gd name="T4" fmla="*/ 0 w 3308"/>
                <a:gd name="T5" fmla="*/ 45 h 45"/>
                <a:gd name="T6" fmla="*/ 0 w 3308"/>
                <a:gd name="T7" fmla="*/ 0 h 45"/>
                <a:gd name="T8" fmla="*/ 4 w 3308"/>
                <a:gd name="T9" fmla="*/ 0 h 45"/>
                <a:gd name="T10" fmla="*/ 739 w 3308"/>
                <a:gd name="T11" fmla="*/ 0 h 45"/>
                <a:gd name="T12" fmla="*/ 739 w 3308"/>
                <a:gd name="T13" fmla="*/ 45 h 45"/>
                <a:gd name="T14" fmla="*/ 735 w 3308"/>
                <a:gd name="T15" fmla="*/ 45 h 45"/>
                <a:gd name="T16" fmla="*/ 735 w 3308"/>
                <a:gd name="T17" fmla="*/ 0 h 45"/>
                <a:gd name="T18" fmla="*/ 739 w 3308"/>
                <a:gd name="T19" fmla="*/ 0 h 45"/>
                <a:gd name="T20" fmla="*/ 1473 w 3308"/>
                <a:gd name="T21" fmla="*/ 0 h 45"/>
                <a:gd name="T22" fmla="*/ 1473 w 3308"/>
                <a:gd name="T23" fmla="*/ 45 h 45"/>
                <a:gd name="T24" fmla="*/ 1469 w 3308"/>
                <a:gd name="T25" fmla="*/ 45 h 45"/>
                <a:gd name="T26" fmla="*/ 1469 w 3308"/>
                <a:gd name="T27" fmla="*/ 0 h 45"/>
                <a:gd name="T28" fmla="*/ 1473 w 3308"/>
                <a:gd name="T29" fmla="*/ 0 h 45"/>
                <a:gd name="T30" fmla="*/ 2208 w 3308"/>
                <a:gd name="T31" fmla="*/ 0 h 45"/>
                <a:gd name="T32" fmla="*/ 2208 w 3308"/>
                <a:gd name="T33" fmla="*/ 45 h 45"/>
                <a:gd name="T34" fmla="*/ 2204 w 3308"/>
                <a:gd name="T35" fmla="*/ 45 h 45"/>
                <a:gd name="T36" fmla="*/ 2204 w 3308"/>
                <a:gd name="T37" fmla="*/ 0 h 45"/>
                <a:gd name="T38" fmla="*/ 2208 w 3308"/>
                <a:gd name="T39" fmla="*/ 0 h 45"/>
                <a:gd name="T40" fmla="*/ 2939 w 3308"/>
                <a:gd name="T41" fmla="*/ 0 h 45"/>
                <a:gd name="T42" fmla="*/ 2939 w 3308"/>
                <a:gd name="T43" fmla="*/ 45 h 45"/>
                <a:gd name="T44" fmla="*/ 2935 w 3308"/>
                <a:gd name="T45" fmla="*/ 45 h 45"/>
                <a:gd name="T46" fmla="*/ 2935 w 3308"/>
                <a:gd name="T47" fmla="*/ 0 h 45"/>
                <a:gd name="T48" fmla="*/ 2939 w 3308"/>
                <a:gd name="T49" fmla="*/ 0 h 45"/>
                <a:gd name="T50" fmla="*/ 3308 w 3308"/>
                <a:gd name="T51" fmla="*/ 0 h 45"/>
                <a:gd name="T52" fmla="*/ 3308 w 3308"/>
                <a:gd name="T53" fmla="*/ 45 h 45"/>
                <a:gd name="T54" fmla="*/ 3304 w 3308"/>
                <a:gd name="T55" fmla="*/ 45 h 45"/>
                <a:gd name="T56" fmla="*/ 3304 w 3308"/>
                <a:gd name="T57" fmla="*/ 0 h 45"/>
                <a:gd name="T58" fmla="*/ 3308 w 3308"/>
                <a:gd name="T59" fmla="*/ 0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308"/>
                <a:gd name="T91" fmla="*/ 0 h 45"/>
                <a:gd name="T92" fmla="*/ 3308 w 3308"/>
                <a:gd name="T93" fmla="*/ 45 h 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308" h="45">
                  <a:moveTo>
                    <a:pt x="4" y="0"/>
                  </a:moveTo>
                  <a:lnTo>
                    <a:pt x="4" y="45"/>
                  </a:lnTo>
                  <a:lnTo>
                    <a:pt x="0" y="45"/>
                  </a:lnTo>
                  <a:lnTo>
                    <a:pt x="0" y="0"/>
                  </a:lnTo>
                  <a:lnTo>
                    <a:pt x="4" y="0"/>
                  </a:lnTo>
                  <a:close/>
                  <a:moveTo>
                    <a:pt x="739" y="0"/>
                  </a:moveTo>
                  <a:lnTo>
                    <a:pt x="739" y="45"/>
                  </a:lnTo>
                  <a:lnTo>
                    <a:pt x="735" y="45"/>
                  </a:lnTo>
                  <a:lnTo>
                    <a:pt x="735" y="0"/>
                  </a:lnTo>
                  <a:lnTo>
                    <a:pt x="739" y="0"/>
                  </a:lnTo>
                  <a:close/>
                  <a:moveTo>
                    <a:pt x="1473" y="0"/>
                  </a:moveTo>
                  <a:lnTo>
                    <a:pt x="1473" y="45"/>
                  </a:lnTo>
                  <a:lnTo>
                    <a:pt x="1469" y="45"/>
                  </a:lnTo>
                  <a:lnTo>
                    <a:pt x="1469" y="0"/>
                  </a:lnTo>
                  <a:lnTo>
                    <a:pt x="1473" y="0"/>
                  </a:lnTo>
                  <a:close/>
                  <a:moveTo>
                    <a:pt x="2208" y="0"/>
                  </a:moveTo>
                  <a:lnTo>
                    <a:pt x="2208" y="45"/>
                  </a:lnTo>
                  <a:lnTo>
                    <a:pt x="2204" y="45"/>
                  </a:lnTo>
                  <a:lnTo>
                    <a:pt x="2204" y="0"/>
                  </a:lnTo>
                  <a:lnTo>
                    <a:pt x="2208" y="0"/>
                  </a:lnTo>
                  <a:close/>
                  <a:moveTo>
                    <a:pt x="2939" y="0"/>
                  </a:moveTo>
                  <a:lnTo>
                    <a:pt x="2939" y="45"/>
                  </a:lnTo>
                  <a:lnTo>
                    <a:pt x="2935" y="45"/>
                  </a:lnTo>
                  <a:lnTo>
                    <a:pt x="2935" y="0"/>
                  </a:lnTo>
                  <a:lnTo>
                    <a:pt x="2939" y="0"/>
                  </a:lnTo>
                  <a:close/>
                  <a:moveTo>
                    <a:pt x="3308" y="0"/>
                  </a:moveTo>
                  <a:lnTo>
                    <a:pt x="3308" y="45"/>
                  </a:lnTo>
                  <a:lnTo>
                    <a:pt x="3304" y="45"/>
                  </a:lnTo>
                  <a:lnTo>
                    <a:pt x="3304" y="0"/>
                  </a:lnTo>
                  <a:lnTo>
                    <a:pt x="3308"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31783" name="Freeform 11"/>
            <p:cNvSpPr>
              <a:spLocks/>
            </p:cNvSpPr>
            <p:nvPr/>
          </p:nvSpPr>
          <p:spPr bwMode="auto">
            <a:xfrm>
              <a:off x="1912938" y="1897063"/>
              <a:ext cx="4695825" cy="1041400"/>
            </a:xfrm>
            <a:custGeom>
              <a:avLst/>
              <a:gdLst>
                <a:gd name="T0" fmla="*/ 59 w 11659"/>
                <a:gd name="T1" fmla="*/ 8 h 2582"/>
                <a:gd name="T2" fmla="*/ 2955 w 11659"/>
                <a:gd name="T3" fmla="*/ 1064 h 2582"/>
                <a:gd name="T4" fmla="*/ 5852 w 11659"/>
                <a:gd name="T5" fmla="*/ 2200 h 2582"/>
                <a:gd name="T6" fmla="*/ 5842 w 11659"/>
                <a:gd name="T7" fmla="*/ 2198 h 2582"/>
                <a:gd name="T8" fmla="*/ 8738 w 11659"/>
                <a:gd name="T9" fmla="*/ 2502 h 2582"/>
                <a:gd name="T10" fmla="*/ 8710 w 11659"/>
                <a:gd name="T11" fmla="*/ 2509 h 2582"/>
                <a:gd name="T12" fmla="*/ 11590 w 11659"/>
                <a:gd name="T13" fmla="*/ 413 h 2582"/>
                <a:gd name="T14" fmla="*/ 11646 w 11659"/>
                <a:gd name="T15" fmla="*/ 422 h 2582"/>
                <a:gd name="T16" fmla="*/ 11637 w 11659"/>
                <a:gd name="T17" fmla="*/ 478 h 2582"/>
                <a:gd name="T18" fmla="*/ 8757 w 11659"/>
                <a:gd name="T19" fmla="*/ 2574 h 2582"/>
                <a:gd name="T20" fmla="*/ 8729 w 11659"/>
                <a:gd name="T21" fmla="*/ 2581 h 2582"/>
                <a:gd name="T22" fmla="*/ 5833 w 11659"/>
                <a:gd name="T23" fmla="*/ 2277 h 2582"/>
                <a:gd name="T24" fmla="*/ 5823 w 11659"/>
                <a:gd name="T25" fmla="*/ 2275 h 2582"/>
                <a:gd name="T26" fmla="*/ 2928 w 11659"/>
                <a:gd name="T27" fmla="*/ 1139 h 2582"/>
                <a:gd name="T28" fmla="*/ 32 w 11659"/>
                <a:gd name="T29" fmla="*/ 83 h 2582"/>
                <a:gd name="T30" fmla="*/ 8 w 11659"/>
                <a:gd name="T31" fmla="*/ 32 h 2582"/>
                <a:gd name="T32" fmla="*/ 59 w 11659"/>
                <a:gd name="T33" fmla="*/ 8 h 258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659"/>
                <a:gd name="T52" fmla="*/ 0 h 2582"/>
                <a:gd name="T53" fmla="*/ 11659 w 11659"/>
                <a:gd name="T54" fmla="*/ 2582 h 258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659" h="2582">
                  <a:moveTo>
                    <a:pt x="59" y="8"/>
                  </a:moveTo>
                  <a:lnTo>
                    <a:pt x="2955" y="1064"/>
                  </a:lnTo>
                  <a:lnTo>
                    <a:pt x="5852" y="2200"/>
                  </a:lnTo>
                  <a:lnTo>
                    <a:pt x="5842" y="2198"/>
                  </a:lnTo>
                  <a:lnTo>
                    <a:pt x="8738" y="2502"/>
                  </a:lnTo>
                  <a:lnTo>
                    <a:pt x="8710" y="2509"/>
                  </a:lnTo>
                  <a:lnTo>
                    <a:pt x="11590" y="413"/>
                  </a:lnTo>
                  <a:cubicBezTo>
                    <a:pt x="11608" y="400"/>
                    <a:pt x="11633" y="404"/>
                    <a:pt x="11646" y="422"/>
                  </a:cubicBezTo>
                  <a:cubicBezTo>
                    <a:pt x="11659" y="440"/>
                    <a:pt x="11655" y="465"/>
                    <a:pt x="11637" y="478"/>
                  </a:cubicBezTo>
                  <a:lnTo>
                    <a:pt x="8757" y="2574"/>
                  </a:lnTo>
                  <a:cubicBezTo>
                    <a:pt x="8749" y="2580"/>
                    <a:pt x="8739" y="2582"/>
                    <a:pt x="8729" y="2581"/>
                  </a:cubicBezTo>
                  <a:lnTo>
                    <a:pt x="5833" y="2277"/>
                  </a:lnTo>
                  <a:cubicBezTo>
                    <a:pt x="5830" y="2277"/>
                    <a:pt x="5826" y="2276"/>
                    <a:pt x="5823" y="2275"/>
                  </a:cubicBezTo>
                  <a:lnTo>
                    <a:pt x="2928" y="1139"/>
                  </a:lnTo>
                  <a:lnTo>
                    <a:pt x="32" y="83"/>
                  </a:lnTo>
                  <a:cubicBezTo>
                    <a:pt x="11" y="75"/>
                    <a:pt x="0" y="53"/>
                    <a:pt x="8" y="32"/>
                  </a:cubicBezTo>
                  <a:cubicBezTo>
                    <a:pt x="15" y="11"/>
                    <a:pt x="38" y="0"/>
                    <a:pt x="59" y="8"/>
                  </a:cubicBezTo>
                  <a:close/>
                </a:path>
              </a:pathLst>
            </a:custGeom>
            <a:solidFill>
              <a:srgbClr val="336699"/>
            </a:solidFill>
            <a:ln w="6350" cap="flat">
              <a:solidFill>
                <a:srgbClr val="336699"/>
              </a:solidFill>
              <a:prstDash val="solid"/>
              <a:bevel/>
              <a:headEnd/>
              <a:tailEnd/>
            </a:ln>
          </p:spPr>
          <p:txBody>
            <a:bodyPr/>
            <a:lstStyle/>
            <a:p>
              <a:endParaRPr lang="it-IT"/>
            </a:p>
          </p:txBody>
        </p:sp>
        <p:sp>
          <p:nvSpPr>
            <p:cNvPr id="31784" name="Freeform 12"/>
            <p:cNvSpPr>
              <a:spLocks/>
            </p:cNvSpPr>
            <p:nvPr/>
          </p:nvSpPr>
          <p:spPr bwMode="auto">
            <a:xfrm>
              <a:off x="1912938" y="2200275"/>
              <a:ext cx="4695825" cy="904875"/>
            </a:xfrm>
            <a:custGeom>
              <a:avLst/>
              <a:gdLst>
                <a:gd name="T0" fmla="*/ 54 w 11658"/>
                <a:gd name="T1" fmla="*/ 487 h 2246"/>
                <a:gd name="T2" fmla="*/ 2950 w 11658"/>
                <a:gd name="T3" fmla="*/ 1175 h 2246"/>
                <a:gd name="T4" fmla="*/ 5849 w 11658"/>
                <a:gd name="T5" fmla="*/ 2168 h 2246"/>
                <a:gd name="T6" fmla="*/ 5833 w 11658"/>
                <a:gd name="T7" fmla="*/ 2166 h 2246"/>
                <a:gd name="T8" fmla="*/ 8729 w 11658"/>
                <a:gd name="T9" fmla="*/ 1878 h 2246"/>
                <a:gd name="T10" fmla="*/ 8711 w 11658"/>
                <a:gd name="T11" fmla="*/ 1884 h 2246"/>
                <a:gd name="T12" fmla="*/ 11591 w 11658"/>
                <a:gd name="T13" fmla="*/ 12 h 2246"/>
                <a:gd name="T14" fmla="*/ 11646 w 11658"/>
                <a:gd name="T15" fmla="*/ 24 h 2246"/>
                <a:gd name="T16" fmla="*/ 11634 w 11658"/>
                <a:gd name="T17" fmla="*/ 79 h 2246"/>
                <a:gd name="T18" fmla="*/ 8754 w 11658"/>
                <a:gd name="T19" fmla="*/ 1951 h 2246"/>
                <a:gd name="T20" fmla="*/ 8736 w 11658"/>
                <a:gd name="T21" fmla="*/ 1957 h 2246"/>
                <a:gd name="T22" fmla="*/ 5840 w 11658"/>
                <a:gd name="T23" fmla="*/ 2245 h 2246"/>
                <a:gd name="T24" fmla="*/ 5824 w 11658"/>
                <a:gd name="T25" fmla="*/ 2243 h 2246"/>
                <a:gd name="T26" fmla="*/ 2931 w 11658"/>
                <a:gd name="T27" fmla="*/ 1252 h 2246"/>
                <a:gd name="T28" fmla="*/ 35 w 11658"/>
                <a:gd name="T29" fmla="*/ 564 h 2246"/>
                <a:gd name="T30" fmla="*/ 6 w 11658"/>
                <a:gd name="T31" fmla="*/ 516 h 2246"/>
                <a:gd name="T32" fmla="*/ 54 w 11658"/>
                <a:gd name="T33" fmla="*/ 487 h 22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658"/>
                <a:gd name="T52" fmla="*/ 0 h 2246"/>
                <a:gd name="T53" fmla="*/ 11658 w 11658"/>
                <a:gd name="T54" fmla="*/ 2246 h 224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658" h="2246">
                  <a:moveTo>
                    <a:pt x="54" y="487"/>
                  </a:moveTo>
                  <a:lnTo>
                    <a:pt x="2950" y="1175"/>
                  </a:lnTo>
                  <a:lnTo>
                    <a:pt x="5849" y="2168"/>
                  </a:lnTo>
                  <a:lnTo>
                    <a:pt x="5833" y="2166"/>
                  </a:lnTo>
                  <a:lnTo>
                    <a:pt x="8729" y="1878"/>
                  </a:lnTo>
                  <a:lnTo>
                    <a:pt x="8711" y="1884"/>
                  </a:lnTo>
                  <a:lnTo>
                    <a:pt x="11591" y="12"/>
                  </a:lnTo>
                  <a:cubicBezTo>
                    <a:pt x="11609" y="0"/>
                    <a:pt x="11634" y="5"/>
                    <a:pt x="11646" y="24"/>
                  </a:cubicBezTo>
                  <a:cubicBezTo>
                    <a:pt x="11658" y="42"/>
                    <a:pt x="11653" y="67"/>
                    <a:pt x="11634" y="79"/>
                  </a:cubicBezTo>
                  <a:lnTo>
                    <a:pt x="8754" y="1951"/>
                  </a:lnTo>
                  <a:cubicBezTo>
                    <a:pt x="8749" y="1954"/>
                    <a:pt x="8743" y="1957"/>
                    <a:pt x="8736" y="1957"/>
                  </a:cubicBezTo>
                  <a:lnTo>
                    <a:pt x="5840" y="2245"/>
                  </a:lnTo>
                  <a:cubicBezTo>
                    <a:pt x="5835" y="2246"/>
                    <a:pt x="5829" y="2245"/>
                    <a:pt x="5824" y="2243"/>
                  </a:cubicBezTo>
                  <a:lnTo>
                    <a:pt x="2931" y="1252"/>
                  </a:lnTo>
                  <a:lnTo>
                    <a:pt x="35" y="564"/>
                  </a:lnTo>
                  <a:cubicBezTo>
                    <a:pt x="14" y="559"/>
                    <a:pt x="0" y="538"/>
                    <a:pt x="6" y="516"/>
                  </a:cubicBezTo>
                  <a:cubicBezTo>
                    <a:pt x="11" y="495"/>
                    <a:pt x="32" y="481"/>
                    <a:pt x="54" y="487"/>
                  </a:cubicBezTo>
                  <a:close/>
                </a:path>
              </a:pathLst>
            </a:custGeom>
            <a:solidFill>
              <a:srgbClr val="595959"/>
            </a:solidFill>
            <a:ln w="6350" cap="flat">
              <a:solidFill>
                <a:srgbClr val="595959"/>
              </a:solidFill>
              <a:prstDash val="solid"/>
              <a:bevel/>
              <a:headEnd/>
              <a:tailEnd/>
            </a:ln>
          </p:spPr>
          <p:txBody>
            <a:bodyPr/>
            <a:lstStyle/>
            <a:p>
              <a:endParaRPr lang="it-IT"/>
            </a:p>
          </p:txBody>
        </p:sp>
        <p:sp>
          <p:nvSpPr>
            <p:cNvPr id="31785" name="Rectangle 13"/>
            <p:cNvSpPr>
              <a:spLocks noChangeArrowheads="1"/>
            </p:cNvSpPr>
            <p:nvPr/>
          </p:nvSpPr>
          <p:spPr bwMode="auto">
            <a:xfrm>
              <a:off x="899592" y="4867708"/>
              <a:ext cx="32060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1,0</a:t>
              </a:r>
              <a:endParaRPr lang="it-IT" sz="3600"/>
            </a:p>
          </p:txBody>
        </p:sp>
        <p:sp>
          <p:nvSpPr>
            <p:cNvPr id="31786" name="Rectangle 14"/>
            <p:cNvSpPr>
              <a:spLocks noChangeArrowheads="1"/>
            </p:cNvSpPr>
            <p:nvPr/>
          </p:nvSpPr>
          <p:spPr bwMode="auto">
            <a:xfrm>
              <a:off x="899592" y="4400983"/>
              <a:ext cx="32060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1,5</a:t>
              </a:r>
              <a:endParaRPr lang="it-IT" sz="3600"/>
            </a:p>
          </p:txBody>
        </p:sp>
        <p:sp>
          <p:nvSpPr>
            <p:cNvPr id="31787" name="Rectangle 15"/>
            <p:cNvSpPr>
              <a:spLocks noChangeArrowheads="1"/>
            </p:cNvSpPr>
            <p:nvPr/>
          </p:nvSpPr>
          <p:spPr bwMode="auto">
            <a:xfrm>
              <a:off x="899592" y="3934258"/>
              <a:ext cx="32060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a:t>
              </a:r>
              <a:endParaRPr lang="it-IT" sz="3600"/>
            </a:p>
          </p:txBody>
        </p:sp>
        <p:sp>
          <p:nvSpPr>
            <p:cNvPr id="31788" name="Rectangle 16"/>
            <p:cNvSpPr>
              <a:spLocks noChangeArrowheads="1"/>
            </p:cNvSpPr>
            <p:nvPr/>
          </p:nvSpPr>
          <p:spPr bwMode="auto">
            <a:xfrm>
              <a:off x="899592" y="3467533"/>
              <a:ext cx="32060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2,5</a:t>
              </a:r>
              <a:endParaRPr lang="it-IT" sz="3600"/>
            </a:p>
          </p:txBody>
        </p:sp>
        <p:sp>
          <p:nvSpPr>
            <p:cNvPr id="31789" name="Rectangle 17"/>
            <p:cNvSpPr>
              <a:spLocks noChangeArrowheads="1"/>
            </p:cNvSpPr>
            <p:nvPr/>
          </p:nvSpPr>
          <p:spPr bwMode="auto">
            <a:xfrm>
              <a:off x="899592" y="3000808"/>
              <a:ext cx="32060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3,0</a:t>
              </a:r>
              <a:endParaRPr lang="it-IT" sz="3600"/>
            </a:p>
          </p:txBody>
        </p:sp>
        <p:sp>
          <p:nvSpPr>
            <p:cNvPr id="31790" name="Rectangle 18"/>
            <p:cNvSpPr>
              <a:spLocks noChangeArrowheads="1"/>
            </p:cNvSpPr>
            <p:nvPr/>
          </p:nvSpPr>
          <p:spPr bwMode="auto">
            <a:xfrm>
              <a:off x="899592" y="2534083"/>
              <a:ext cx="32060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3,5</a:t>
              </a:r>
              <a:endParaRPr lang="it-IT" sz="3600"/>
            </a:p>
          </p:txBody>
        </p:sp>
        <p:sp>
          <p:nvSpPr>
            <p:cNvPr id="31791" name="Rectangle 19"/>
            <p:cNvSpPr>
              <a:spLocks noChangeArrowheads="1"/>
            </p:cNvSpPr>
            <p:nvPr/>
          </p:nvSpPr>
          <p:spPr bwMode="auto">
            <a:xfrm>
              <a:off x="899592" y="2067358"/>
              <a:ext cx="32060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4,0</a:t>
              </a:r>
              <a:endParaRPr lang="it-IT" sz="3600"/>
            </a:p>
          </p:txBody>
        </p:sp>
        <p:sp>
          <p:nvSpPr>
            <p:cNvPr id="31792" name="Rectangle 20"/>
            <p:cNvSpPr>
              <a:spLocks noChangeArrowheads="1"/>
            </p:cNvSpPr>
            <p:nvPr/>
          </p:nvSpPr>
          <p:spPr bwMode="auto">
            <a:xfrm>
              <a:off x="899592" y="1600633"/>
              <a:ext cx="32060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4,5</a:t>
              </a:r>
              <a:endParaRPr lang="it-IT" sz="3600"/>
            </a:p>
          </p:txBody>
        </p:sp>
        <p:sp>
          <p:nvSpPr>
            <p:cNvPr id="31793" name="Rectangle 21"/>
            <p:cNvSpPr>
              <a:spLocks noChangeArrowheads="1"/>
            </p:cNvSpPr>
            <p:nvPr/>
          </p:nvSpPr>
          <p:spPr bwMode="auto">
            <a:xfrm>
              <a:off x="899592" y="1133908"/>
              <a:ext cx="32060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5,0</a:t>
              </a:r>
              <a:endParaRPr lang="it-IT" sz="3600"/>
            </a:p>
          </p:txBody>
        </p:sp>
        <p:sp>
          <p:nvSpPr>
            <p:cNvPr id="31794" name="Rectangle 22"/>
            <p:cNvSpPr>
              <a:spLocks noChangeArrowheads="1"/>
            </p:cNvSpPr>
            <p:nvPr/>
          </p:nvSpPr>
          <p:spPr bwMode="auto">
            <a:xfrm>
              <a:off x="1677825" y="5085764"/>
              <a:ext cx="5129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2006</a:t>
              </a:r>
              <a:endParaRPr lang="it-IT" sz="3600"/>
            </a:p>
          </p:txBody>
        </p:sp>
        <p:sp>
          <p:nvSpPr>
            <p:cNvPr id="31795" name="Rectangle 23"/>
            <p:cNvSpPr>
              <a:spLocks noChangeArrowheads="1"/>
            </p:cNvSpPr>
            <p:nvPr/>
          </p:nvSpPr>
          <p:spPr bwMode="auto">
            <a:xfrm>
              <a:off x="2843050" y="5085764"/>
              <a:ext cx="5129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2007</a:t>
              </a:r>
              <a:endParaRPr lang="it-IT" sz="3600"/>
            </a:p>
          </p:txBody>
        </p:sp>
        <p:sp>
          <p:nvSpPr>
            <p:cNvPr id="31796" name="Rectangle 24"/>
            <p:cNvSpPr>
              <a:spLocks noChangeArrowheads="1"/>
            </p:cNvSpPr>
            <p:nvPr/>
          </p:nvSpPr>
          <p:spPr bwMode="auto">
            <a:xfrm>
              <a:off x="4008275" y="5085764"/>
              <a:ext cx="5129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2008</a:t>
              </a:r>
              <a:endParaRPr lang="it-IT" sz="3600"/>
            </a:p>
          </p:txBody>
        </p:sp>
        <p:sp>
          <p:nvSpPr>
            <p:cNvPr id="31797" name="Rectangle 25"/>
            <p:cNvSpPr>
              <a:spLocks noChangeArrowheads="1"/>
            </p:cNvSpPr>
            <p:nvPr/>
          </p:nvSpPr>
          <p:spPr bwMode="auto">
            <a:xfrm>
              <a:off x="5173500" y="5085764"/>
              <a:ext cx="5129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2009</a:t>
              </a:r>
              <a:endParaRPr lang="it-IT" sz="3600"/>
            </a:p>
          </p:txBody>
        </p:sp>
        <p:sp>
          <p:nvSpPr>
            <p:cNvPr id="31798" name="Rectangle 26"/>
            <p:cNvSpPr>
              <a:spLocks noChangeArrowheads="1"/>
            </p:cNvSpPr>
            <p:nvPr/>
          </p:nvSpPr>
          <p:spPr bwMode="auto">
            <a:xfrm>
              <a:off x="6338725" y="5085764"/>
              <a:ext cx="5129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2010</a:t>
              </a:r>
              <a:endParaRPr lang="it-IT" sz="3600"/>
            </a:p>
          </p:txBody>
        </p:sp>
      </p:grpSp>
      <p:grpSp>
        <p:nvGrpSpPr>
          <p:cNvPr id="4" name="Gruppo 39"/>
          <p:cNvGrpSpPr>
            <a:grpSpLocks/>
          </p:cNvGrpSpPr>
          <p:nvPr/>
        </p:nvGrpSpPr>
        <p:grpSpPr bwMode="auto">
          <a:xfrm>
            <a:off x="6011863" y="2708275"/>
            <a:ext cx="657225" cy="574675"/>
            <a:chOff x="5220072" y="1775783"/>
            <a:chExt cx="656414" cy="576000"/>
          </a:xfrm>
        </p:grpSpPr>
        <p:sp>
          <p:nvSpPr>
            <p:cNvPr id="65" name="Ovale 64"/>
            <p:cNvSpPr>
              <a:spLocks/>
            </p:cNvSpPr>
            <p:nvPr/>
          </p:nvSpPr>
          <p:spPr bwMode="auto">
            <a:xfrm>
              <a:off x="5220072" y="1775783"/>
              <a:ext cx="576000" cy="576000"/>
            </a:xfrm>
            <a:prstGeom prst="ellipse">
              <a:avLst/>
            </a:prstGeom>
            <a:solidFill>
              <a:schemeClr val="tx1">
                <a:lumMod val="65000"/>
                <a:lumOff val="35000"/>
              </a:schemeClr>
            </a:solidFill>
            <a:ln w="28575" cap="flat" cmpd="sng" algn="ctr">
              <a:noFill/>
              <a:prstDash val="dash"/>
              <a:round/>
              <a:headEnd type="none" w="med" len="med"/>
              <a:tailEnd type="triangle" w="med" len="med"/>
            </a:ln>
            <a:effectLst/>
            <a:scene3d>
              <a:camera prst="orthographicFront"/>
              <a:lightRig rig="threePt" dir="t"/>
            </a:scene3d>
            <a:sp3d>
              <a:bevelT/>
            </a:sp3d>
          </p:spPr>
          <p:txBody>
            <a:bodyPr anchor="ctr"/>
            <a:lstStyle/>
            <a:p>
              <a:pPr algn="ctr">
                <a:defRPr/>
              </a:pPr>
              <a:endParaRPr lang="it-IT">
                <a:cs typeface="+mn-cs"/>
              </a:endParaRPr>
            </a:p>
          </p:txBody>
        </p:sp>
        <p:sp>
          <p:nvSpPr>
            <p:cNvPr id="66" name="CasellaDiTesto 93"/>
            <p:cNvSpPr txBox="1">
              <a:spLocks noChangeArrowheads="1"/>
            </p:cNvSpPr>
            <p:nvPr/>
          </p:nvSpPr>
          <p:spPr bwMode="auto">
            <a:xfrm>
              <a:off x="5227999" y="1874435"/>
              <a:ext cx="648487" cy="338918"/>
            </a:xfrm>
            <a:prstGeom prst="rect">
              <a:avLst/>
            </a:prstGeom>
            <a:noFill/>
            <a:ln w="9525">
              <a:noFill/>
              <a:miter lim="800000"/>
              <a:headEnd/>
              <a:tailEnd/>
            </a:ln>
          </p:spPr>
          <p:txBody>
            <a:bodyPr>
              <a:spAutoFit/>
            </a:bodyPr>
            <a:lstStyle/>
            <a:p>
              <a:pPr>
                <a:defRPr/>
              </a:pPr>
              <a:r>
                <a:rPr lang="it-IT" sz="1600" dirty="0">
                  <a:solidFill>
                    <a:schemeClr val="bg1"/>
                  </a:solidFill>
                  <a:latin typeface="+mj-lt"/>
                  <a:cs typeface="+mn-cs"/>
                </a:rPr>
                <a:t>+26</a:t>
              </a:r>
              <a:r>
                <a:rPr lang="it-IT" sz="1100" dirty="0">
                  <a:solidFill>
                    <a:schemeClr val="bg1"/>
                  </a:solidFill>
                  <a:latin typeface="+mj-lt"/>
                  <a:cs typeface="+mn-cs"/>
                </a:rPr>
                <a:t>%</a:t>
              </a:r>
              <a:endParaRPr lang="it-IT" sz="1600" dirty="0">
                <a:solidFill>
                  <a:schemeClr val="bg1"/>
                </a:solidFill>
                <a:latin typeface="+mj-lt"/>
                <a:cs typeface="+mn-cs"/>
              </a:endParaRPr>
            </a:p>
          </p:txBody>
        </p:sp>
      </p:grpSp>
      <p:grpSp>
        <p:nvGrpSpPr>
          <p:cNvPr id="5" name="Gruppo 36"/>
          <p:cNvGrpSpPr>
            <a:grpSpLocks/>
          </p:cNvGrpSpPr>
          <p:nvPr/>
        </p:nvGrpSpPr>
        <p:grpSpPr bwMode="auto">
          <a:xfrm>
            <a:off x="5722938" y="1700213"/>
            <a:ext cx="720725" cy="574675"/>
            <a:chOff x="5161960" y="3960352"/>
            <a:chExt cx="720334" cy="576000"/>
          </a:xfrm>
        </p:grpSpPr>
        <p:sp>
          <p:nvSpPr>
            <p:cNvPr id="68" name="Ovale 67"/>
            <p:cNvSpPr>
              <a:spLocks/>
            </p:cNvSpPr>
            <p:nvPr/>
          </p:nvSpPr>
          <p:spPr bwMode="auto">
            <a:xfrm>
              <a:off x="5198933" y="3960352"/>
              <a:ext cx="576000" cy="576000"/>
            </a:xfrm>
            <a:prstGeom prst="ellipse">
              <a:avLst/>
            </a:prstGeom>
            <a:solidFill>
              <a:srgbClr val="336699"/>
            </a:solidFill>
            <a:ln w="28575" cap="flat" cmpd="sng" algn="ctr">
              <a:noFill/>
              <a:prstDash val="dash"/>
              <a:round/>
              <a:headEnd type="none" w="med" len="med"/>
              <a:tailEnd type="triangle" w="med" len="med"/>
            </a:ln>
            <a:effectLst/>
            <a:scene3d>
              <a:camera prst="orthographicFront"/>
              <a:lightRig rig="threePt" dir="t"/>
            </a:scene3d>
            <a:sp3d>
              <a:bevelT/>
            </a:sp3d>
          </p:spPr>
          <p:txBody>
            <a:bodyPr anchor="ctr"/>
            <a:lstStyle/>
            <a:p>
              <a:pPr algn="ctr">
                <a:defRPr/>
              </a:pPr>
              <a:endParaRPr lang="it-IT">
                <a:cs typeface="+mn-cs"/>
              </a:endParaRPr>
            </a:p>
          </p:txBody>
        </p:sp>
        <p:sp>
          <p:nvSpPr>
            <p:cNvPr id="69" name="CasellaDiTesto 97"/>
            <p:cNvSpPr txBox="1">
              <a:spLocks noChangeArrowheads="1"/>
            </p:cNvSpPr>
            <p:nvPr/>
          </p:nvSpPr>
          <p:spPr bwMode="auto">
            <a:xfrm>
              <a:off x="5161960" y="4051048"/>
              <a:ext cx="720334" cy="338918"/>
            </a:xfrm>
            <a:prstGeom prst="rect">
              <a:avLst/>
            </a:prstGeom>
            <a:noFill/>
            <a:ln w="9525">
              <a:noFill/>
              <a:miter lim="800000"/>
              <a:headEnd/>
              <a:tailEnd/>
            </a:ln>
          </p:spPr>
          <p:txBody>
            <a:bodyPr>
              <a:spAutoFit/>
            </a:bodyPr>
            <a:lstStyle/>
            <a:p>
              <a:pPr>
                <a:defRPr/>
              </a:pPr>
              <a:r>
                <a:rPr lang="it-IT" sz="1600" dirty="0">
                  <a:solidFill>
                    <a:schemeClr val="bg1"/>
                  </a:solidFill>
                  <a:latin typeface="+mj-lt"/>
                  <a:cs typeface="+mn-cs"/>
                </a:rPr>
                <a:t> +28</a:t>
              </a:r>
              <a:r>
                <a:rPr lang="it-IT" sz="1100" dirty="0">
                  <a:solidFill>
                    <a:schemeClr val="bg1"/>
                  </a:solidFill>
                  <a:latin typeface="+mj-lt"/>
                  <a:cs typeface="+mn-cs"/>
                </a:rPr>
                <a:t>%</a:t>
              </a:r>
              <a:endParaRPr lang="it-IT" sz="1600" dirty="0">
                <a:solidFill>
                  <a:schemeClr val="bg1"/>
                </a:solidFill>
                <a:latin typeface="+mj-lt"/>
                <a:cs typeface="+mn-cs"/>
              </a:endParaRPr>
            </a:p>
          </p:txBody>
        </p:sp>
      </p:grpSp>
    </p:spTree>
    <p:extLst>
      <p:ext uri="{BB962C8B-B14F-4D97-AF65-F5344CB8AC3E}">
        <p14:creationId xmlns:p14="http://schemas.microsoft.com/office/powerpoint/2010/main" val="167959465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0"/>
                                        <p:tgtEl>
                                          <p:spTgt spid="3"/>
                                        </p:tgtEl>
                                      </p:cBhvr>
                                    </p:animEffect>
                                  </p:childTnLst>
                                </p:cTn>
                              </p:par>
                            </p:childTnLst>
                          </p:cTn>
                        </p:par>
                        <p:par>
                          <p:cTn id="12" fill="hold" nodeType="afterGroup">
                            <p:stCondLst>
                              <p:cond delay="4000"/>
                            </p:stCondLst>
                            <p:childTnLst>
                              <p:par>
                                <p:cTn id="13" presetID="10" presetClass="entr" presetSubtype="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000"/>
                                        <p:tgtEl>
                                          <p:spTgt spid="4"/>
                                        </p:tgtEl>
                                      </p:cBhvr>
                                    </p:animEffect>
                                  </p:childTnLst>
                                </p:cTn>
                              </p:par>
                              <p:par>
                                <p:cTn id="16" presetID="10" presetClass="entr" presetSubtype="0"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2000"/>
                                        <p:tgtEl>
                                          <p:spTgt spid="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1"/>
                                        </p:tgtEl>
                                        <p:attrNameLst>
                                          <p:attrName>style.visibility</p:attrName>
                                        </p:attrNameLst>
                                      </p:cBhvr>
                                      <p:to>
                                        <p:strVal val="visible"/>
                                      </p:to>
                                    </p:set>
                                    <p:animEffect transition="in" filter="fade">
                                      <p:cBhvr>
                                        <p:cTn id="21" dur="2000"/>
                                        <p:tgtEl>
                                          <p:spTgt spid="7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0"/>
                                        </p:tgtEl>
                                        <p:attrNameLst>
                                          <p:attrName>style.visibility</p:attrName>
                                        </p:attrNameLst>
                                      </p:cBhvr>
                                      <p:to>
                                        <p:strVal val="visible"/>
                                      </p:to>
                                    </p:set>
                                    <p:animEffect transition="in" filter="fade">
                                      <p:cBhvr>
                                        <p:cTn id="24" dur="2000"/>
                                        <p:tgtEl>
                                          <p:spTgt spid="70"/>
                                        </p:tgtEl>
                                      </p:cBhvr>
                                    </p:animEffect>
                                  </p:childTnLst>
                                </p:cTn>
                              </p:par>
                            </p:childTnLst>
                          </p:cTn>
                        </p:par>
                        <p:par>
                          <p:cTn id="25" fill="hold" nodeType="afterGroup">
                            <p:stCondLst>
                              <p:cond delay="6000"/>
                            </p:stCondLst>
                            <p:childTnLst>
                              <p:par>
                                <p:cTn id="26" presetID="10" presetClass="entr" presetSubtype="0" fill="hold" grpId="0" nodeType="afterEffect">
                                  <p:stCondLst>
                                    <p:cond delay="0"/>
                                  </p:stCondLst>
                                  <p:childTnLst>
                                    <p:set>
                                      <p:cBhvr>
                                        <p:cTn id="27" dur="1" fill="hold">
                                          <p:stCondLst>
                                            <p:cond delay="0"/>
                                          </p:stCondLst>
                                        </p:cTn>
                                        <p:tgtEl>
                                          <p:spTgt spid="334"/>
                                        </p:tgtEl>
                                        <p:attrNameLst>
                                          <p:attrName>style.visibility</p:attrName>
                                        </p:attrNameLst>
                                      </p:cBhvr>
                                      <p:to>
                                        <p:strVal val="visible"/>
                                      </p:to>
                                    </p:set>
                                    <p:animEffect transition="in" filter="fade">
                                      <p:cBhvr>
                                        <p:cTn id="28" dur="2000"/>
                                        <p:tgtEl>
                                          <p:spTgt spid="334"/>
                                        </p:tgtEl>
                                      </p:cBhvr>
                                    </p:animEffect>
                                  </p:childTnLst>
                                </p:cTn>
                              </p:par>
                              <p:par>
                                <p:cTn id="29" presetID="10" presetClass="entr" presetSubtype="0" fill="hold"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334" grpId="0" autoUpdateAnimBg="0"/>
      <p:bldP spid="70" grpId="0"/>
      <p:bldP spid="7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ChangeArrowheads="1"/>
          </p:cNvSpPr>
          <p:nvPr/>
        </p:nvSpPr>
        <p:spPr bwMode="auto">
          <a:xfrm>
            <a:off x="579438" y="452438"/>
            <a:ext cx="44688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it-IT" sz="2000">
                <a:solidFill>
                  <a:srgbClr val="336699"/>
                </a:solidFill>
                <a:latin typeface="Verdana" pitchFamily="34" charset="0"/>
              </a:rPr>
              <a:t>Le domande guida dell’analisi</a:t>
            </a:r>
          </a:p>
        </p:txBody>
      </p:sp>
      <p:sp>
        <p:nvSpPr>
          <p:cNvPr id="29" name="Rectangle 15"/>
          <p:cNvSpPr>
            <a:spLocks noChangeArrowheads="1"/>
          </p:cNvSpPr>
          <p:nvPr/>
        </p:nvSpPr>
        <p:spPr bwMode="auto">
          <a:xfrm>
            <a:off x="1304925" y="1628800"/>
            <a:ext cx="7175500" cy="923330"/>
          </a:xfrm>
          <a:prstGeom prst="rect">
            <a:avLst/>
          </a:prstGeom>
          <a:noFill/>
          <a:ln w="9525">
            <a:noFill/>
            <a:miter lim="800000"/>
            <a:headEnd/>
            <a:tailEnd/>
          </a:ln>
          <a:effectLst>
            <a:softEdge rad="63500"/>
          </a:effectLst>
        </p:spPr>
        <p:txBody>
          <a:bodyPr anchor="ctr">
            <a:spAutoFit/>
          </a:bodyPr>
          <a:lstStyle/>
          <a:p>
            <a:pPr>
              <a:defRPr/>
            </a:pPr>
            <a:r>
              <a:rPr lang="it-IT" sz="1800" i="1" dirty="0">
                <a:solidFill>
                  <a:schemeClr val="bg1">
                    <a:lumMod val="75000"/>
                  </a:schemeClr>
                </a:solidFill>
                <a:latin typeface="Verdana" pitchFamily="34" charset="0"/>
                <a:cs typeface="+mn-cs"/>
              </a:rPr>
              <a:t>Popolazione costante; imprese di dimensioni ridotte rispetto al passato e sempre più addensate intorno al capoluogo, motore dell’economia provinciale</a:t>
            </a:r>
          </a:p>
        </p:txBody>
      </p:sp>
      <p:sp>
        <p:nvSpPr>
          <p:cNvPr id="16" name="Text Box 2"/>
          <p:cNvSpPr txBox="1">
            <a:spLocks noChangeArrowheads="1"/>
          </p:cNvSpPr>
          <p:nvPr/>
        </p:nvSpPr>
        <p:spPr bwMode="auto">
          <a:xfrm>
            <a:off x="1281113" y="1268413"/>
            <a:ext cx="7343775" cy="369887"/>
          </a:xfrm>
          <a:prstGeom prst="rect">
            <a:avLst/>
          </a:prstGeom>
          <a:noFill/>
          <a:ln>
            <a:noFill/>
          </a:ln>
          <a:effectLst>
            <a:softEdge rad="63500"/>
          </a:effectLst>
          <a:extLst/>
        </p:spPr>
        <p:txBody>
          <a:bodyPr>
            <a:spAutoFit/>
          </a:bodyPr>
          <a:lstStyle>
            <a:lvl1pPr eaLnBrk="0" hangingPunct="0">
              <a:defRPr sz="2800" b="1">
                <a:solidFill>
                  <a:srgbClr val="336699"/>
                </a:solidFill>
                <a:latin typeface="Arial" charset="0"/>
                <a:cs typeface="Arial" charset="0"/>
              </a:defRPr>
            </a:lvl1pPr>
            <a:lvl2pPr marL="742950" indent="-285750" eaLnBrk="0" hangingPunct="0">
              <a:defRPr sz="2800" b="1">
                <a:solidFill>
                  <a:srgbClr val="336699"/>
                </a:solidFill>
                <a:latin typeface="Arial" charset="0"/>
                <a:cs typeface="Arial" charset="0"/>
              </a:defRPr>
            </a:lvl2pPr>
            <a:lvl3pPr marL="1143000" indent="-228600" eaLnBrk="0" hangingPunct="0">
              <a:defRPr sz="2800" b="1">
                <a:solidFill>
                  <a:srgbClr val="336699"/>
                </a:solidFill>
                <a:latin typeface="Arial" charset="0"/>
                <a:cs typeface="Arial" charset="0"/>
              </a:defRPr>
            </a:lvl3pPr>
            <a:lvl4pPr marL="1600200" indent="-228600" eaLnBrk="0" hangingPunct="0">
              <a:defRPr sz="2800" b="1">
                <a:solidFill>
                  <a:srgbClr val="336699"/>
                </a:solidFill>
                <a:latin typeface="Arial" charset="0"/>
                <a:cs typeface="Arial" charset="0"/>
              </a:defRPr>
            </a:lvl4pPr>
            <a:lvl5pPr marL="2057400" indent="-228600" eaLnBrk="0" hangingPunct="0">
              <a:defRPr sz="2800" b="1">
                <a:solidFill>
                  <a:srgbClr val="336699"/>
                </a:solidFill>
                <a:latin typeface="Arial" charset="0"/>
                <a:cs typeface="Arial" charset="0"/>
              </a:defRPr>
            </a:lvl5pPr>
            <a:lvl6pPr marL="2514600" indent="-228600" eaLnBrk="0" fontAlgn="base" hangingPunct="0">
              <a:spcBef>
                <a:spcPct val="0"/>
              </a:spcBef>
              <a:spcAft>
                <a:spcPct val="0"/>
              </a:spcAft>
              <a:defRPr sz="2800" b="1">
                <a:solidFill>
                  <a:srgbClr val="336699"/>
                </a:solidFill>
                <a:latin typeface="Arial" charset="0"/>
                <a:cs typeface="Arial" charset="0"/>
              </a:defRPr>
            </a:lvl6pPr>
            <a:lvl7pPr marL="2971800" indent="-228600" eaLnBrk="0" fontAlgn="base" hangingPunct="0">
              <a:spcBef>
                <a:spcPct val="0"/>
              </a:spcBef>
              <a:spcAft>
                <a:spcPct val="0"/>
              </a:spcAft>
              <a:defRPr sz="2800" b="1">
                <a:solidFill>
                  <a:srgbClr val="336699"/>
                </a:solidFill>
                <a:latin typeface="Arial" charset="0"/>
                <a:cs typeface="Arial" charset="0"/>
              </a:defRPr>
            </a:lvl7pPr>
            <a:lvl8pPr marL="3429000" indent="-228600" eaLnBrk="0" fontAlgn="base" hangingPunct="0">
              <a:spcBef>
                <a:spcPct val="0"/>
              </a:spcBef>
              <a:spcAft>
                <a:spcPct val="0"/>
              </a:spcAft>
              <a:defRPr sz="2800" b="1">
                <a:solidFill>
                  <a:srgbClr val="336699"/>
                </a:solidFill>
                <a:latin typeface="Arial" charset="0"/>
                <a:cs typeface="Arial" charset="0"/>
              </a:defRPr>
            </a:lvl8pPr>
            <a:lvl9pPr marL="3886200" indent="-228600" eaLnBrk="0" fontAlgn="base" hangingPunct="0">
              <a:spcBef>
                <a:spcPct val="0"/>
              </a:spcBef>
              <a:spcAft>
                <a:spcPct val="0"/>
              </a:spcAft>
              <a:defRPr sz="2800" b="1">
                <a:solidFill>
                  <a:srgbClr val="336699"/>
                </a:solidFill>
                <a:latin typeface="Arial" charset="0"/>
                <a:cs typeface="Arial" charset="0"/>
              </a:defRPr>
            </a:lvl9pPr>
          </a:lstStyle>
          <a:p>
            <a:pPr>
              <a:defRPr/>
            </a:pPr>
            <a:r>
              <a:rPr lang="it-IT" sz="1800" i="1" dirty="0" smtClean="0">
                <a:solidFill>
                  <a:schemeClr val="bg1">
                    <a:lumMod val="75000"/>
                  </a:schemeClr>
                </a:solidFill>
                <a:latin typeface="Verdana" pitchFamily="34" charset="0"/>
              </a:rPr>
              <a:t>Come è cambiata la morfologia del sistema produttivo?</a:t>
            </a:r>
          </a:p>
        </p:txBody>
      </p:sp>
      <p:sp>
        <p:nvSpPr>
          <p:cNvPr id="17" name="Pentagono 16"/>
          <p:cNvSpPr/>
          <p:nvPr/>
        </p:nvSpPr>
        <p:spPr bwMode="auto">
          <a:xfrm>
            <a:off x="775998" y="1327120"/>
            <a:ext cx="468538" cy="360000"/>
          </a:xfrm>
          <a:prstGeom prst="homePlate">
            <a:avLst/>
          </a:prstGeom>
          <a:solidFill>
            <a:schemeClr val="bg1">
              <a:lumMod val="75000"/>
              <a:alpha val="50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29708" name="Text Box 2"/>
          <p:cNvSpPr txBox="1">
            <a:spLocks noChangeArrowheads="1"/>
          </p:cNvSpPr>
          <p:nvPr/>
        </p:nvSpPr>
        <p:spPr bwMode="auto">
          <a:xfrm>
            <a:off x="1281113" y="2636912"/>
            <a:ext cx="71993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r>
              <a:rPr lang="it-IT" sz="2000" i="1">
                <a:solidFill>
                  <a:srgbClr val="5F5F5F"/>
                </a:solidFill>
                <a:latin typeface="Verdana" pitchFamily="34" charset="0"/>
              </a:rPr>
              <a:t>Qual è stato l’andamento del sistema economico provinciale?</a:t>
            </a:r>
          </a:p>
        </p:txBody>
      </p:sp>
      <p:sp>
        <p:nvSpPr>
          <p:cNvPr id="12" name="Pentagono 11"/>
          <p:cNvSpPr/>
          <p:nvPr/>
        </p:nvSpPr>
        <p:spPr bwMode="auto">
          <a:xfrm>
            <a:off x="775998" y="2781525"/>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13" name="Rectangle 15"/>
          <p:cNvSpPr>
            <a:spLocks noChangeArrowheads="1"/>
          </p:cNvSpPr>
          <p:nvPr/>
        </p:nvSpPr>
        <p:spPr bwMode="auto">
          <a:xfrm>
            <a:off x="1304925" y="3251289"/>
            <a:ext cx="7175500" cy="1631216"/>
          </a:xfrm>
          <a:prstGeom prst="rect">
            <a:avLst/>
          </a:prstGeom>
          <a:noFill/>
          <a:ln w="9525">
            <a:noFill/>
            <a:miter lim="800000"/>
            <a:headEnd/>
            <a:tailEnd/>
          </a:ln>
        </p:spPr>
        <p:txBody>
          <a:bodyPr anchor="ctr">
            <a:spAutoFit/>
          </a:bodyPr>
          <a:lstStyle/>
          <a:p>
            <a:pPr>
              <a:defRPr/>
            </a:pPr>
            <a:r>
              <a:rPr lang="it-IT" sz="2000" i="1" dirty="0">
                <a:solidFill>
                  <a:srgbClr val="336699"/>
                </a:solidFill>
                <a:latin typeface="Verdana" pitchFamily="34" charset="0"/>
                <a:cs typeface="+mn-cs"/>
              </a:rPr>
              <a:t>Riparte il giro d’affari. Una gestione non ancora efficiente dei costi </a:t>
            </a:r>
            <a:r>
              <a:rPr lang="it-IT" sz="2000" i="1" dirty="0" smtClean="0">
                <a:solidFill>
                  <a:srgbClr val="336699"/>
                </a:solidFill>
                <a:latin typeface="Verdana" pitchFamily="34" charset="0"/>
                <a:cs typeface="+mn-cs"/>
              </a:rPr>
              <a:t>ne impedisce un’integrale presa di beneficio. </a:t>
            </a:r>
            <a:r>
              <a:rPr lang="it-IT" sz="2000" i="1" dirty="0">
                <a:solidFill>
                  <a:srgbClr val="336699"/>
                </a:solidFill>
                <a:latin typeface="Verdana" pitchFamily="34" charset="0"/>
                <a:cs typeface="+mn-cs"/>
              </a:rPr>
              <a:t>Meno bilanci in perdita </a:t>
            </a:r>
            <a:r>
              <a:rPr lang="it-IT" sz="2000" i="1" dirty="0" smtClean="0">
                <a:solidFill>
                  <a:srgbClr val="336699"/>
                </a:solidFill>
                <a:latin typeface="Verdana" pitchFamily="34" charset="0"/>
                <a:cs typeface="+mn-cs"/>
              </a:rPr>
              <a:t>anche grazie alla </a:t>
            </a:r>
            <a:r>
              <a:rPr lang="it-IT" sz="2000" i="1" dirty="0">
                <a:solidFill>
                  <a:srgbClr val="336699"/>
                </a:solidFill>
                <a:latin typeface="Verdana" pitchFamily="34" charset="0"/>
                <a:cs typeface="+mn-cs"/>
              </a:rPr>
              <a:t>minore onerosità del </a:t>
            </a:r>
            <a:r>
              <a:rPr lang="it-IT" sz="2000" i="1" dirty="0" smtClean="0">
                <a:solidFill>
                  <a:srgbClr val="336699"/>
                </a:solidFill>
                <a:latin typeface="Verdana" pitchFamily="34" charset="0"/>
                <a:cs typeface="+mn-cs"/>
              </a:rPr>
              <a:t>debito, che risulta elevato ma sostenibile</a:t>
            </a:r>
            <a:endParaRPr lang="it-IT" sz="2000" i="1" dirty="0">
              <a:solidFill>
                <a:srgbClr val="336699"/>
              </a:solidFill>
              <a:latin typeface="Verdana" pitchFamily="34" charset="0"/>
              <a:cs typeface="+mn-cs"/>
            </a:endParaRPr>
          </a:p>
        </p:txBody>
      </p:sp>
      <p:sp>
        <p:nvSpPr>
          <p:cNvPr id="14" name="Text Box 2"/>
          <p:cNvSpPr txBox="1">
            <a:spLocks noChangeArrowheads="1"/>
          </p:cNvSpPr>
          <p:nvPr/>
        </p:nvSpPr>
        <p:spPr bwMode="auto">
          <a:xfrm>
            <a:off x="1281113" y="4869160"/>
            <a:ext cx="75120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r>
              <a:rPr lang="it-IT" sz="2000" i="1" dirty="0">
                <a:solidFill>
                  <a:srgbClr val="5F5F5F"/>
                </a:solidFill>
                <a:latin typeface="Verdana" pitchFamily="34" charset="0"/>
              </a:rPr>
              <a:t>Quali sono state le prestazioni di alcuni settori chiave?  </a:t>
            </a:r>
          </a:p>
        </p:txBody>
      </p:sp>
      <p:sp>
        <p:nvSpPr>
          <p:cNvPr id="15" name="Pentagono 14"/>
          <p:cNvSpPr/>
          <p:nvPr/>
        </p:nvSpPr>
        <p:spPr bwMode="auto">
          <a:xfrm>
            <a:off x="775998" y="4928780"/>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18" name="Rettangolo 17"/>
          <p:cNvSpPr/>
          <p:nvPr/>
        </p:nvSpPr>
        <p:spPr bwMode="auto">
          <a:xfrm>
            <a:off x="2030490" y="6568835"/>
            <a:ext cx="226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006699"/>
                </a:solidFill>
                <a:latin typeface="Verdana" pitchFamily="34" charset="0"/>
                <a:cs typeface="+mn-cs"/>
              </a:rPr>
              <a:t>Morfologia</a:t>
            </a:r>
          </a:p>
        </p:txBody>
      </p:sp>
      <p:sp>
        <p:nvSpPr>
          <p:cNvPr id="19" name="Rettangolo 18"/>
          <p:cNvSpPr/>
          <p:nvPr/>
        </p:nvSpPr>
        <p:spPr bwMode="auto">
          <a:xfrm>
            <a:off x="4298482"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006699"/>
                </a:solidFill>
                <a:latin typeface="Verdana" pitchFamily="34" charset="0"/>
                <a:cs typeface="+mn-cs"/>
              </a:rPr>
              <a:t>Risultati della provincia</a:t>
            </a:r>
          </a:p>
        </p:txBody>
      </p:sp>
      <p:sp>
        <p:nvSpPr>
          <p:cNvPr id="20" name="Rettangolo 19"/>
          <p:cNvSpPr/>
          <p:nvPr/>
        </p:nvSpPr>
        <p:spPr bwMode="auto">
          <a:xfrm>
            <a:off x="6797306" y="6568835"/>
            <a:ext cx="2340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006699"/>
                </a:solidFill>
                <a:latin typeface="Verdana" pitchFamily="34" charset="0"/>
                <a:cs typeface="+mn-cs"/>
              </a:rPr>
              <a:t>I settori economici</a:t>
            </a:r>
          </a:p>
        </p:txBody>
      </p:sp>
      <p:sp>
        <p:nvSpPr>
          <p:cNvPr id="21" name="Rettangolo 20"/>
          <p:cNvSpPr/>
          <p:nvPr/>
        </p:nvSpPr>
        <p:spPr bwMode="auto">
          <a:xfrm>
            <a:off x="-16797" y="6568835"/>
            <a:ext cx="2088000" cy="333375"/>
          </a:xfrm>
          <a:prstGeom prst="rect">
            <a:avLst/>
          </a:prstGeom>
          <a:solidFill>
            <a:srgbClr val="00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lumMod val="95000"/>
                  </a:schemeClr>
                </a:solidFill>
                <a:latin typeface="Verdana" pitchFamily="34" charset="0"/>
                <a:cs typeface="+mn-cs"/>
              </a:rPr>
              <a:t>Domande</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2000"/>
                                        <p:tgtEl>
                                          <p:spTgt spid="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2000"/>
                                        <p:tgtEl>
                                          <p:spTgt spid="1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utoUpdateAnimBg="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3" name="Rectangle 3"/>
          <p:cNvSpPr>
            <a:spLocks noChangeArrowheads="1"/>
          </p:cNvSpPr>
          <p:nvPr/>
        </p:nvSpPr>
        <p:spPr bwMode="auto">
          <a:xfrm>
            <a:off x="579438" y="468313"/>
            <a:ext cx="24415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it-IT" sz="2000">
                <a:solidFill>
                  <a:srgbClr val="006699"/>
                </a:solidFill>
                <a:latin typeface="Verdana" pitchFamily="34" charset="0"/>
              </a:rPr>
              <a:t>I dati analizzati</a:t>
            </a:r>
          </a:p>
        </p:txBody>
      </p:sp>
      <p:sp>
        <p:nvSpPr>
          <p:cNvPr id="10" name="Pentagono 9"/>
          <p:cNvSpPr/>
          <p:nvPr/>
        </p:nvSpPr>
        <p:spPr bwMode="auto">
          <a:xfrm>
            <a:off x="1089780" y="3342518"/>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69" name="Pentagono 68"/>
          <p:cNvSpPr/>
          <p:nvPr/>
        </p:nvSpPr>
        <p:spPr bwMode="auto">
          <a:xfrm>
            <a:off x="1089780" y="1919104"/>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11" name="Text Box 4"/>
          <p:cNvSpPr txBox="1">
            <a:spLocks noChangeArrowheads="1"/>
          </p:cNvSpPr>
          <p:nvPr/>
        </p:nvSpPr>
        <p:spPr bwMode="auto">
          <a:xfrm>
            <a:off x="1619250" y="1773238"/>
            <a:ext cx="70564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175" indent="-3175"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eaLnBrk="1" hangingPunct="1"/>
            <a:r>
              <a:rPr lang="it-IT" sz="2000">
                <a:solidFill>
                  <a:srgbClr val="5F5F5F"/>
                </a:solidFill>
                <a:latin typeface="Verdana" pitchFamily="34" charset="0"/>
              </a:rPr>
              <a:t>Tutte le società di capitali con oltre € 500.000 di fatturato localizzate in provincia di Firenze</a:t>
            </a:r>
          </a:p>
        </p:txBody>
      </p:sp>
      <p:sp>
        <p:nvSpPr>
          <p:cNvPr id="12" name="Text Box 5"/>
          <p:cNvSpPr txBox="1">
            <a:spLocks noChangeArrowheads="1"/>
          </p:cNvSpPr>
          <p:nvPr/>
        </p:nvSpPr>
        <p:spPr bwMode="auto">
          <a:xfrm>
            <a:off x="1633538" y="3316288"/>
            <a:ext cx="7056437" cy="2708275"/>
          </a:xfrm>
          <a:prstGeom prst="rect">
            <a:avLst/>
          </a:prstGeom>
          <a:noFill/>
          <a:ln w="9525" algn="ctr">
            <a:noFill/>
            <a:miter lim="800000"/>
            <a:headEnd/>
            <a:tailEnd/>
          </a:ln>
        </p:spPr>
        <p:txBody>
          <a:bodyPr>
            <a:spAutoFit/>
          </a:bodyPr>
          <a:lstStyle/>
          <a:p>
            <a:pPr>
              <a:defRPr/>
            </a:pPr>
            <a:r>
              <a:rPr lang="it-IT" sz="2000" dirty="0">
                <a:solidFill>
                  <a:srgbClr val="5F5F5F"/>
                </a:solidFill>
                <a:latin typeface="Verdana" pitchFamily="34" charset="0"/>
                <a:cs typeface="+mn-cs"/>
              </a:rPr>
              <a:t>Bilanci relativi agli esercizi </a:t>
            </a:r>
          </a:p>
          <a:p>
            <a:pPr marL="363538" lvl="2" indent="347663">
              <a:lnSpc>
                <a:spcPct val="150000"/>
              </a:lnSpc>
              <a:buClr>
                <a:srgbClr val="336699"/>
              </a:buClr>
              <a:buSzPct val="110000"/>
              <a:buFont typeface="Wingdings" pitchFamily="2" charset="2"/>
              <a:buChar char="§"/>
              <a:defRPr/>
            </a:pPr>
            <a:r>
              <a:rPr lang="it-IT" sz="2000" dirty="0">
                <a:solidFill>
                  <a:srgbClr val="5F5F5F"/>
                </a:solidFill>
                <a:latin typeface="Verdana" pitchFamily="34" charset="0"/>
                <a:cs typeface="+mn-cs"/>
              </a:rPr>
              <a:t>2006</a:t>
            </a:r>
          </a:p>
          <a:p>
            <a:pPr marL="363538" lvl="2" indent="347663">
              <a:lnSpc>
                <a:spcPct val="150000"/>
              </a:lnSpc>
              <a:buClr>
                <a:srgbClr val="336699"/>
              </a:buClr>
              <a:buSzPct val="110000"/>
              <a:buFont typeface="Wingdings" pitchFamily="2" charset="2"/>
              <a:buChar char="§"/>
              <a:defRPr/>
            </a:pPr>
            <a:r>
              <a:rPr lang="it-IT" sz="2000" dirty="0">
                <a:solidFill>
                  <a:srgbClr val="5F5F5F"/>
                </a:solidFill>
                <a:latin typeface="Verdana" pitchFamily="34" charset="0"/>
                <a:cs typeface="+mn-cs"/>
              </a:rPr>
              <a:t>2007</a:t>
            </a:r>
          </a:p>
          <a:p>
            <a:pPr marL="363538" lvl="2" indent="347663">
              <a:lnSpc>
                <a:spcPct val="150000"/>
              </a:lnSpc>
              <a:buClr>
                <a:srgbClr val="336699"/>
              </a:buClr>
              <a:buSzPct val="110000"/>
              <a:buFont typeface="Wingdings" pitchFamily="2" charset="2"/>
              <a:buChar char="§"/>
              <a:defRPr/>
            </a:pPr>
            <a:r>
              <a:rPr lang="it-IT" sz="2000" dirty="0">
                <a:solidFill>
                  <a:srgbClr val="5F5F5F"/>
                </a:solidFill>
                <a:latin typeface="Verdana" pitchFamily="34" charset="0"/>
                <a:cs typeface="+mn-cs"/>
              </a:rPr>
              <a:t>2008</a:t>
            </a:r>
          </a:p>
          <a:p>
            <a:pPr marL="363538" lvl="2" indent="347663">
              <a:lnSpc>
                <a:spcPct val="150000"/>
              </a:lnSpc>
              <a:buClr>
                <a:srgbClr val="336699"/>
              </a:buClr>
              <a:buSzPct val="110000"/>
              <a:buFont typeface="Wingdings" pitchFamily="2" charset="2"/>
              <a:buChar char="§"/>
              <a:defRPr/>
            </a:pPr>
            <a:r>
              <a:rPr lang="it-IT" sz="2000" dirty="0">
                <a:solidFill>
                  <a:srgbClr val="5F5F5F"/>
                </a:solidFill>
                <a:latin typeface="Verdana" pitchFamily="34" charset="0"/>
                <a:cs typeface="+mn-cs"/>
              </a:rPr>
              <a:t>2009</a:t>
            </a:r>
          </a:p>
          <a:p>
            <a:pPr marL="363538" lvl="2" indent="347663">
              <a:lnSpc>
                <a:spcPct val="150000"/>
              </a:lnSpc>
              <a:buClr>
                <a:srgbClr val="336699"/>
              </a:buClr>
              <a:buSzPct val="110000"/>
              <a:buFont typeface="Wingdings" pitchFamily="2" charset="2"/>
              <a:buChar char="§"/>
              <a:defRPr/>
            </a:pPr>
            <a:r>
              <a:rPr lang="it-IT" sz="2000" dirty="0">
                <a:solidFill>
                  <a:srgbClr val="5F5F5F"/>
                </a:solidFill>
                <a:latin typeface="Verdana" pitchFamily="34" charset="0"/>
                <a:cs typeface="+mn-cs"/>
              </a:rPr>
              <a:t>2010</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71363"/>
                                        </p:tgtEl>
                                        <p:attrNameLst>
                                          <p:attrName>style.visibility</p:attrName>
                                        </p:attrNameLst>
                                      </p:cBhvr>
                                      <p:to>
                                        <p:strVal val="visible"/>
                                      </p:to>
                                    </p:set>
                                    <p:animEffect transition="in" filter="fade">
                                      <p:cBhvr>
                                        <p:cTn id="7" dur="2000"/>
                                        <p:tgtEl>
                                          <p:spTgt spid="271363"/>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69"/>
                                        </p:tgtEl>
                                        <p:attrNameLst>
                                          <p:attrName>style.visibility</p:attrName>
                                        </p:attrNameLst>
                                      </p:cBhvr>
                                      <p:to>
                                        <p:strVal val="visible"/>
                                      </p:to>
                                    </p:set>
                                    <p:animEffect transition="in" filter="fade">
                                      <p:cBhvr>
                                        <p:cTn id="11" dur="2000"/>
                                        <p:tgtEl>
                                          <p:spTgt spid="69"/>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2000"/>
                                        <p:tgtEl>
                                          <p:spTgt spid="11"/>
                                        </p:tgtEl>
                                      </p:cBhvr>
                                    </p:animEffect>
                                  </p:childTnLst>
                                </p:cTn>
                              </p:par>
                            </p:childTnLst>
                          </p:cTn>
                        </p:par>
                        <p:par>
                          <p:cTn id="15" fill="hold" nodeType="afterGroup">
                            <p:stCondLst>
                              <p:cond delay="4000"/>
                            </p:stCondLst>
                            <p:childTnLst>
                              <p:par>
                                <p:cTn id="16" presetID="10" presetClass="entr" presetSubtype="0"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2000"/>
                                        <p:tgtEl>
                                          <p:spTgt spid="1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3" grpId="0"/>
      <p:bldP spid="11" grpId="0"/>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
          <p:cNvSpPr>
            <a:spLocks noGrp="1" noChangeArrowheads="1"/>
          </p:cNvSpPr>
          <p:nvPr>
            <p:ph type="title"/>
          </p:nvPr>
        </p:nvSpPr>
        <p:spPr>
          <a:xfrm>
            <a:off x="598488" y="188913"/>
            <a:ext cx="8172450" cy="792162"/>
          </a:xfrm>
        </p:spPr>
        <p:txBody>
          <a:bodyPr/>
          <a:lstStyle/>
          <a:p>
            <a:pPr eaLnBrk="1" hangingPunct="1"/>
            <a:r>
              <a:rPr lang="it-IT" sz="2000" smtClean="0">
                <a:latin typeface="Verdana" pitchFamily="34" charset="0"/>
              </a:rPr>
              <a:t>Morfologia per macrosettori </a:t>
            </a:r>
            <a:endParaRPr lang="it-IT" sz="1800" b="0" smtClean="0">
              <a:latin typeface="Verdana" pitchFamily="34" charset="0"/>
            </a:endParaRPr>
          </a:p>
        </p:txBody>
      </p:sp>
      <p:sp>
        <p:nvSpPr>
          <p:cNvPr id="334" name="Rectangle 15"/>
          <p:cNvSpPr>
            <a:spLocks noChangeArrowheads="1"/>
          </p:cNvSpPr>
          <p:nvPr/>
        </p:nvSpPr>
        <p:spPr bwMode="auto">
          <a:xfrm>
            <a:off x="1412875" y="5529426"/>
            <a:ext cx="7724775" cy="707886"/>
          </a:xfrm>
          <a:prstGeom prst="rect">
            <a:avLst/>
          </a:prstGeom>
          <a:noFill/>
          <a:ln w="9525">
            <a:noFill/>
            <a:miter lim="800000"/>
            <a:headEnd/>
            <a:tailEnd/>
          </a:ln>
        </p:spPr>
        <p:txBody>
          <a:bodyPr anchor="ctr">
            <a:spAutoFit/>
          </a:bodyPr>
          <a:lstStyle/>
          <a:p>
            <a:pPr>
              <a:defRPr/>
            </a:pPr>
            <a:r>
              <a:rPr lang="it-IT" sz="2000" dirty="0" smtClean="0">
                <a:solidFill>
                  <a:srgbClr val="336699"/>
                </a:solidFill>
                <a:latin typeface="Verdana" pitchFamily="34" charset="0"/>
                <a:cs typeface="+mn-cs"/>
              </a:rPr>
              <a:t>Territorio sempre più terziarizzato, </a:t>
            </a:r>
            <a:r>
              <a:rPr lang="it-IT" sz="2000" dirty="0">
                <a:solidFill>
                  <a:srgbClr val="336699"/>
                </a:solidFill>
                <a:latin typeface="Verdana" pitchFamily="34" charset="0"/>
                <a:cs typeface="+mn-cs"/>
              </a:rPr>
              <a:t>ma è </a:t>
            </a:r>
            <a:r>
              <a:rPr lang="it-IT" sz="2000" dirty="0" smtClean="0">
                <a:solidFill>
                  <a:srgbClr val="336699"/>
                </a:solidFill>
                <a:latin typeface="Verdana" pitchFamily="34" charset="0"/>
                <a:cs typeface="+mn-cs"/>
              </a:rPr>
              <a:t>sempre l’industria a generare più ricchezza</a:t>
            </a:r>
            <a:endParaRPr lang="it-IT" sz="2000" dirty="0">
              <a:solidFill>
                <a:srgbClr val="336699"/>
              </a:solidFill>
              <a:latin typeface="Verdana" pitchFamily="34" charset="0"/>
              <a:cs typeface="+mn-cs"/>
            </a:endParaRPr>
          </a:p>
        </p:txBody>
      </p:sp>
      <p:sp>
        <p:nvSpPr>
          <p:cNvPr id="33" name="Pentagono 32"/>
          <p:cNvSpPr/>
          <p:nvPr/>
        </p:nvSpPr>
        <p:spPr bwMode="auto">
          <a:xfrm>
            <a:off x="812877" y="5708069"/>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42" name="Text Box 13"/>
          <p:cNvSpPr txBox="1">
            <a:spLocks noChangeArrowheads="1"/>
          </p:cNvSpPr>
          <p:nvPr/>
        </p:nvSpPr>
        <p:spPr bwMode="auto">
          <a:xfrm>
            <a:off x="754063" y="3671888"/>
            <a:ext cx="22320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eaLnBrk="1" hangingPunct="1">
              <a:spcBef>
                <a:spcPct val="20000"/>
              </a:spcBef>
              <a:buFont typeface="Wingdings" pitchFamily="2" charset="2"/>
              <a:buNone/>
            </a:pPr>
            <a:r>
              <a:rPr lang="it-IT" sz="1800">
                <a:solidFill>
                  <a:srgbClr val="5F5F5F"/>
                </a:solidFill>
                <a:latin typeface="Verdana" pitchFamily="34" charset="0"/>
              </a:rPr>
              <a:t>Servizi</a:t>
            </a:r>
            <a:r>
              <a:rPr lang="it-IT" sz="1800" b="0" i="1">
                <a:solidFill>
                  <a:srgbClr val="5F5F5F"/>
                </a:solidFill>
                <a:latin typeface="Verdana" pitchFamily="34" charset="0"/>
                <a:ea typeface="SimSun" pitchFamily="2" charset="-122"/>
              </a:rPr>
              <a:t>               </a:t>
            </a:r>
            <a:r>
              <a:rPr lang="it-IT" sz="1600" b="0" i="1">
                <a:solidFill>
                  <a:srgbClr val="5F5F5F"/>
                </a:solidFill>
                <a:latin typeface="Verdana" pitchFamily="34" charset="0"/>
                <a:ea typeface="SimSun" pitchFamily="2" charset="-122"/>
              </a:rPr>
              <a:t>(% sul totale</a:t>
            </a:r>
            <a:r>
              <a:rPr lang="it-IT" sz="1800" b="0" i="1">
                <a:solidFill>
                  <a:srgbClr val="5F5F5F"/>
                </a:solidFill>
                <a:latin typeface="Verdana" pitchFamily="34" charset="0"/>
                <a:ea typeface="SimSun" pitchFamily="2" charset="-122"/>
              </a:rPr>
              <a:t>)</a:t>
            </a:r>
            <a:endParaRPr lang="it-IT" sz="1600">
              <a:solidFill>
                <a:srgbClr val="5F5F5F"/>
              </a:solidFill>
              <a:latin typeface="Verdana" pitchFamily="34" charset="0"/>
            </a:endParaRPr>
          </a:p>
        </p:txBody>
      </p:sp>
      <p:sp>
        <p:nvSpPr>
          <p:cNvPr id="48" name="Text Box 13"/>
          <p:cNvSpPr txBox="1">
            <a:spLocks noChangeArrowheads="1"/>
          </p:cNvSpPr>
          <p:nvPr/>
        </p:nvSpPr>
        <p:spPr bwMode="auto">
          <a:xfrm>
            <a:off x="755650" y="2016125"/>
            <a:ext cx="2232025"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eaLnBrk="1" hangingPunct="1">
              <a:buFont typeface="Wingdings" pitchFamily="2" charset="2"/>
              <a:buNone/>
            </a:pPr>
            <a:r>
              <a:rPr lang="it-IT" sz="1800">
                <a:solidFill>
                  <a:srgbClr val="5F5F5F"/>
                </a:solidFill>
                <a:latin typeface="Verdana" pitchFamily="34" charset="0"/>
              </a:rPr>
              <a:t>Agricoltura</a:t>
            </a:r>
          </a:p>
          <a:p>
            <a:pPr eaLnBrk="1" hangingPunct="1">
              <a:spcBef>
                <a:spcPct val="20000"/>
              </a:spcBef>
              <a:buFont typeface="Wingdings" pitchFamily="2" charset="2"/>
              <a:buNone/>
            </a:pPr>
            <a:r>
              <a:rPr lang="it-IT" sz="1600" b="0" i="1">
                <a:solidFill>
                  <a:srgbClr val="5F5F5F"/>
                </a:solidFill>
                <a:latin typeface="Verdana" pitchFamily="34" charset="0"/>
                <a:ea typeface="SimSun" pitchFamily="2" charset="-122"/>
              </a:rPr>
              <a:t>(% sul totale</a:t>
            </a:r>
            <a:r>
              <a:rPr lang="it-IT" sz="1800" b="0" i="1">
                <a:solidFill>
                  <a:srgbClr val="5F5F5F"/>
                </a:solidFill>
                <a:latin typeface="Verdana" pitchFamily="34" charset="0"/>
                <a:ea typeface="SimSun" pitchFamily="2" charset="-122"/>
              </a:rPr>
              <a:t>)</a:t>
            </a:r>
            <a:endParaRPr lang="it-IT" sz="1800">
              <a:solidFill>
                <a:srgbClr val="5F5F5F"/>
              </a:solidFill>
              <a:latin typeface="Verdana" pitchFamily="34" charset="0"/>
            </a:endParaRPr>
          </a:p>
        </p:txBody>
      </p:sp>
      <p:sp>
        <p:nvSpPr>
          <p:cNvPr id="49" name="Text Box 13"/>
          <p:cNvSpPr txBox="1">
            <a:spLocks noChangeArrowheads="1"/>
          </p:cNvSpPr>
          <p:nvPr/>
        </p:nvSpPr>
        <p:spPr bwMode="auto">
          <a:xfrm>
            <a:off x="2771775" y="1265238"/>
            <a:ext cx="1527175" cy="368300"/>
          </a:xfrm>
          <a:prstGeom prst="rect">
            <a:avLst/>
          </a:prstGeom>
          <a:noFill/>
          <a:ln w="38100" algn="ctr">
            <a:noFill/>
            <a:miter lim="800000"/>
            <a:headEnd/>
            <a:tailEnd/>
          </a:ln>
        </p:spPr>
        <p:txBody>
          <a:bodyPr>
            <a:spAutoFit/>
          </a:bodyPr>
          <a:lstStyle/>
          <a:p>
            <a:pPr algn="ctr">
              <a:tabLst>
                <a:tab pos="1462088" algn="l"/>
              </a:tabLst>
              <a:defRPr/>
            </a:pPr>
            <a:r>
              <a:rPr lang="it-IT" sz="1800" dirty="0">
                <a:solidFill>
                  <a:srgbClr val="336699"/>
                </a:solidFill>
                <a:latin typeface="Verdana" pitchFamily="34" charset="0"/>
                <a:ea typeface="SimSun" pitchFamily="2" charset="-122"/>
                <a:cs typeface="+mn-cs"/>
              </a:rPr>
              <a:t># imprese</a:t>
            </a:r>
            <a:endParaRPr lang="it-IT" sz="1800" dirty="0">
              <a:solidFill>
                <a:srgbClr val="336699"/>
              </a:solidFill>
              <a:latin typeface="Verdana" pitchFamily="34" charset="0"/>
              <a:cs typeface="+mn-cs"/>
            </a:endParaRPr>
          </a:p>
        </p:txBody>
      </p:sp>
      <p:sp>
        <p:nvSpPr>
          <p:cNvPr id="51" name="Text Box 13"/>
          <p:cNvSpPr txBox="1">
            <a:spLocks noChangeArrowheads="1"/>
          </p:cNvSpPr>
          <p:nvPr/>
        </p:nvSpPr>
        <p:spPr bwMode="auto">
          <a:xfrm>
            <a:off x="2843213" y="2016125"/>
            <a:ext cx="10810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ea typeface="SimSun" pitchFamily="2" charset="-122"/>
              </a:rPr>
              <a:t>52</a:t>
            </a:r>
          </a:p>
          <a:p>
            <a:pPr algn="r" eaLnBrk="1" hangingPunct="1"/>
            <a:r>
              <a:rPr lang="it-IT" sz="1800" b="0" i="1">
                <a:solidFill>
                  <a:srgbClr val="5F5F5F"/>
                </a:solidFill>
                <a:latin typeface="Verdana" pitchFamily="34" charset="0"/>
                <a:ea typeface="SimSun" pitchFamily="2" charset="-122"/>
              </a:rPr>
              <a:t>  </a:t>
            </a:r>
            <a:r>
              <a:rPr lang="it-IT" sz="1600" b="0">
                <a:solidFill>
                  <a:srgbClr val="5F5F5F"/>
                </a:solidFill>
                <a:latin typeface="Verdana" pitchFamily="34" charset="0"/>
                <a:ea typeface="SimSun" pitchFamily="2" charset="-122"/>
              </a:rPr>
              <a:t>(</a:t>
            </a:r>
            <a:r>
              <a:rPr lang="it-IT" sz="1600" b="0" i="1">
                <a:solidFill>
                  <a:srgbClr val="5F5F5F"/>
                </a:solidFill>
                <a:latin typeface="Verdana" pitchFamily="34" charset="0"/>
                <a:ea typeface="SimSun" pitchFamily="2" charset="-122"/>
              </a:rPr>
              <a:t>1</a:t>
            </a:r>
            <a:r>
              <a:rPr lang="it-IT" sz="1200" b="0" i="1">
                <a:solidFill>
                  <a:srgbClr val="5F5F5F"/>
                </a:solidFill>
                <a:latin typeface="Verdana" pitchFamily="34" charset="0"/>
                <a:ea typeface="SimSun" pitchFamily="2" charset="-122"/>
              </a:rPr>
              <a:t>%</a:t>
            </a:r>
            <a:r>
              <a:rPr lang="it-IT" sz="1600" b="0">
                <a:solidFill>
                  <a:srgbClr val="5F5F5F"/>
                </a:solidFill>
                <a:latin typeface="Verdana" pitchFamily="34" charset="0"/>
                <a:ea typeface="SimSun" pitchFamily="2" charset="-122"/>
              </a:rPr>
              <a:t>)</a:t>
            </a:r>
            <a:endParaRPr lang="it-IT" sz="1800">
              <a:solidFill>
                <a:srgbClr val="5F5F5F"/>
              </a:solidFill>
              <a:latin typeface="Verdana" pitchFamily="34" charset="0"/>
            </a:endParaRPr>
          </a:p>
        </p:txBody>
      </p:sp>
      <p:sp>
        <p:nvSpPr>
          <p:cNvPr id="52" name="Text Box 13"/>
          <p:cNvSpPr txBox="1">
            <a:spLocks noChangeArrowheads="1"/>
          </p:cNvSpPr>
          <p:nvPr/>
        </p:nvSpPr>
        <p:spPr bwMode="auto">
          <a:xfrm>
            <a:off x="2843213" y="3671888"/>
            <a:ext cx="1081087"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ea typeface="SimSun" pitchFamily="2" charset="-122"/>
              </a:rPr>
              <a:t>3.577</a:t>
            </a:r>
          </a:p>
          <a:p>
            <a:pPr algn="r" eaLnBrk="1" hangingPunct="1"/>
            <a:r>
              <a:rPr lang="it-IT" sz="1600" b="0">
                <a:solidFill>
                  <a:srgbClr val="5F5F5F"/>
                </a:solidFill>
                <a:latin typeface="Verdana" pitchFamily="34" charset="0"/>
                <a:ea typeface="SimSun" pitchFamily="2" charset="-122"/>
              </a:rPr>
              <a:t>(</a:t>
            </a:r>
            <a:r>
              <a:rPr lang="it-IT" sz="1600" b="0" i="1">
                <a:solidFill>
                  <a:srgbClr val="5F5F5F"/>
                </a:solidFill>
                <a:latin typeface="Verdana" pitchFamily="34" charset="0"/>
                <a:ea typeface="SimSun" pitchFamily="2" charset="-122"/>
              </a:rPr>
              <a:t>58</a:t>
            </a:r>
            <a:r>
              <a:rPr lang="it-IT" sz="1200" b="0" i="1">
                <a:solidFill>
                  <a:srgbClr val="5F5F5F"/>
                </a:solidFill>
                <a:latin typeface="Verdana" pitchFamily="34" charset="0"/>
                <a:ea typeface="SimSun" pitchFamily="2" charset="-122"/>
              </a:rPr>
              <a:t>%</a:t>
            </a:r>
            <a:r>
              <a:rPr lang="it-IT" sz="1600" b="0">
                <a:solidFill>
                  <a:srgbClr val="5F5F5F"/>
                </a:solidFill>
                <a:latin typeface="Verdana" pitchFamily="34" charset="0"/>
                <a:ea typeface="SimSun" pitchFamily="2" charset="-122"/>
              </a:rPr>
              <a:t>)</a:t>
            </a:r>
            <a:endParaRPr lang="it-IT" sz="1800">
              <a:solidFill>
                <a:srgbClr val="5F5F5F"/>
              </a:solidFill>
              <a:latin typeface="Verdana" pitchFamily="34" charset="0"/>
            </a:endParaRPr>
          </a:p>
        </p:txBody>
      </p:sp>
      <p:sp>
        <p:nvSpPr>
          <p:cNvPr id="54" name="Text Box 13"/>
          <p:cNvSpPr txBox="1">
            <a:spLocks noChangeArrowheads="1"/>
          </p:cNvSpPr>
          <p:nvPr/>
        </p:nvSpPr>
        <p:spPr bwMode="auto">
          <a:xfrm>
            <a:off x="2843213" y="2843213"/>
            <a:ext cx="10795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ea typeface="SimSun" pitchFamily="2" charset="-122"/>
              </a:rPr>
              <a:t>2.479</a:t>
            </a:r>
          </a:p>
          <a:p>
            <a:pPr algn="r" eaLnBrk="1" hangingPunct="1"/>
            <a:r>
              <a:rPr lang="it-IT" sz="1800">
                <a:solidFill>
                  <a:srgbClr val="5F5F5F"/>
                </a:solidFill>
                <a:latin typeface="Verdana" pitchFamily="34" charset="0"/>
                <a:ea typeface="SimSun" pitchFamily="2" charset="-122"/>
              </a:rPr>
              <a:t> </a:t>
            </a:r>
            <a:r>
              <a:rPr lang="it-IT" sz="1600" b="0">
                <a:solidFill>
                  <a:srgbClr val="5F5F5F"/>
                </a:solidFill>
                <a:latin typeface="Verdana" pitchFamily="34" charset="0"/>
                <a:ea typeface="SimSun" pitchFamily="2" charset="-122"/>
              </a:rPr>
              <a:t>(</a:t>
            </a:r>
            <a:r>
              <a:rPr lang="it-IT" sz="1600" b="0" i="1">
                <a:solidFill>
                  <a:srgbClr val="5F5F5F"/>
                </a:solidFill>
                <a:latin typeface="Verdana" pitchFamily="34" charset="0"/>
                <a:ea typeface="SimSun" pitchFamily="2" charset="-122"/>
              </a:rPr>
              <a:t>41</a:t>
            </a:r>
            <a:r>
              <a:rPr lang="it-IT" sz="1200" b="0" i="1">
                <a:solidFill>
                  <a:srgbClr val="5F5F5F"/>
                </a:solidFill>
                <a:latin typeface="Verdana" pitchFamily="34" charset="0"/>
                <a:ea typeface="SimSun" pitchFamily="2" charset="-122"/>
              </a:rPr>
              <a:t>%</a:t>
            </a:r>
            <a:r>
              <a:rPr lang="it-IT" sz="1600" b="0">
                <a:solidFill>
                  <a:srgbClr val="5F5F5F"/>
                </a:solidFill>
                <a:latin typeface="Verdana" pitchFamily="34" charset="0"/>
                <a:ea typeface="SimSun" pitchFamily="2" charset="-122"/>
              </a:rPr>
              <a:t>)</a:t>
            </a:r>
            <a:endParaRPr lang="it-IT" sz="1800">
              <a:solidFill>
                <a:srgbClr val="5F5F5F"/>
              </a:solidFill>
              <a:latin typeface="Verdana" pitchFamily="34" charset="0"/>
            </a:endParaRPr>
          </a:p>
        </p:txBody>
      </p:sp>
      <p:sp>
        <p:nvSpPr>
          <p:cNvPr id="55" name="Text Box 13"/>
          <p:cNvSpPr txBox="1">
            <a:spLocks noChangeArrowheads="1"/>
          </p:cNvSpPr>
          <p:nvPr/>
        </p:nvSpPr>
        <p:spPr bwMode="auto">
          <a:xfrm>
            <a:off x="4125913" y="1265238"/>
            <a:ext cx="1727200" cy="584200"/>
          </a:xfrm>
          <a:prstGeom prst="rect">
            <a:avLst/>
          </a:prstGeom>
          <a:noFill/>
          <a:ln w="38100" algn="ctr">
            <a:noFill/>
            <a:miter lim="800000"/>
            <a:headEnd/>
            <a:tailEnd/>
          </a:ln>
        </p:spPr>
        <p:txBody>
          <a:bodyPr>
            <a:spAutoFit/>
          </a:bodyPr>
          <a:lstStyle/>
          <a:p>
            <a:pPr algn="ctr">
              <a:tabLst>
                <a:tab pos="1462088" algn="l"/>
              </a:tabLst>
              <a:defRPr/>
            </a:pPr>
            <a:r>
              <a:rPr lang="it-IT" sz="1800" dirty="0">
                <a:solidFill>
                  <a:srgbClr val="336699"/>
                </a:solidFill>
                <a:latin typeface="Verdana" pitchFamily="34" charset="0"/>
                <a:ea typeface="SimSun" pitchFamily="2" charset="-122"/>
                <a:cs typeface="+mn-cs"/>
              </a:rPr>
              <a:t>Fatturato</a:t>
            </a:r>
          </a:p>
          <a:p>
            <a:pPr algn="ctr">
              <a:tabLst>
                <a:tab pos="1462088" algn="l"/>
              </a:tabLst>
              <a:defRPr/>
            </a:pPr>
            <a:r>
              <a:rPr lang="it-IT" sz="1400" dirty="0">
                <a:solidFill>
                  <a:srgbClr val="336699"/>
                </a:solidFill>
                <a:latin typeface="Verdana" pitchFamily="34" charset="0"/>
                <a:ea typeface="SimSun" pitchFamily="2" charset="-122"/>
                <a:cs typeface="+mn-cs"/>
              </a:rPr>
              <a:t>(</a:t>
            </a:r>
            <a:r>
              <a:rPr lang="it-IT" sz="1400" dirty="0" err="1">
                <a:solidFill>
                  <a:srgbClr val="336699"/>
                </a:solidFill>
                <a:latin typeface="Verdana" pitchFamily="34" charset="0"/>
                <a:ea typeface="SimSun" pitchFamily="2" charset="-122"/>
                <a:cs typeface="+mn-cs"/>
              </a:rPr>
              <a:t>mln</a:t>
            </a:r>
            <a:r>
              <a:rPr lang="it-IT" sz="1400" dirty="0">
                <a:solidFill>
                  <a:srgbClr val="336699"/>
                </a:solidFill>
                <a:latin typeface="Verdana" pitchFamily="34" charset="0"/>
                <a:ea typeface="SimSun" pitchFamily="2" charset="-122"/>
                <a:cs typeface="+mn-cs"/>
              </a:rPr>
              <a:t>)</a:t>
            </a:r>
            <a:endParaRPr lang="it-IT" sz="1400" dirty="0">
              <a:solidFill>
                <a:srgbClr val="336699"/>
              </a:solidFill>
              <a:latin typeface="Verdana" pitchFamily="34" charset="0"/>
              <a:cs typeface="+mn-cs"/>
            </a:endParaRPr>
          </a:p>
        </p:txBody>
      </p:sp>
      <p:sp>
        <p:nvSpPr>
          <p:cNvPr id="57" name="Text Box 13"/>
          <p:cNvSpPr txBox="1">
            <a:spLocks noChangeArrowheads="1"/>
          </p:cNvSpPr>
          <p:nvPr/>
        </p:nvSpPr>
        <p:spPr bwMode="auto">
          <a:xfrm>
            <a:off x="4506913" y="2016125"/>
            <a:ext cx="8572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ea typeface="SimSun" pitchFamily="2" charset="-122"/>
              </a:rPr>
              <a:t>354</a:t>
            </a:r>
          </a:p>
          <a:p>
            <a:pPr algn="r" eaLnBrk="1" hangingPunct="1"/>
            <a:r>
              <a:rPr lang="it-IT" sz="1800">
                <a:solidFill>
                  <a:srgbClr val="5F5F5F"/>
                </a:solidFill>
                <a:latin typeface="Verdana" pitchFamily="34" charset="0"/>
                <a:ea typeface="SimSun" pitchFamily="2" charset="-122"/>
              </a:rPr>
              <a:t> </a:t>
            </a:r>
            <a:r>
              <a:rPr lang="it-IT" sz="1600" b="0">
                <a:solidFill>
                  <a:srgbClr val="5F5F5F"/>
                </a:solidFill>
                <a:latin typeface="Verdana" pitchFamily="34" charset="0"/>
                <a:ea typeface="SimSun" pitchFamily="2" charset="-122"/>
              </a:rPr>
              <a:t>(</a:t>
            </a:r>
            <a:r>
              <a:rPr lang="it-IT" sz="1600" b="0" i="1">
                <a:solidFill>
                  <a:srgbClr val="5F5F5F"/>
                </a:solidFill>
                <a:latin typeface="Verdana" pitchFamily="34" charset="0"/>
                <a:ea typeface="SimSun" pitchFamily="2" charset="-122"/>
              </a:rPr>
              <a:t>1</a:t>
            </a:r>
            <a:r>
              <a:rPr lang="it-IT" sz="1200" b="0" i="1">
                <a:solidFill>
                  <a:srgbClr val="5F5F5F"/>
                </a:solidFill>
                <a:latin typeface="Verdana" pitchFamily="34" charset="0"/>
                <a:ea typeface="SimSun" pitchFamily="2" charset="-122"/>
              </a:rPr>
              <a:t>%</a:t>
            </a:r>
            <a:r>
              <a:rPr lang="it-IT" sz="1600" b="0">
                <a:solidFill>
                  <a:srgbClr val="5F5F5F"/>
                </a:solidFill>
                <a:latin typeface="Verdana" pitchFamily="34" charset="0"/>
                <a:ea typeface="SimSun" pitchFamily="2" charset="-122"/>
              </a:rPr>
              <a:t>)</a:t>
            </a:r>
            <a:endParaRPr lang="it-IT" sz="1800" b="0">
              <a:solidFill>
                <a:srgbClr val="5F5F5F"/>
              </a:solidFill>
              <a:latin typeface="Verdana" pitchFamily="34" charset="0"/>
            </a:endParaRPr>
          </a:p>
        </p:txBody>
      </p:sp>
      <p:sp>
        <p:nvSpPr>
          <p:cNvPr id="58" name="Text Box 13"/>
          <p:cNvSpPr txBox="1">
            <a:spLocks noChangeArrowheads="1"/>
          </p:cNvSpPr>
          <p:nvPr/>
        </p:nvSpPr>
        <p:spPr bwMode="auto">
          <a:xfrm>
            <a:off x="4298950" y="3671888"/>
            <a:ext cx="10795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ea typeface="SimSun" pitchFamily="2" charset="-122"/>
              </a:rPr>
              <a:t>20.258 </a:t>
            </a:r>
            <a:r>
              <a:rPr lang="it-IT" sz="1600" b="0">
                <a:solidFill>
                  <a:srgbClr val="5F5F5F"/>
                </a:solidFill>
                <a:latin typeface="Verdana" pitchFamily="34" charset="0"/>
                <a:ea typeface="SimSun" pitchFamily="2" charset="-122"/>
              </a:rPr>
              <a:t>(</a:t>
            </a:r>
            <a:r>
              <a:rPr lang="it-IT" sz="1600" b="0" i="1">
                <a:solidFill>
                  <a:srgbClr val="5F5F5F"/>
                </a:solidFill>
                <a:latin typeface="Verdana" pitchFamily="34" charset="0"/>
                <a:ea typeface="SimSun" pitchFamily="2" charset="-122"/>
              </a:rPr>
              <a:t>49</a:t>
            </a:r>
            <a:r>
              <a:rPr lang="it-IT" sz="1200" b="0" i="1">
                <a:solidFill>
                  <a:srgbClr val="5F5F5F"/>
                </a:solidFill>
                <a:latin typeface="Verdana" pitchFamily="34" charset="0"/>
                <a:ea typeface="SimSun" pitchFamily="2" charset="-122"/>
              </a:rPr>
              <a:t>%</a:t>
            </a:r>
            <a:r>
              <a:rPr lang="it-IT" sz="1600" b="0">
                <a:solidFill>
                  <a:srgbClr val="5F5F5F"/>
                </a:solidFill>
                <a:latin typeface="Verdana" pitchFamily="34" charset="0"/>
                <a:ea typeface="SimSun" pitchFamily="2" charset="-122"/>
              </a:rPr>
              <a:t>)</a:t>
            </a:r>
            <a:endParaRPr lang="it-IT" sz="1600">
              <a:solidFill>
                <a:srgbClr val="5F5F5F"/>
              </a:solidFill>
              <a:latin typeface="Verdana" pitchFamily="34" charset="0"/>
            </a:endParaRPr>
          </a:p>
        </p:txBody>
      </p:sp>
      <p:sp>
        <p:nvSpPr>
          <p:cNvPr id="59" name="Text Box 13"/>
          <p:cNvSpPr txBox="1">
            <a:spLocks noChangeArrowheads="1"/>
          </p:cNvSpPr>
          <p:nvPr/>
        </p:nvSpPr>
        <p:spPr bwMode="auto">
          <a:xfrm>
            <a:off x="4335463" y="2843213"/>
            <a:ext cx="10795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ea typeface="SimSun" pitchFamily="2" charset="-122"/>
              </a:rPr>
              <a:t>20.291</a:t>
            </a:r>
          </a:p>
          <a:p>
            <a:pPr algn="r" eaLnBrk="1" hangingPunct="1"/>
            <a:r>
              <a:rPr lang="it-IT" sz="1800" b="0" i="1">
                <a:solidFill>
                  <a:srgbClr val="5F5F5F"/>
                </a:solidFill>
                <a:latin typeface="Verdana" pitchFamily="34" charset="0"/>
                <a:ea typeface="SimSun" pitchFamily="2" charset="-122"/>
              </a:rPr>
              <a:t> </a:t>
            </a:r>
            <a:r>
              <a:rPr lang="it-IT" sz="1600" b="0">
                <a:solidFill>
                  <a:srgbClr val="5F5F5F"/>
                </a:solidFill>
                <a:latin typeface="Verdana" pitchFamily="34" charset="0"/>
                <a:ea typeface="SimSun" pitchFamily="2" charset="-122"/>
              </a:rPr>
              <a:t>(</a:t>
            </a:r>
            <a:r>
              <a:rPr lang="it-IT" sz="1600" b="0" i="1">
                <a:solidFill>
                  <a:srgbClr val="5F5F5F"/>
                </a:solidFill>
                <a:latin typeface="Verdana" pitchFamily="34" charset="0"/>
                <a:ea typeface="SimSun" pitchFamily="2" charset="-122"/>
              </a:rPr>
              <a:t>50</a:t>
            </a:r>
            <a:r>
              <a:rPr lang="it-IT" sz="1200" b="0" i="1">
                <a:solidFill>
                  <a:srgbClr val="5F5F5F"/>
                </a:solidFill>
                <a:latin typeface="Verdana" pitchFamily="34" charset="0"/>
                <a:ea typeface="SimSun" pitchFamily="2" charset="-122"/>
              </a:rPr>
              <a:t>%</a:t>
            </a:r>
            <a:r>
              <a:rPr lang="it-IT" sz="1600" b="0">
                <a:solidFill>
                  <a:srgbClr val="5F5F5F"/>
                </a:solidFill>
                <a:latin typeface="Verdana" pitchFamily="34" charset="0"/>
                <a:ea typeface="SimSun" pitchFamily="2" charset="-122"/>
              </a:rPr>
              <a:t>)</a:t>
            </a:r>
            <a:endParaRPr lang="it-IT" sz="1600" b="0">
              <a:solidFill>
                <a:srgbClr val="5F5F5F"/>
              </a:solidFill>
              <a:latin typeface="Verdana" pitchFamily="34" charset="0"/>
            </a:endParaRPr>
          </a:p>
        </p:txBody>
      </p:sp>
      <p:sp>
        <p:nvSpPr>
          <p:cNvPr id="60" name="Text Box 13"/>
          <p:cNvSpPr txBox="1">
            <a:spLocks noChangeArrowheads="1"/>
          </p:cNvSpPr>
          <p:nvPr/>
        </p:nvSpPr>
        <p:spPr bwMode="auto">
          <a:xfrm>
            <a:off x="5580063" y="1125538"/>
            <a:ext cx="1403350" cy="860425"/>
          </a:xfrm>
          <a:prstGeom prst="rect">
            <a:avLst/>
          </a:prstGeom>
          <a:noFill/>
          <a:ln w="38100" algn="ctr">
            <a:noFill/>
            <a:miter lim="800000"/>
            <a:headEnd/>
            <a:tailEnd/>
          </a:ln>
        </p:spPr>
        <p:txBody>
          <a:bodyPr>
            <a:spAutoFit/>
          </a:bodyPr>
          <a:lstStyle/>
          <a:p>
            <a:pPr algn="ctr">
              <a:tabLst>
                <a:tab pos="1462088" algn="l"/>
              </a:tabLst>
              <a:defRPr/>
            </a:pPr>
            <a:r>
              <a:rPr lang="it-IT" sz="1800" dirty="0">
                <a:solidFill>
                  <a:srgbClr val="336699"/>
                </a:solidFill>
                <a:latin typeface="Verdana" pitchFamily="34" charset="0"/>
                <a:ea typeface="SimSun" pitchFamily="2" charset="-122"/>
                <a:cs typeface="+mn-cs"/>
              </a:rPr>
              <a:t>Valore aggiunto</a:t>
            </a:r>
          </a:p>
          <a:p>
            <a:pPr algn="ctr">
              <a:tabLst>
                <a:tab pos="1462088" algn="l"/>
              </a:tabLst>
              <a:defRPr/>
            </a:pPr>
            <a:r>
              <a:rPr lang="it-IT" sz="1400" dirty="0">
                <a:solidFill>
                  <a:srgbClr val="336699"/>
                </a:solidFill>
                <a:latin typeface="Verdana" pitchFamily="34" charset="0"/>
                <a:ea typeface="SimSun" pitchFamily="2" charset="-122"/>
                <a:cs typeface="+mn-cs"/>
              </a:rPr>
              <a:t>(</a:t>
            </a:r>
            <a:r>
              <a:rPr lang="it-IT" sz="1400" dirty="0" err="1">
                <a:solidFill>
                  <a:srgbClr val="336699"/>
                </a:solidFill>
                <a:latin typeface="Verdana" pitchFamily="34" charset="0"/>
                <a:ea typeface="SimSun" pitchFamily="2" charset="-122"/>
                <a:cs typeface="+mn-cs"/>
              </a:rPr>
              <a:t>mln</a:t>
            </a:r>
            <a:r>
              <a:rPr lang="it-IT" sz="1400" dirty="0">
                <a:solidFill>
                  <a:srgbClr val="336699"/>
                </a:solidFill>
                <a:latin typeface="Verdana" pitchFamily="34" charset="0"/>
                <a:ea typeface="SimSun" pitchFamily="2" charset="-122"/>
                <a:cs typeface="+mn-cs"/>
              </a:rPr>
              <a:t>)</a:t>
            </a:r>
            <a:endParaRPr lang="it-IT" sz="1400" dirty="0">
              <a:solidFill>
                <a:srgbClr val="336699"/>
              </a:solidFill>
              <a:latin typeface="Verdana" pitchFamily="34" charset="0"/>
              <a:cs typeface="+mn-cs"/>
            </a:endParaRPr>
          </a:p>
        </p:txBody>
      </p:sp>
      <p:sp>
        <p:nvSpPr>
          <p:cNvPr id="62" name="Text Box 13"/>
          <p:cNvSpPr txBox="1">
            <a:spLocks noChangeArrowheads="1"/>
          </p:cNvSpPr>
          <p:nvPr/>
        </p:nvSpPr>
        <p:spPr bwMode="auto">
          <a:xfrm>
            <a:off x="5802313" y="2016125"/>
            <a:ext cx="85725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ea typeface="SimSun" pitchFamily="2" charset="-122"/>
              </a:rPr>
              <a:t>103</a:t>
            </a:r>
            <a:r>
              <a:rPr lang="it-IT" sz="1800" b="0">
                <a:solidFill>
                  <a:srgbClr val="5F5F5F"/>
                </a:solidFill>
                <a:latin typeface="Verdana" pitchFamily="34" charset="0"/>
                <a:ea typeface="SimSun" pitchFamily="2" charset="-122"/>
              </a:rPr>
              <a:t> </a:t>
            </a:r>
            <a:r>
              <a:rPr lang="it-IT" sz="1600" b="0">
                <a:solidFill>
                  <a:srgbClr val="5F5F5F"/>
                </a:solidFill>
                <a:latin typeface="Verdana" pitchFamily="34" charset="0"/>
                <a:ea typeface="SimSun" pitchFamily="2" charset="-122"/>
              </a:rPr>
              <a:t>(</a:t>
            </a:r>
            <a:r>
              <a:rPr lang="it-IT" sz="1600" b="0" i="1">
                <a:solidFill>
                  <a:srgbClr val="5F5F5F"/>
                </a:solidFill>
                <a:latin typeface="Verdana" pitchFamily="34" charset="0"/>
                <a:ea typeface="SimSun" pitchFamily="2" charset="-122"/>
              </a:rPr>
              <a:t>1</a:t>
            </a:r>
            <a:r>
              <a:rPr lang="it-IT" sz="1200" b="0" i="1">
                <a:solidFill>
                  <a:srgbClr val="5F5F5F"/>
                </a:solidFill>
                <a:latin typeface="Verdana" pitchFamily="34" charset="0"/>
                <a:ea typeface="SimSun" pitchFamily="2" charset="-122"/>
              </a:rPr>
              <a:t>%</a:t>
            </a:r>
            <a:r>
              <a:rPr lang="it-IT" sz="1600" b="0">
                <a:solidFill>
                  <a:srgbClr val="5F5F5F"/>
                </a:solidFill>
                <a:latin typeface="Verdana" pitchFamily="34" charset="0"/>
                <a:ea typeface="SimSun" pitchFamily="2" charset="-122"/>
              </a:rPr>
              <a:t>)</a:t>
            </a:r>
            <a:endParaRPr lang="it-IT" sz="1800" b="0">
              <a:solidFill>
                <a:srgbClr val="5F5F5F"/>
              </a:solidFill>
              <a:latin typeface="Verdana" pitchFamily="34" charset="0"/>
            </a:endParaRPr>
          </a:p>
        </p:txBody>
      </p:sp>
      <p:sp>
        <p:nvSpPr>
          <p:cNvPr id="63" name="Text Box 13"/>
          <p:cNvSpPr txBox="1">
            <a:spLocks noChangeArrowheads="1"/>
          </p:cNvSpPr>
          <p:nvPr/>
        </p:nvSpPr>
        <p:spPr bwMode="auto">
          <a:xfrm>
            <a:off x="5802313" y="3671888"/>
            <a:ext cx="93662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ea typeface="SimSun" pitchFamily="2" charset="-122"/>
              </a:rPr>
              <a:t>4.135</a:t>
            </a:r>
            <a:r>
              <a:rPr lang="it-IT" sz="1800" b="0" i="1">
                <a:solidFill>
                  <a:srgbClr val="5F5F5F"/>
                </a:solidFill>
                <a:latin typeface="Verdana" pitchFamily="34" charset="0"/>
                <a:ea typeface="SimSun" pitchFamily="2" charset="-122"/>
              </a:rPr>
              <a:t> </a:t>
            </a:r>
            <a:r>
              <a:rPr lang="it-IT" sz="1600" b="0">
                <a:solidFill>
                  <a:srgbClr val="5F5F5F"/>
                </a:solidFill>
                <a:latin typeface="Verdana" pitchFamily="34" charset="0"/>
                <a:ea typeface="SimSun" pitchFamily="2" charset="-122"/>
              </a:rPr>
              <a:t>(</a:t>
            </a:r>
            <a:r>
              <a:rPr lang="it-IT" sz="1600" b="0" i="1">
                <a:solidFill>
                  <a:srgbClr val="5F5F5F"/>
                </a:solidFill>
                <a:latin typeface="Verdana" pitchFamily="34" charset="0"/>
                <a:ea typeface="SimSun" pitchFamily="2" charset="-122"/>
              </a:rPr>
              <a:t>46</a:t>
            </a:r>
            <a:r>
              <a:rPr lang="it-IT" sz="1200" b="0" i="1">
                <a:solidFill>
                  <a:srgbClr val="5F5F5F"/>
                </a:solidFill>
                <a:latin typeface="Verdana" pitchFamily="34" charset="0"/>
                <a:ea typeface="SimSun" pitchFamily="2" charset="-122"/>
              </a:rPr>
              <a:t>%</a:t>
            </a:r>
            <a:r>
              <a:rPr lang="it-IT" sz="1600" b="0">
                <a:solidFill>
                  <a:srgbClr val="5F5F5F"/>
                </a:solidFill>
                <a:latin typeface="Verdana" pitchFamily="34" charset="0"/>
                <a:ea typeface="SimSun" pitchFamily="2" charset="-122"/>
              </a:rPr>
              <a:t>)</a:t>
            </a:r>
            <a:endParaRPr lang="it-IT" sz="1800">
              <a:solidFill>
                <a:srgbClr val="5F5F5F"/>
              </a:solidFill>
              <a:latin typeface="Verdana" pitchFamily="34" charset="0"/>
            </a:endParaRPr>
          </a:p>
        </p:txBody>
      </p:sp>
      <p:sp>
        <p:nvSpPr>
          <p:cNvPr id="64" name="Text Box 13"/>
          <p:cNvSpPr txBox="1">
            <a:spLocks noChangeArrowheads="1"/>
          </p:cNvSpPr>
          <p:nvPr/>
        </p:nvSpPr>
        <p:spPr bwMode="auto">
          <a:xfrm>
            <a:off x="5616575" y="2843213"/>
            <a:ext cx="1042988"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ea typeface="SimSun" pitchFamily="2" charset="-122"/>
              </a:rPr>
              <a:t>4.870</a:t>
            </a:r>
            <a:r>
              <a:rPr lang="it-IT" sz="1800" b="0" i="1">
                <a:solidFill>
                  <a:srgbClr val="5F5F5F"/>
                </a:solidFill>
                <a:latin typeface="Verdana" pitchFamily="34" charset="0"/>
                <a:ea typeface="SimSun" pitchFamily="2" charset="-122"/>
              </a:rPr>
              <a:t> </a:t>
            </a:r>
            <a:r>
              <a:rPr lang="it-IT" sz="1600" b="0">
                <a:solidFill>
                  <a:srgbClr val="5F5F5F"/>
                </a:solidFill>
                <a:latin typeface="Verdana" pitchFamily="34" charset="0"/>
                <a:ea typeface="SimSun" pitchFamily="2" charset="-122"/>
              </a:rPr>
              <a:t>(</a:t>
            </a:r>
            <a:r>
              <a:rPr lang="it-IT" sz="1600" b="0" i="1">
                <a:solidFill>
                  <a:srgbClr val="5F5F5F"/>
                </a:solidFill>
                <a:latin typeface="Verdana" pitchFamily="34" charset="0"/>
                <a:ea typeface="SimSun" pitchFamily="2" charset="-122"/>
              </a:rPr>
              <a:t>53</a:t>
            </a:r>
            <a:r>
              <a:rPr lang="it-IT" sz="1200" b="0" i="1">
                <a:solidFill>
                  <a:srgbClr val="5F5F5F"/>
                </a:solidFill>
                <a:latin typeface="Verdana" pitchFamily="34" charset="0"/>
                <a:ea typeface="SimSun" pitchFamily="2" charset="-122"/>
              </a:rPr>
              <a:t>%</a:t>
            </a:r>
            <a:r>
              <a:rPr lang="it-IT" sz="1600" b="0">
                <a:solidFill>
                  <a:srgbClr val="5F5F5F"/>
                </a:solidFill>
                <a:latin typeface="Verdana" pitchFamily="34" charset="0"/>
                <a:ea typeface="SimSun" pitchFamily="2" charset="-122"/>
              </a:rPr>
              <a:t>)</a:t>
            </a:r>
            <a:endParaRPr lang="it-IT" sz="1600">
              <a:solidFill>
                <a:srgbClr val="5F5F5F"/>
              </a:solidFill>
              <a:latin typeface="Verdana" pitchFamily="34" charset="0"/>
            </a:endParaRPr>
          </a:p>
        </p:txBody>
      </p:sp>
      <p:sp>
        <p:nvSpPr>
          <p:cNvPr id="29" name="Text Box 13"/>
          <p:cNvSpPr txBox="1">
            <a:spLocks noChangeArrowheads="1"/>
          </p:cNvSpPr>
          <p:nvPr/>
        </p:nvSpPr>
        <p:spPr bwMode="auto">
          <a:xfrm>
            <a:off x="6911975" y="1265238"/>
            <a:ext cx="1858963" cy="584200"/>
          </a:xfrm>
          <a:prstGeom prst="rect">
            <a:avLst/>
          </a:prstGeom>
          <a:noFill/>
          <a:ln w="38100" algn="ctr">
            <a:noFill/>
            <a:miter lim="800000"/>
            <a:headEnd/>
            <a:tailEnd/>
          </a:ln>
        </p:spPr>
        <p:txBody>
          <a:bodyPr>
            <a:spAutoFit/>
          </a:bodyPr>
          <a:lstStyle/>
          <a:p>
            <a:pPr algn="ctr">
              <a:tabLst>
                <a:tab pos="1462088" algn="l"/>
              </a:tabLst>
              <a:defRPr/>
            </a:pPr>
            <a:r>
              <a:rPr lang="it-IT" sz="1800" dirty="0">
                <a:solidFill>
                  <a:srgbClr val="336699"/>
                </a:solidFill>
                <a:latin typeface="Verdana" pitchFamily="34" charset="0"/>
                <a:ea typeface="SimSun" pitchFamily="2" charset="-122"/>
                <a:cs typeface="+mn-cs"/>
              </a:rPr>
              <a:t>Investimenti</a:t>
            </a:r>
          </a:p>
          <a:p>
            <a:pPr algn="ctr">
              <a:tabLst>
                <a:tab pos="1462088" algn="l"/>
              </a:tabLst>
              <a:defRPr/>
            </a:pPr>
            <a:r>
              <a:rPr lang="it-IT" sz="1400" dirty="0">
                <a:solidFill>
                  <a:srgbClr val="336699"/>
                </a:solidFill>
                <a:latin typeface="Verdana" pitchFamily="34" charset="0"/>
                <a:ea typeface="SimSun" pitchFamily="2" charset="-122"/>
                <a:cs typeface="+mn-cs"/>
              </a:rPr>
              <a:t>(</a:t>
            </a:r>
            <a:r>
              <a:rPr lang="it-IT" sz="1400" dirty="0" err="1">
                <a:solidFill>
                  <a:srgbClr val="336699"/>
                </a:solidFill>
                <a:latin typeface="Verdana" pitchFamily="34" charset="0"/>
                <a:ea typeface="SimSun" pitchFamily="2" charset="-122"/>
                <a:cs typeface="+mn-cs"/>
              </a:rPr>
              <a:t>mln</a:t>
            </a:r>
            <a:r>
              <a:rPr lang="it-IT" sz="1400" dirty="0">
                <a:solidFill>
                  <a:srgbClr val="336699"/>
                </a:solidFill>
                <a:latin typeface="Verdana" pitchFamily="34" charset="0"/>
                <a:ea typeface="SimSun" pitchFamily="2" charset="-122"/>
                <a:cs typeface="+mn-cs"/>
              </a:rPr>
              <a:t>)</a:t>
            </a:r>
            <a:endParaRPr lang="it-IT" sz="1400" dirty="0">
              <a:solidFill>
                <a:srgbClr val="336699"/>
              </a:solidFill>
              <a:latin typeface="Verdana" pitchFamily="34" charset="0"/>
              <a:cs typeface="+mn-cs"/>
            </a:endParaRPr>
          </a:p>
        </p:txBody>
      </p:sp>
      <p:sp>
        <p:nvSpPr>
          <p:cNvPr id="31" name="Text Box 13"/>
          <p:cNvSpPr txBox="1">
            <a:spLocks noChangeArrowheads="1"/>
          </p:cNvSpPr>
          <p:nvPr/>
        </p:nvSpPr>
        <p:spPr bwMode="auto">
          <a:xfrm>
            <a:off x="7386638" y="2016125"/>
            <a:ext cx="85725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ea typeface="SimSun" pitchFamily="2" charset="-122"/>
              </a:rPr>
              <a:t>488</a:t>
            </a:r>
            <a:r>
              <a:rPr lang="it-IT" sz="1800" b="0" i="1">
                <a:solidFill>
                  <a:srgbClr val="5F5F5F"/>
                </a:solidFill>
                <a:latin typeface="Verdana" pitchFamily="34" charset="0"/>
                <a:ea typeface="SimSun" pitchFamily="2" charset="-122"/>
              </a:rPr>
              <a:t> </a:t>
            </a:r>
            <a:r>
              <a:rPr lang="it-IT" sz="1600" b="0">
                <a:solidFill>
                  <a:srgbClr val="5F5F5F"/>
                </a:solidFill>
                <a:latin typeface="Verdana" pitchFamily="34" charset="0"/>
                <a:ea typeface="SimSun" pitchFamily="2" charset="-122"/>
              </a:rPr>
              <a:t>(4</a:t>
            </a:r>
            <a:r>
              <a:rPr lang="it-IT" sz="1200" b="0" i="1">
                <a:solidFill>
                  <a:srgbClr val="5F5F5F"/>
                </a:solidFill>
                <a:latin typeface="Verdana" pitchFamily="34" charset="0"/>
                <a:ea typeface="SimSun" pitchFamily="2" charset="-122"/>
              </a:rPr>
              <a:t>%</a:t>
            </a:r>
            <a:r>
              <a:rPr lang="it-IT" sz="1600" b="0">
                <a:solidFill>
                  <a:srgbClr val="5F5F5F"/>
                </a:solidFill>
                <a:latin typeface="Verdana" pitchFamily="34" charset="0"/>
                <a:ea typeface="SimSun" pitchFamily="2" charset="-122"/>
              </a:rPr>
              <a:t>)</a:t>
            </a:r>
            <a:endParaRPr lang="it-IT" sz="1800">
              <a:solidFill>
                <a:srgbClr val="5F5F5F"/>
              </a:solidFill>
              <a:latin typeface="Verdana" pitchFamily="34" charset="0"/>
            </a:endParaRPr>
          </a:p>
        </p:txBody>
      </p:sp>
      <p:sp>
        <p:nvSpPr>
          <p:cNvPr id="32" name="Text Box 13"/>
          <p:cNvSpPr txBox="1">
            <a:spLocks noChangeArrowheads="1"/>
          </p:cNvSpPr>
          <p:nvPr/>
        </p:nvSpPr>
        <p:spPr bwMode="auto">
          <a:xfrm>
            <a:off x="7164388" y="3671888"/>
            <a:ext cx="10795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ea typeface="SimSun" pitchFamily="2" charset="-122"/>
              </a:rPr>
              <a:t>8.351</a:t>
            </a:r>
          </a:p>
          <a:p>
            <a:pPr algn="r" eaLnBrk="1" hangingPunct="1"/>
            <a:r>
              <a:rPr lang="it-IT" sz="1800" b="0" i="1">
                <a:solidFill>
                  <a:srgbClr val="5F5F5F"/>
                </a:solidFill>
                <a:latin typeface="Verdana" pitchFamily="34" charset="0"/>
                <a:ea typeface="SimSun" pitchFamily="2" charset="-122"/>
              </a:rPr>
              <a:t> </a:t>
            </a:r>
            <a:r>
              <a:rPr lang="it-IT" sz="1600" b="0">
                <a:solidFill>
                  <a:srgbClr val="5F5F5F"/>
                </a:solidFill>
                <a:latin typeface="Verdana" pitchFamily="34" charset="0"/>
                <a:ea typeface="SimSun" pitchFamily="2" charset="-122"/>
              </a:rPr>
              <a:t>(</a:t>
            </a:r>
            <a:r>
              <a:rPr lang="it-IT" sz="1600" b="0" i="1">
                <a:solidFill>
                  <a:srgbClr val="5F5F5F"/>
                </a:solidFill>
                <a:latin typeface="Verdana" pitchFamily="34" charset="0"/>
                <a:ea typeface="SimSun" pitchFamily="2" charset="-122"/>
              </a:rPr>
              <a:t>61</a:t>
            </a:r>
            <a:r>
              <a:rPr lang="it-IT" sz="1200" b="0" i="1">
                <a:solidFill>
                  <a:srgbClr val="5F5F5F"/>
                </a:solidFill>
                <a:latin typeface="Verdana" pitchFamily="34" charset="0"/>
                <a:ea typeface="SimSun" pitchFamily="2" charset="-122"/>
              </a:rPr>
              <a:t>%</a:t>
            </a:r>
            <a:r>
              <a:rPr lang="it-IT" sz="1600" b="0">
                <a:solidFill>
                  <a:srgbClr val="5F5F5F"/>
                </a:solidFill>
                <a:latin typeface="Verdana" pitchFamily="34" charset="0"/>
                <a:ea typeface="SimSun" pitchFamily="2" charset="-122"/>
              </a:rPr>
              <a:t>)</a:t>
            </a:r>
            <a:endParaRPr lang="it-IT" sz="1600">
              <a:solidFill>
                <a:srgbClr val="5F5F5F"/>
              </a:solidFill>
              <a:latin typeface="Verdana" pitchFamily="34" charset="0"/>
            </a:endParaRPr>
          </a:p>
        </p:txBody>
      </p:sp>
      <p:sp>
        <p:nvSpPr>
          <p:cNvPr id="34" name="Text Box 13"/>
          <p:cNvSpPr txBox="1">
            <a:spLocks noChangeArrowheads="1"/>
          </p:cNvSpPr>
          <p:nvPr/>
        </p:nvSpPr>
        <p:spPr bwMode="auto">
          <a:xfrm>
            <a:off x="7200900" y="2843213"/>
            <a:ext cx="1042988"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ea typeface="SimSun" pitchFamily="2" charset="-122"/>
              </a:rPr>
              <a:t>4.757</a:t>
            </a:r>
            <a:r>
              <a:rPr lang="it-IT" sz="1800" b="0" i="1">
                <a:solidFill>
                  <a:srgbClr val="5F5F5F"/>
                </a:solidFill>
                <a:latin typeface="Verdana" pitchFamily="34" charset="0"/>
                <a:ea typeface="SimSun" pitchFamily="2" charset="-122"/>
              </a:rPr>
              <a:t> </a:t>
            </a:r>
            <a:r>
              <a:rPr lang="it-IT" sz="1600" b="0">
                <a:solidFill>
                  <a:srgbClr val="5F5F5F"/>
                </a:solidFill>
                <a:latin typeface="Verdana" pitchFamily="34" charset="0"/>
                <a:ea typeface="SimSun" pitchFamily="2" charset="-122"/>
              </a:rPr>
              <a:t>(35</a:t>
            </a:r>
            <a:r>
              <a:rPr lang="it-IT" sz="1200" b="0" i="1">
                <a:solidFill>
                  <a:srgbClr val="5F5F5F"/>
                </a:solidFill>
                <a:latin typeface="Verdana" pitchFamily="34" charset="0"/>
                <a:ea typeface="SimSun" pitchFamily="2" charset="-122"/>
              </a:rPr>
              <a:t>%</a:t>
            </a:r>
            <a:r>
              <a:rPr lang="it-IT" sz="1600" b="0">
                <a:solidFill>
                  <a:srgbClr val="5F5F5F"/>
                </a:solidFill>
                <a:latin typeface="Verdana" pitchFamily="34" charset="0"/>
                <a:ea typeface="SimSun" pitchFamily="2" charset="-122"/>
              </a:rPr>
              <a:t>)</a:t>
            </a:r>
            <a:endParaRPr lang="it-IT" sz="1600">
              <a:solidFill>
                <a:srgbClr val="5F5F5F"/>
              </a:solidFill>
              <a:latin typeface="Verdana" pitchFamily="34" charset="0"/>
            </a:endParaRPr>
          </a:p>
        </p:txBody>
      </p:sp>
      <p:sp>
        <p:nvSpPr>
          <p:cNvPr id="53" name="Text Box 13"/>
          <p:cNvSpPr txBox="1">
            <a:spLocks noChangeArrowheads="1"/>
          </p:cNvSpPr>
          <p:nvPr/>
        </p:nvSpPr>
        <p:spPr bwMode="auto">
          <a:xfrm>
            <a:off x="754063" y="2843213"/>
            <a:ext cx="2232025" cy="68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eaLnBrk="1" hangingPunct="1">
              <a:spcBef>
                <a:spcPct val="20000"/>
              </a:spcBef>
            </a:pPr>
            <a:r>
              <a:rPr lang="it-IT" sz="1800">
                <a:solidFill>
                  <a:srgbClr val="5F5F5F"/>
                </a:solidFill>
                <a:latin typeface="Verdana" pitchFamily="34" charset="0"/>
              </a:rPr>
              <a:t>Industria        </a:t>
            </a:r>
            <a:r>
              <a:rPr lang="it-IT" sz="1600" b="0" i="1">
                <a:solidFill>
                  <a:srgbClr val="5F5F5F"/>
                </a:solidFill>
                <a:latin typeface="Verdana" pitchFamily="34" charset="0"/>
                <a:ea typeface="SimSun" pitchFamily="2" charset="-122"/>
              </a:rPr>
              <a:t>(% sul totale</a:t>
            </a:r>
            <a:r>
              <a:rPr lang="it-IT" sz="1800" b="0" i="1">
                <a:solidFill>
                  <a:srgbClr val="5F5F5F"/>
                </a:solidFill>
                <a:latin typeface="Verdana" pitchFamily="34" charset="0"/>
                <a:ea typeface="SimSun" pitchFamily="2" charset="-122"/>
              </a:rPr>
              <a:t>)</a:t>
            </a:r>
            <a:endParaRPr lang="it-IT" sz="1800">
              <a:solidFill>
                <a:srgbClr val="5F5F5F"/>
              </a:solidFill>
              <a:latin typeface="Verdana" pitchFamily="34" charset="0"/>
            </a:endParaRPr>
          </a:p>
          <a:p>
            <a:pPr eaLnBrk="1" hangingPunct="1">
              <a:spcBef>
                <a:spcPct val="20000"/>
              </a:spcBef>
            </a:pPr>
            <a:endParaRPr lang="it-IT" sz="1800">
              <a:solidFill>
                <a:srgbClr val="5F5F5F"/>
              </a:solidFill>
              <a:latin typeface="Verdana" pitchFamily="34" charset="0"/>
            </a:endParaRPr>
          </a:p>
        </p:txBody>
      </p:sp>
      <p:sp>
        <p:nvSpPr>
          <p:cNvPr id="37" name="Text Box 13"/>
          <p:cNvSpPr txBox="1">
            <a:spLocks noChangeArrowheads="1"/>
          </p:cNvSpPr>
          <p:nvPr/>
        </p:nvSpPr>
        <p:spPr bwMode="auto">
          <a:xfrm>
            <a:off x="717550" y="4500563"/>
            <a:ext cx="22320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eaLnBrk="1" hangingPunct="1">
              <a:spcBef>
                <a:spcPct val="20000"/>
              </a:spcBef>
              <a:buFont typeface="Wingdings" pitchFamily="2" charset="2"/>
              <a:buNone/>
            </a:pPr>
            <a:r>
              <a:rPr lang="it-IT" sz="1800" b="0">
                <a:solidFill>
                  <a:srgbClr val="5F5F5F"/>
                </a:solidFill>
                <a:latin typeface="Verdana" pitchFamily="34" charset="0"/>
              </a:rPr>
              <a:t>Non classificate</a:t>
            </a:r>
          </a:p>
        </p:txBody>
      </p:sp>
      <p:sp>
        <p:nvSpPr>
          <p:cNvPr id="38" name="Text Box 13"/>
          <p:cNvSpPr txBox="1">
            <a:spLocks noChangeArrowheads="1"/>
          </p:cNvSpPr>
          <p:nvPr/>
        </p:nvSpPr>
        <p:spPr bwMode="auto">
          <a:xfrm>
            <a:off x="2843213" y="4500563"/>
            <a:ext cx="1081087"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b="0" i="1">
                <a:solidFill>
                  <a:srgbClr val="5F5F5F"/>
                </a:solidFill>
                <a:latin typeface="Verdana" pitchFamily="34" charset="0"/>
                <a:ea typeface="SimSun" pitchFamily="2" charset="-122"/>
              </a:rPr>
              <a:t>12</a:t>
            </a:r>
          </a:p>
          <a:p>
            <a:pPr algn="r" eaLnBrk="1" hangingPunct="1"/>
            <a:r>
              <a:rPr lang="it-IT" sz="1600" b="0">
                <a:solidFill>
                  <a:srgbClr val="5F5F5F"/>
                </a:solidFill>
                <a:latin typeface="Verdana" pitchFamily="34" charset="0"/>
                <a:ea typeface="SimSun" pitchFamily="2" charset="-122"/>
              </a:rPr>
              <a:t>(</a:t>
            </a:r>
            <a:r>
              <a:rPr lang="it-IT" sz="1600" b="0" i="1">
                <a:solidFill>
                  <a:srgbClr val="5F5F5F"/>
                </a:solidFill>
                <a:latin typeface="Verdana" pitchFamily="34" charset="0"/>
                <a:ea typeface="SimSun" pitchFamily="2" charset="-122"/>
              </a:rPr>
              <a:t>0</a:t>
            </a:r>
            <a:r>
              <a:rPr lang="it-IT" sz="1200" b="0" i="1">
                <a:solidFill>
                  <a:srgbClr val="5F5F5F"/>
                </a:solidFill>
                <a:latin typeface="Verdana" pitchFamily="34" charset="0"/>
                <a:ea typeface="SimSun" pitchFamily="2" charset="-122"/>
              </a:rPr>
              <a:t>%</a:t>
            </a:r>
            <a:r>
              <a:rPr lang="it-IT" sz="1600" b="0">
                <a:solidFill>
                  <a:srgbClr val="5F5F5F"/>
                </a:solidFill>
                <a:latin typeface="Verdana" pitchFamily="34" charset="0"/>
                <a:ea typeface="SimSun" pitchFamily="2" charset="-122"/>
              </a:rPr>
              <a:t>)</a:t>
            </a:r>
            <a:endParaRPr lang="it-IT" sz="1600" b="0">
              <a:solidFill>
                <a:srgbClr val="5F5F5F"/>
              </a:solidFill>
              <a:latin typeface="Verdana" pitchFamily="34" charset="0"/>
            </a:endParaRPr>
          </a:p>
        </p:txBody>
      </p:sp>
      <p:sp>
        <p:nvSpPr>
          <p:cNvPr id="39" name="Text Box 13"/>
          <p:cNvSpPr txBox="1">
            <a:spLocks noChangeArrowheads="1"/>
          </p:cNvSpPr>
          <p:nvPr/>
        </p:nvSpPr>
        <p:spPr bwMode="auto">
          <a:xfrm>
            <a:off x="4506913" y="4500563"/>
            <a:ext cx="85725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b="0" i="1">
                <a:solidFill>
                  <a:srgbClr val="5F5F5F"/>
                </a:solidFill>
                <a:latin typeface="Verdana" pitchFamily="34" charset="0"/>
                <a:ea typeface="SimSun" pitchFamily="2" charset="-122"/>
              </a:rPr>
              <a:t>23</a:t>
            </a:r>
          </a:p>
          <a:p>
            <a:pPr algn="r" eaLnBrk="1" hangingPunct="1"/>
            <a:r>
              <a:rPr lang="it-IT" sz="1600" b="0">
                <a:solidFill>
                  <a:srgbClr val="5F5F5F"/>
                </a:solidFill>
                <a:latin typeface="Verdana" pitchFamily="34" charset="0"/>
                <a:ea typeface="SimSun" pitchFamily="2" charset="-122"/>
              </a:rPr>
              <a:t>(</a:t>
            </a:r>
            <a:r>
              <a:rPr lang="it-IT" sz="1600" b="0" i="1">
                <a:solidFill>
                  <a:srgbClr val="5F5F5F"/>
                </a:solidFill>
                <a:latin typeface="Verdana" pitchFamily="34" charset="0"/>
                <a:ea typeface="SimSun" pitchFamily="2" charset="-122"/>
              </a:rPr>
              <a:t>1</a:t>
            </a:r>
            <a:r>
              <a:rPr lang="it-IT" sz="1200" b="0" i="1">
                <a:solidFill>
                  <a:srgbClr val="5F5F5F"/>
                </a:solidFill>
                <a:latin typeface="Verdana" pitchFamily="34" charset="0"/>
                <a:ea typeface="SimSun" pitchFamily="2" charset="-122"/>
              </a:rPr>
              <a:t>%</a:t>
            </a:r>
            <a:r>
              <a:rPr lang="it-IT" sz="1600" b="0">
                <a:solidFill>
                  <a:srgbClr val="5F5F5F"/>
                </a:solidFill>
                <a:latin typeface="Verdana" pitchFamily="34" charset="0"/>
                <a:ea typeface="SimSun" pitchFamily="2" charset="-122"/>
              </a:rPr>
              <a:t>)</a:t>
            </a:r>
            <a:endParaRPr lang="it-IT" sz="1600" b="0">
              <a:solidFill>
                <a:srgbClr val="5F5F5F"/>
              </a:solidFill>
              <a:latin typeface="Verdana" pitchFamily="34" charset="0"/>
            </a:endParaRPr>
          </a:p>
        </p:txBody>
      </p:sp>
      <p:sp>
        <p:nvSpPr>
          <p:cNvPr id="40" name="Text Box 13"/>
          <p:cNvSpPr txBox="1">
            <a:spLocks noChangeArrowheads="1"/>
          </p:cNvSpPr>
          <p:nvPr/>
        </p:nvSpPr>
        <p:spPr bwMode="auto">
          <a:xfrm>
            <a:off x="5802313" y="4500563"/>
            <a:ext cx="85725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b="0" i="1">
                <a:solidFill>
                  <a:srgbClr val="5F5F5F"/>
                </a:solidFill>
                <a:latin typeface="Verdana" pitchFamily="34" charset="0"/>
                <a:ea typeface="SimSun" pitchFamily="2" charset="-122"/>
              </a:rPr>
              <a:t>2</a:t>
            </a:r>
          </a:p>
          <a:p>
            <a:pPr algn="r" eaLnBrk="1" hangingPunct="1"/>
            <a:r>
              <a:rPr lang="it-IT" sz="1600" b="0">
                <a:solidFill>
                  <a:srgbClr val="5F5F5F"/>
                </a:solidFill>
                <a:latin typeface="Verdana" pitchFamily="34" charset="0"/>
                <a:ea typeface="SimSun" pitchFamily="2" charset="-122"/>
              </a:rPr>
              <a:t>(</a:t>
            </a:r>
            <a:r>
              <a:rPr lang="it-IT" sz="1600" b="0" i="1">
                <a:solidFill>
                  <a:srgbClr val="5F5F5F"/>
                </a:solidFill>
                <a:latin typeface="Verdana" pitchFamily="34" charset="0"/>
                <a:ea typeface="SimSun" pitchFamily="2" charset="-122"/>
              </a:rPr>
              <a:t>0</a:t>
            </a:r>
            <a:r>
              <a:rPr lang="it-IT" sz="1200" b="0" i="1">
                <a:solidFill>
                  <a:srgbClr val="5F5F5F"/>
                </a:solidFill>
                <a:latin typeface="Verdana" pitchFamily="34" charset="0"/>
                <a:ea typeface="SimSun" pitchFamily="2" charset="-122"/>
              </a:rPr>
              <a:t>%</a:t>
            </a:r>
            <a:r>
              <a:rPr lang="it-IT" sz="1600" b="0">
                <a:solidFill>
                  <a:srgbClr val="5F5F5F"/>
                </a:solidFill>
                <a:latin typeface="Verdana" pitchFamily="34" charset="0"/>
                <a:ea typeface="SimSun" pitchFamily="2" charset="-122"/>
              </a:rPr>
              <a:t>)</a:t>
            </a:r>
            <a:endParaRPr lang="it-IT" sz="1600" b="0">
              <a:solidFill>
                <a:srgbClr val="5F5F5F"/>
              </a:solidFill>
              <a:latin typeface="Verdana" pitchFamily="34" charset="0"/>
            </a:endParaRPr>
          </a:p>
        </p:txBody>
      </p:sp>
      <p:sp>
        <p:nvSpPr>
          <p:cNvPr id="41" name="Text Box 13"/>
          <p:cNvSpPr txBox="1">
            <a:spLocks noChangeArrowheads="1"/>
          </p:cNvSpPr>
          <p:nvPr/>
        </p:nvSpPr>
        <p:spPr bwMode="auto">
          <a:xfrm>
            <a:off x="7386638" y="4500563"/>
            <a:ext cx="85725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b="0" i="1">
                <a:solidFill>
                  <a:srgbClr val="5F5F5F"/>
                </a:solidFill>
                <a:latin typeface="Verdana" pitchFamily="34" charset="0"/>
                <a:ea typeface="SimSun" pitchFamily="2" charset="-122"/>
              </a:rPr>
              <a:t>0,5</a:t>
            </a:r>
          </a:p>
          <a:p>
            <a:pPr algn="r" eaLnBrk="1" hangingPunct="1"/>
            <a:r>
              <a:rPr lang="it-IT" sz="1600" b="0">
                <a:solidFill>
                  <a:srgbClr val="5F5F5F"/>
                </a:solidFill>
                <a:latin typeface="Verdana" pitchFamily="34" charset="0"/>
                <a:ea typeface="SimSun" pitchFamily="2" charset="-122"/>
              </a:rPr>
              <a:t>(</a:t>
            </a:r>
            <a:r>
              <a:rPr lang="it-IT" sz="1600" b="0" i="1">
                <a:solidFill>
                  <a:srgbClr val="5F5F5F"/>
                </a:solidFill>
                <a:latin typeface="Verdana" pitchFamily="34" charset="0"/>
                <a:ea typeface="SimSun" pitchFamily="2" charset="-122"/>
              </a:rPr>
              <a:t>0</a:t>
            </a:r>
            <a:r>
              <a:rPr lang="it-IT" sz="1200" b="0" i="1">
                <a:solidFill>
                  <a:srgbClr val="5F5F5F"/>
                </a:solidFill>
                <a:latin typeface="Verdana" pitchFamily="34" charset="0"/>
                <a:ea typeface="SimSun" pitchFamily="2" charset="-122"/>
              </a:rPr>
              <a:t>%</a:t>
            </a:r>
            <a:r>
              <a:rPr lang="it-IT" sz="1600" b="0">
                <a:solidFill>
                  <a:srgbClr val="5F5F5F"/>
                </a:solidFill>
                <a:latin typeface="Verdana" pitchFamily="34" charset="0"/>
                <a:ea typeface="SimSun" pitchFamily="2" charset="-122"/>
              </a:rPr>
              <a:t>)</a:t>
            </a:r>
            <a:endParaRPr lang="it-IT" sz="1800" b="0">
              <a:solidFill>
                <a:srgbClr val="5F5F5F"/>
              </a:solidFill>
              <a:latin typeface="Verdana" pitchFamily="34" charset="0"/>
            </a:endParaRPr>
          </a:p>
        </p:txBody>
      </p:sp>
      <p:cxnSp>
        <p:nvCxnSpPr>
          <p:cNvPr id="28703" name="Connettore 1 43"/>
          <p:cNvCxnSpPr>
            <a:cxnSpLocks noChangeShapeType="1"/>
          </p:cNvCxnSpPr>
          <p:nvPr/>
        </p:nvCxnSpPr>
        <p:spPr bwMode="auto">
          <a:xfrm>
            <a:off x="717550" y="2709863"/>
            <a:ext cx="8053388" cy="0"/>
          </a:xfrm>
          <a:prstGeom prst="line">
            <a:avLst/>
          </a:prstGeom>
          <a:noFill/>
          <a:ln w="28575" algn="ctr">
            <a:solidFill>
              <a:srgbClr val="336699"/>
            </a:solidFill>
            <a:round/>
            <a:headEnd/>
            <a:tailEnd/>
          </a:ln>
          <a:extLst>
            <a:ext uri="{909E8E84-426E-40DD-AFC4-6F175D3DCCD1}">
              <a14:hiddenFill xmlns:a14="http://schemas.microsoft.com/office/drawing/2010/main">
                <a:noFill/>
              </a14:hiddenFill>
            </a:ext>
          </a:extLst>
        </p:spPr>
      </p:cxnSp>
      <p:cxnSp>
        <p:nvCxnSpPr>
          <p:cNvPr id="28704" name="Connettore 1 46"/>
          <p:cNvCxnSpPr>
            <a:cxnSpLocks noChangeShapeType="1"/>
          </p:cNvCxnSpPr>
          <p:nvPr/>
        </p:nvCxnSpPr>
        <p:spPr bwMode="auto">
          <a:xfrm>
            <a:off x="755650" y="3573463"/>
            <a:ext cx="8053388" cy="0"/>
          </a:xfrm>
          <a:prstGeom prst="line">
            <a:avLst/>
          </a:prstGeom>
          <a:noFill/>
          <a:ln w="28575" algn="ctr">
            <a:solidFill>
              <a:srgbClr val="336699"/>
            </a:solidFill>
            <a:round/>
            <a:headEnd/>
            <a:tailEnd/>
          </a:ln>
          <a:extLst>
            <a:ext uri="{909E8E84-426E-40DD-AFC4-6F175D3DCCD1}">
              <a14:hiddenFill xmlns:a14="http://schemas.microsoft.com/office/drawing/2010/main">
                <a:noFill/>
              </a14:hiddenFill>
            </a:ext>
          </a:extLst>
        </p:spPr>
      </p:cxnSp>
      <p:cxnSp>
        <p:nvCxnSpPr>
          <p:cNvPr id="28705" name="Connettore 1 68"/>
          <p:cNvCxnSpPr>
            <a:cxnSpLocks noChangeShapeType="1"/>
          </p:cNvCxnSpPr>
          <p:nvPr/>
        </p:nvCxnSpPr>
        <p:spPr bwMode="auto">
          <a:xfrm>
            <a:off x="755650" y="4437063"/>
            <a:ext cx="8053388" cy="0"/>
          </a:xfrm>
          <a:prstGeom prst="line">
            <a:avLst/>
          </a:prstGeom>
          <a:noFill/>
          <a:ln w="28575" algn="ctr">
            <a:solidFill>
              <a:srgbClr val="336699"/>
            </a:solidFill>
            <a:round/>
            <a:headEnd/>
            <a:tailEnd/>
          </a:ln>
          <a:extLst>
            <a:ext uri="{909E8E84-426E-40DD-AFC4-6F175D3DCCD1}">
              <a14:hiddenFill xmlns:a14="http://schemas.microsoft.com/office/drawing/2010/main">
                <a:noFill/>
              </a14:hiddenFill>
            </a:ext>
          </a:extLst>
        </p:spPr>
      </p:cxnSp>
      <p:sp>
        <p:nvSpPr>
          <p:cNvPr id="36" name="Rettangolo 35"/>
          <p:cNvSpPr/>
          <p:nvPr/>
        </p:nvSpPr>
        <p:spPr bwMode="auto">
          <a:xfrm>
            <a:off x="2030490" y="6568835"/>
            <a:ext cx="226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Morfologia</a:t>
            </a:r>
          </a:p>
        </p:txBody>
      </p:sp>
      <p:sp>
        <p:nvSpPr>
          <p:cNvPr id="43" name="Rettangolo 42"/>
          <p:cNvSpPr/>
          <p:nvPr/>
        </p:nvSpPr>
        <p:spPr bwMode="auto">
          <a:xfrm>
            <a:off x="4298482"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Risultati della provincia</a:t>
            </a:r>
          </a:p>
        </p:txBody>
      </p:sp>
      <p:sp>
        <p:nvSpPr>
          <p:cNvPr id="44" name="Rettangolo 43"/>
          <p:cNvSpPr/>
          <p:nvPr/>
        </p:nvSpPr>
        <p:spPr bwMode="auto">
          <a:xfrm>
            <a:off x="6797306" y="6568835"/>
            <a:ext cx="2340000" cy="333375"/>
          </a:xfrm>
          <a:prstGeom prst="rect">
            <a:avLst/>
          </a:prstGeom>
          <a:solidFill>
            <a:srgbClr val="33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solidFill>
                <a:latin typeface="Verdana" pitchFamily="34" charset="0"/>
                <a:cs typeface="+mn-cs"/>
              </a:rPr>
              <a:t>I settori economici</a:t>
            </a:r>
          </a:p>
        </p:txBody>
      </p:sp>
      <p:sp>
        <p:nvSpPr>
          <p:cNvPr id="45" name="Rettangolo 44"/>
          <p:cNvSpPr/>
          <p:nvPr/>
        </p:nvSpPr>
        <p:spPr bwMode="auto">
          <a:xfrm>
            <a:off x="-16797" y="6568835"/>
            <a:ext cx="208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Domande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Effect transition="in" filter="fade">
                                      <p:cBhvr>
                                        <p:cTn id="11" dur="2000"/>
                                        <p:tgtEl>
                                          <p:spTgt spid="49"/>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55"/>
                                        </p:tgtEl>
                                        <p:attrNameLst>
                                          <p:attrName>style.visibility</p:attrName>
                                        </p:attrNameLst>
                                      </p:cBhvr>
                                      <p:to>
                                        <p:strVal val="visible"/>
                                      </p:to>
                                    </p:set>
                                    <p:animEffect transition="in" filter="fade">
                                      <p:cBhvr>
                                        <p:cTn id="14" dur="2000"/>
                                        <p:tgtEl>
                                          <p:spTgt spid="55"/>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60"/>
                                        </p:tgtEl>
                                        <p:attrNameLst>
                                          <p:attrName>style.visibility</p:attrName>
                                        </p:attrNameLst>
                                      </p:cBhvr>
                                      <p:to>
                                        <p:strVal val="visible"/>
                                      </p:to>
                                    </p:set>
                                    <p:animEffect transition="in" filter="fade">
                                      <p:cBhvr>
                                        <p:cTn id="17" dur="2000"/>
                                        <p:tgtEl>
                                          <p:spTgt spid="6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fade">
                                      <p:cBhvr>
                                        <p:cTn id="20" dur="2000"/>
                                        <p:tgtEl>
                                          <p:spTgt spid="2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8"/>
                                        </p:tgtEl>
                                        <p:attrNameLst>
                                          <p:attrName>style.visibility</p:attrName>
                                        </p:attrNameLst>
                                      </p:cBhvr>
                                      <p:to>
                                        <p:strVal val="visible"/>
                                      </p:to>
                                    </p:set>
                                    <p:animEffect transition="in" filter="fade">
                                      <p:cBhvr>
                                        <p:cTn id="23" dur="2000"/>
                                        <p:tgtEl>
                                          <p:spTgt spid="4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1"/>
                                        </p:tgtEl>
                                        <p:attrNameLst>
                                          <p:attrName>style.visibility</p:attrName>
                                        </p:attrNameLst>
                                      </p:cBhvr>
                                      <p:to>
                                        <p:strVal val="visible"/>
                                      </p:to>
                                    </p:set>
                                    <p:animEffect transition="in" filter="fade">
                                      <p:cBhvr>
                                        <p:cTn id="26" dur="2000"/>
                                        <p:tgtEl>
                                          <p:spTgt spid="51"/>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7"/>
                                        </p:tgtEl>
                                        <p:attrNameLst>
                                          <p:attrName>style.visibility</p:attrName>
                                        </p:attrNameLst>
                                      </p:cBhvr>
                                      <p:to>
                                        <p:strVal val="visible"/>
                                      </p:to>
                                    </p:set>
                                    <p:animEffect transition="in" filter="fade">
                                      <p:cBhvr>
                                        <p:cTn id="29" dur="2000"/>
                                        <p:tgtEl>
                                          <p:spTgt spid="57"/>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fade">
                                      <p:cBhvr>
                                        <p:cTn id="32" dur="2000"/>
                                        <p:tgtEl>
                                          <p:spTgt spid="31"/>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62"/>
                                        </p:tgtEl>
                                        <p:attrNameLst>
                                          <p:attrName>style.visibility</p:attrName>
                                        </p:attrNameLst>
                                      </p:cBhvr>
                                      <p:to>
                                        <p:strVal val="visible"/>
                                      </p:to>
                                    </p:set>
                                    <p:animEffect transition="in" filter="fade">
                                      <p:cBhvr>
                                        <p:cTn id="35" dur="2000"/>
                                        <p:tgtEl>
                                          <p:spTgt spid="62"/>
                                        </p:tgtEl>
                                      </p:cBhvr>
                                    </p:animEffect>
                                  </p:childTnLst>
                                </p:cTn>
                              </p:par>
                              <p:par>
                                <p:cTn id="36" presetID="10" presetClass="entr" presetSubtype="0" fill="hold" nodeType="withEffect">
                                  <p:stCondLst>
                                    <p:cond delay="0"/>
                                  </p:stCondLst>
                                  <p:childTnLst>
                                    <p:set>
                                      <p:cBhvr>
                                        <p:cTn id="37" dur="1" fill="hold">
                                          <p:stCondLst>
                                            <p:cond delay="0"/>
                                          </p:stCondLst>
                                        </p:cTn>
                                        <p:tgtEl>
                                          <p:spTgt spid="28703"/>
                                        </p:tgtEl>
                                        <p:attrNameLst>
                                          <p:attrName>style.visibility</p:attrName>
                                        </p:attrNameLst>
                                      </p:cBhvr>
                                      <p:to>
                                        <p:strVal val="visible"/>
                                      </p:to>
                                    </p:set>
                                    <p:animEffect transition="in" filter="fade">
                                      <p:cBhvr>
                                        <p:cTn id="38" dur="2000"/>
                                        <p:tgtEl>
                                          <p:spTgt spid="28703"/>
                                        </p:tgtEl>
                                      </p:cBhvr>
                                    </p:animEffect>
                                  </p:childTnLst>
                                </p:cTn>
                              </p:par>
                            </p:childTnLst>
                          </p:cTn>
                        </p:par>
                        <p:par>
                          <p:cTn id="39" fill="hold" nodeType="afterGroup">
                            <p:stCondLst>
                              <p:cond delay="4000"/>
                            </p:stCondLst>
                            <p:childTnLst>
                              <p:par>
                                <p:cTn id="40" presetID="10" presetClass="entr" presetSubtype="0" fill="hold" grpId="0" nodeType="afterEffect">
                                  <p:stCondLst>
                                    <p:cond delay="0"/>
                                  </p:stCondLst>
                                  <p:childTnLst>
                                    <p:set>
                                      <p:cBhvr>
                                        <p:cTn id="41" dur="1" fill="hold">
                                          <p:stCondLst>
                                            <p:cond delay="0"/>
                                          </p:stCondLst>
                                        </p:cTn>
                                        <p:tgtEl>
                                          <p:spTgt spid="53"/>
                                        </p:tgtEl>
                                        <p:attrNameLst>
                                          <p:attrName>style.visibility</p:attrName>
                                        </p:attrNameLst>
                                      </p:cBhvr>
                                      <p:to>
                                        <p:strVal val="visible"/>
                                      </p:to>
                                    </p:set>
                                    <p:animEffect transition="in" filter="fade">
                                      <p:cBhvr>
                                        <p:cTn id="42" dur="2000"/>
                                        <p:tgtEl>
                                          <p:spTgt spid="53"/>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59"/>
                                        </p:tgtEl>
                                        <p:attrNameLst>
                                          <p:attrName>style.visibility</p:attrName>
                                        </p:attrNameLst>
                                      </p:cBhvr>
                                      <p:to>
                                        <p:strVal val="visible"/>
                                      </p:to>
                                    </p:set>
                                    <p:animEffect transition="in" filter="fade">
                                      <p:cBhvr>
                                        <p:cTn id="45" dur="2000"/>
                                        <p:tgtEl>
                                          <p:spTgt spid="59"/>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54"/>
                                        </p:tgtEl>
                                        <p:attrNameLst>
                                          <p:attrName>style.visibility</p:attrName>
                                        </p:attrNameLst>
                                      </p:cBhvr>
                                      <p:to>
                                        <p:strVal val="visible"/>
                                      </p:to>
                                    </p:set>
                                    <p:animEffect transition="in" filter="fade">
                                      <p:cBhvr>
                                        <p:cTn id="48" dur="2000"/>
                                        <p:tgtEl>
                                          <p:spTgt spid="54"/>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64"/>
                                        </p:tgtEl>
                                        <p:attrNameLst>
                                          <p:attrName>style.visibility</p:attrName>
                                        </p:attrNameLst>
                                      </p:cBhvr>
                                      <p:to>
                                        <p:strVal val="visible"/>
                                      </p:to>
                                    </p:set>
                                    <p:animEffect transition="in" filter="fade">
                                      <p:cBhvr>
                                        <p:cTn id="51" dur="2000"/>
                                        <p:tgtEl>
                                          <p:spTgt spid="64"/>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4"/>
                                        </p:tgtEl>
                                        <p:attrNameLst>
                                          <p:attrName>style.visibility</p:attrName>
                                        </p:attrNameLst>
                                      </p:cBhvr>
                                      <p:to>
                                        <p:strVal val="visible"/>
                                      </p:to>
                                    </p:set>
                                    <p:animEffect transition="in" filter="fade">
                                      <p:cBhvr>
                                        <p:cTn id="54" dur="2000"/>
                                        <p:tgtEl>
                                          <p:spTgt spid="34"/>
                                        </p:tgtEl>
                                      </p:cBhvr>
                                    </p:animEffect>
                                  </p:childTnLst>
                                </p:cTn>
                              </p:par>
                              <p:par>
                                <p:cTn id="55" presetID="10" presetClass="entr" presetSubtype="0" fill="hold" nodeType="withEffect">
                                  <p:stCondLst>
                                    <p:cond delay="0"/>
                                  </p:stCondLst>
                                  <p:childTnLst>
                                    <p:set>
                                      <p:cBhvr>
                                        <p:cTn id="56" dur="1" fill="hold">
                                          <p:stCondLst>
                                            <p:cond delay="0"/>
                                          </p:stCondLst>
                                        </p:cTn>
                                        <p:tgtEl>
                                          <p:spTgt spid="28704"/>
                                        </p:tgtEl>
                                        <p:attrNameLst>
                                          <p:attrName>style.visibility</p:attrName>
                                        </p:attrNameLst>
                                      </p:cBhvr>
                                      <p:to>
                                        <p:strVal val="visible"/>
                                      </p:to>
                                    </p:set>
                                    <p:animEffect transition="in" filter="fade">
                                      <p:cBhvr>
                                        <p:cTn id="57" dur="2000"/>
                                        <p:tgtEl>
                                          <p:spTgt spid="28704"/>
                                        </p:tgtEl>
                                      </p:cBhvr>
                                    </p:animEffect>
                                  </p:childTnLst>
                                </p:cTn>
                              </p:par>
                            </p:childTnLst>
                          </p:cTn>
                        </p:par>
                        <p:par>
                          <p:cTn id="58" fill="hold" nodeType="afterGroup">
                            <p:stCondLst>
                              <p:cond delay="6000"/>
                            </p:stCondLst>
                            <p:childTnLst>
                              <p:par>
                                <p:cTn id="59" presetID="10" presetClass="entr" presetSubtype="0"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Effect transition="in" filter="fade">
                                      <p:cBhvr>
                                        <p:cTn id="61" dur="2000"/>
                                        <p:tgtEl>
                                          <p:spTgt spid="4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52"/>
                                        </p:tgtEl>
                                        <p:attrNameLst>
                                          <p:attrName>style.visibility</p:attrName>
                                        </p:attrNameLst>
                                      </p:cBhvr>
                                      <p:to>
                                        <p:strVal val="visible"/>
                                      </p:to>
                                    </p:set>
                                    <p:animEffect transition="in" filter="fade">
                                      <p:cBhvr>
                                        <p:cTn id="64" dur="2000"/>
                                        <p:tgtEl>
                                          <p:spTgt spid="52"/>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58"/>
                                        </p:tgtEl>
                                        <p:attrNameLst>
                                          <p:attrName>style.visibility</p:attrName>
                                        </p:attrNameLst>
                                      </p:cBhvr>
                                      <p:to>
                                        <p:strVal val="visible"/>
                                      </p:to>
                                    </p:set>
                                    <p:animEffect transition="in" filter="fade">
                                      <p:cBhvr>
                                        <p:cTn id="67" dur="2000"/>
                                        <p:tgtEl>
                                          <p:spTgt spid="58"/>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63"/>
                                        </p:tgtEl>
                                        <p:attrNameLst>
                                          <p:attrName>style.visibility</p:attrName>
                                        </p:attrNameLst>
                                      </p:cBhvr>
                                      <p:to>
                                        <p:strVal val="visible"/>
                                      </p:to>
                                    </p:set>
                                    <p:animEffect transition="in" filter="fade">
                                      <p:cBhvr>
                                        <p:cTn id="70" dur="2000"/>
                                        <p:tgtEl>
                                          <p:spTgt spid="63"/>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32"/>
                                        </p:tgtEl>
                                        <p:attrNameLst>
                                          <p:attrName>style.visibility</p:attrName>
                                        </p:attrNameLst>
                                      </p:cBhvr>
                                      <p:to>
                                        <p:strVal val="visible"/>
                                      </p:to>
                                    </p:set>
                                    <p:animEffect transition="in" filter="fade">
                                      <p:cBhvr>
                                        <p:cTn id="73" dur="2000"/>
                                        <p:tgtEl>
                                          <p:spTgt spid="32"/>
                                        </p:tgtEl>
                                      </p:cBhvr>
                                    </p:animEffect>
                                  </p:childTnLst>
                                </p:cTn>
                              </p:par>
                              <p:par>
                                <p:cTn id="74" presetID="10" presetClass="entr" presetSubtype="0" fill="hold" nodeType="withEffect">
                                  <p:stCondLst>
                                    <p:cond delay="0"/>
                                  </p:stCondLst>
                                  <p:childTnLst>
                                    <p:set>
                                      <p:cBhvr>
                                        <p:cTn id="75" dur="1" fill="hold">
                                          <p:stCondLst>
                                            <p:cond delay="0"/>
                                          </p:stCondLst>
                                        </p:cTn>
                                        <p:tgtEl>
                                          <p:spTgt spid="28705"/>
                                        </p:tgtEl>
                                        <p:attrNameLst>
                                          <p:attrName>style.visibility</p:attrName>
                                        </p:attrNameLst>
                                      </p:cBhvr>
                                      <p:to>
                                        <p:strVal val="visible"/>
                                      </p:to>
                                    </p:set>
                                    <p:animEffect transition="in" filter="fade">
                                      <p:cBhvr>
                                        <p:cTn id="76" dur="2000"/>
                                        <p:tgtEl>
                                          <p:spTgt spid="28705"/>
                                        </p:tgtEl>
                                      </p:cBhvr>
                                    </p:animEffect>
                                  </p:childTnLst>
                                </p:cTn>
                              </p:par>
                            </p:childTnLst>
                          </p:cTn>
                        </p:par>
                        <p:par>
                          <p:cTn id="77" fill="hold" nodeType="afterGroup">
                            <p:stCondLst>
                              <p:cond delay="8000"/>
                            </p:stCondLst>
                            <p:childTnLst>
                              <p:par>
                                <p:cTn id="78" presetID="10" presetClass="entr" presetSubtype="0" fill="hold" grpId="0" nodeType="afterEffect">
                                  <p:stCondLst>
                                    <p:cond delay="0"/>
                                  </p:stCondLst>
                                  <p:childTnLst>
                                    <p:set>
                                      <p:cBhvr>
                                        <p:cTn id="79" dur="1" fill="hold">
                                          <p:stCondLst>
                                            <p:cond delay="0"/>
                                          </p:stCondLst>
                                        </p:cTn>
                                        <p:tgtEl>
                                          <p:spTgt spid="37"/>
                                        </p:tgtEl>
                                        <p:attrNameLst>
                                          <p:attrName>style.visibility</p:attrName>
                                        </p:attrNameLst>
                                      </p:cBhvr>
                                      <p:to>
                                        <p:strVal val="visible"/>
                                      </p:to>
                                    </p:set>
                                    <p:animEffect transition="in" filter="fade">
                                      <p:cBhvr>
                                        <p:cTn id="80" dur="2000"/>
                                        <p:tgtEl>
                                          <p:spTgt spid="37"/>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38"/>
                                        </p:tgtEl>
                                        <p:attrNameLst>
                                          <p:attrName>style.visibility</p:attrName>
                                        </p:attrNameLst>
                                      </p:cBhvr>
                                      <p:to>
                                        <p:strVal val="visible"/>
                                      </p:to>
                                    </p:set>
                                    <p:animEffect transition="in" filter="fade">
                                      <p:cBhvr>
                                        <p:cTn id="83" dur="2000"/>
                                        <p:tgtEl>
                                          <p:spTgt spid="38"/>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39"/>
                                        </p:tgtEl>
                                        <p:attrNameLst>
                                          <p:attrName>style.visibility</p:attrName>
                                        </p:attrNameLst>
                                      </p:cBhvr>
                                      <p:to>
                                        <p:strVal val="visible"/>
                                      </p:to>
                                    </p:set>
                                    <p:animEffect transition="in" filter="fade">
                                      <p:cBhvr>
                                        <p:cTn id="86" dur="2000"/>
                                        <p:tgtEl>
                                          <p:spTgt spid="39"/>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40"/>
                                        </p:tgtEl>
                                        <p:attrNameLst>
                                          <p:attrName>style.visibility</p:attrName>
                                        </p:attrNameLst>
                                      </p:cBhvr>
                                      <p:to>
                                        <p:strVal val="visible"/>
                                      </p:to>
                                    </p:set>
                                    <p:animEffect transition="in" filter="fade">
                                      <p:cBhvr>
                                        <p:cTn id="89" dur="2000"/>
                                        <p:tgtEl>
                                          <p:spTgt spid="40"/>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41"/>
                                        </p:tgtEl>
                                        <p:attrNameLst>
                                          <p:attrName>style.visibility</p:attrName>
                                        </p:attrNameLst>
                                      </p:cBhvr>
                                      <p:to>
                                        <p:strVal val="visible"/>
                                      </p:to>
                                    </p:set>
                                    <p:animEffect transition="in" filter="fade">
                                      <p:cBhvr>
                                        <p:cTn id="92" dur="2000"/>
                                        <p:tgtEl>
                                          <p:spTgt spid="41"/>
                                        </p:tgtEl>
                                      </p:cBhvr>
                                    </p:animEffect>
                                  </p:childTnLst>
                                </p:cTn>
                              </p:par>
                            </p:childTnLst>
                          </p:cTn>
                        </p:par>
                        <p:par>
                          <p:cTn id="93" fill="hold" nodeType="afterGroup">
                            <p:stCondLst>
                              <p:cond delay="10000"/>
                            </p:stCondLst>
                            <p:childTnLst>
                              <p:par>
                                <p:cTn id="94" presetID="10" presetClass="entr" presetSubtype="0" fill="hold" grpId="0" nodeType="afterEffect">
                                  <p:stCondLst>
                                    <p:cond delay="0"/>
                                  </p:stCondLst>
                                  <p:childTnLst>
                                    <p:set>
                                      <p:cBhvr>
                                        <p:cTn id="95" dur="1" fill="hold">
                                          <p:stCondLst>
                                            <p:cond delay="0"/>
                                          </p:stCondLst>
                                        </p:cTn>
                                        <p:tgtEl>
                                          <p:spTgt spid="334"/>
                                        </p:tgtEl>
                                        <p:attrNameLst>
                                          <p:attrName>style.visibility</p:attrName>
                                        </p:attrNameLst>
                                      </p:cBhvr>
                                      <p:to>
                                        <p:strVal val="visible"/>
                                      </p:to>
                                    </p:set>
                                    <p:animEffect transition="in" filter="fade">
                                      <p:cBhvr>
                                        <p:cTn id="96" dur="2000"/>
                                        <p:tgtEl>
                                          <p:spTgt spid="334"/>
                                        </p:tgtEl>
                                      </p:cBhvr>
                                    </p:animEffect>
                                  </p:childTnLst>
                                </p:cTn>
                              </p:par>
                              <p:par>
                                <p:cTn id="97" presetID="10" presetClass="entr" presetSubtype="0" fill="hold" nodeType="withEffect">
                                  <p:stCondLst>
                                    <p:cond delay="0"/>
                                  </p:stCondLst>
                                  <p:childTnLst>
                                    <p:set>
                                      <p:cBhvr>
                                        <p:cTn id="98" dur="1" fill="hold">
                                          <p:stCondLst>
                                            <p:cond delay="0"/>
                                          </p:stCondLst>
                                        </p:cTn>
                                        <p:tgtEl>
                                          <p:spTgt spid="33"/>
                                        </p:tgtEl>
                                        <p:attrNameLst>
                                          <p:attrName>style.visibility</p:attrName>
                                        </p:attrNameLst>
                                      </p:cBhvr>
                                      <p:to>
                                        <p:strVal val="visible"/>
                                      </p:to>
                                    </p:set>
                                    <p:animEffect transition="in" filter="fade">
                                      <p:cBhvr>
                                        <p:cTn id="99" dur="2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334" grpId="0" autoUpdateAnimBg="0"/>
      <p:bldP spid="42" grpId="0"/>
      <p:bldP spid="48" grpId="0"/>
      <p:bldP spid="49" grpId="0"/>
      <p:bldP spid="51" grpId="0"/>
      <p:bldP spid="52" grpId="0"/>
      <p:bldP spid="54" grpId="0"/>
      <p:bldP spid="55" grpId="0"/>
      <p:bldP spid="57" grpId="0"/>
      <p:bldP spid="58" grpId="0"/>
      <p:bldP spid="59" grpId="0"/>
      <p:bldP spid="60" grpId="0"/>
      <p:bldP spid="62" grpId="0"/>
      <p:bldP spid="63" grpId="0"/>
      <p:bldP spid="64" grpId="0"/>
      <p:bldP spid="29" grpId="0"/>
      <p:bldP spid="31" grpId="0"/>
      <p:bldP spid="32" grpId="0"/>
      <p:bldP spid="34" grpId="0"/>
      <p:bldP spid="53" grpId="0"/>
      <p:bldP spid="37" grpId="0"/>
      <p:bldP spid="38" grpId="0"/>
      <p:bldP spid="39" grpId="0"/>
      <p:bldP spid="40" grpId="0"/>
      <p:bldP spid="4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
          <p:cNvSpPr>
            <a:spLocks noGrp="1" noChangeArrowheads="1"/>
          </p:cNvSpPr>
          <p:nvPr>
            <p:ph type="title"/>
          </p:nvPr>
        </p:nvSpPr>
        <p:spPr>
          <a:xfrm>
            <a:off x="598488" y="188913"/>
            <a:ext cx="8172450" cy="792162"/>
          </a:xfrm>
        </p:spPr>
        <p:txBody>
          <a:bodyPr/>
          <a:lstStyle/>
          <a:p>
            <a:pPr eaLnBrk="1" hangingPunct="1"/>
            <a:r>
              <a:rPr lang="it-IT" sz="2000" smtClean="0">
                <a:latin typeface="Verdana" pitchFamily="34" charset="0"/>
              </a:rPr>
              <a:t>Morfologia per macrosettori </a:t>
            </a:r>
            <a:endParaRPr lang="it-IT" sz="1800" b="0" smtClean="0">
              <a:latin typeface="Verdana" pitchFamily="34" charset="0"/>
            </a:endParaRPr>
          </a:p>
        </p:txBody>
      </p:sp>
      <p:sp>
        <p:nvSpPr>
          <p:cNvPr id="334" name="Rectangle 15"/>
          <p:cNvSpPr>
            <a:spLocks noChangeArrowheads="1"/>
          </p:cNvSpPr>
          <p:nvPr/>
        </p:nvSpPr>
        <p:spPr bwMode="auto">
          <a:xfrm>
            <a:off x="1084263" y="5116513"/>
            <a:ext cx="7724775" cy="708025"/>
          </a:xfrm>
          <a:prstGeom prst="rect">
            <a:avLst/>
          </a:prstGeom>
          <a:noFill/>
          <a:ln w="9525">
            <a:noFill/>
            <a:miter lim="800000"/>
            <a:headEnd/>
            <a:tailEnd/>
          </a:ln>
        </p:spPr>
        <p:txBody>
          <a:bodyPr anchor="ctr">
            <a:spAutoFit/>
          </a:bodyPr>
          <a:lstStyle/>
          <a:p>
            <a:pPr>
              <a:defRPr/>
            </a:pPr>
            <a:r>
              <a:rPr lang="it-IT" sz="2000" dirty="0">
                <a:solidFill>
                  <a:srgbClr val="604A7B"/>
                </a:solidFill>
                <a:latin typeface="Verdana" pitchFamily="34" charset="0"/>
              </a:rPr>
              <a:t>Meccanica: Fabbricazione e riparazione di macchinari e apparecchiature</a:t>
            </a:r>
            <a:r>
              <a:rPr lang="it-IT" sz="2000" dirty="0">
                <a:solidFill>
                  <a:srgbClr val="336699"/>
                </a:solidFill>
                <a:latin typeface="Verdana" pitchFamily="34" charset="0"/>
                <a:cs typeface="+mn-cs"/>
              </a:rPr>
              <a:t> </a:t>
            </a:r>
          </a:p>
        </p:txBody>
      </p:sp>
      <p:sp>
        <p:nvSpPr>
          <p:cNvPr id="31748" name="Text Box 13"/>
          <p:cNvSpPr txBox="1">
            <a:spLocks noChangeArrowheads="1"/>
          </p:cNvSpPr>
          <p:nvPr/>
        </p:nvSpPr>
        <p:spPr bwMode="auto">
          <a:xfrm>
            <a:off x="754063" y="3671888"/>
            <a:ext cx="22320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eaLnBrk="1" hangingPunct="1">
              <a:spcBef>
                <a:spcPct val="20000"/>
              </a:spcBef>
              <a:buFont typeface="Wingdings" pitchFamily="2" charset="2"/>
              <a:buNone/>
            </a:pPr>
            <a:r>
              <a:rPr lang="it-IT" sz="1800">
                <a:solidFill>
                  <a:srgbClr val="5F5F5F"/>
                </a:solidFill>
                <a:latin typeface="Verdana" pitchFamily="34" charset="0"/>
              </a:rPr>
              <a:t>Servizi</a:t>
            </a:r>
            <a:r>
              <a:rPr lang="it-IT" sz="1800" b="0" i="1">
                <a:solidFill>
                  <a:srgbClr val="5F5F5F"/>
                </a:solidFill>
                <a:latin typeface="Verdana" pitchFamily="34" charset="0"/>
                <a:ea typeface="SimSun" pitchFamily="2" charset="-122"/>
              </a:rPr>
              <a:t>               </a:t>
            </a:r>
            <a:r>
              <a:rPr lang="it-IT" sz="1600" b="0" i="1">
                <a:solidFill>
                  <a:srgbClr val="5F5F5F"/>
                </a:solidFill>
                <a:latin typeface="Verdana" pitchFamily="34" charset="0"/>
                <a:ea typeface="SimSun" pitchFamily="2" charset="-122"/>
              </a:rPr>
              <a:t>(% sul totale</a:t>
            </a:r>
            <a:r>
              <a:rPr lang="it-IT" sz="1800" b="0" i="1">
                <a:solidFill>
                  <a:srgbClr val="5F5F5F"/>
                </a:solidFill>
                <a:latin typeface="Verdana" pitchFamily="34" charset="0"/>
                <a:ea typeface="SimSun" pitchFamily="2" charset="-122"/>
              </a:rPr>
              <a:t>)</a:t>
            </a:r>
            <a:endParaRPr lang="it-IT" sz="1600">
              <a:solidFill>
                <a:srgbClr val="5F5F5F"/>
              </a:solidFill>
              <a:latin typeface="Verdana" pitchFamily="34" charset="0"/>
            </a:endParaRPr>
          </a:p>
        </p:txBody>
      </p:sp>
      <p:sp>
        <p:nvSpPr>
          <p:cNvPr id="31749" name="Text Box 13"/>
          <p:cNvSpPr txBox="1">
            <a:spLocks noChangeArrowheads="1"/>
          </p:cNvSpPr>
          <p:nvPr/>
        </p:nvSpPr>
        <p:spPr bwMode="auto">
          <a:xfrm>
            <a:off x="755650" y="2016125"/>
            <a:ext cx="2232025"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eaLnBrk="1" hangingPunct="1">
              <a:buFont typeface="Wingdings" pitchFamily="2" charset="2"/>
              <a:buNone/>
            </a:pPr>
            <a:r>
              <a:rPr lang="it-IT" sz="1800">
                <a:solidFill>
                  <a:srgbClr val="5F5F5F"/>
                </a:solidFill>
                <a:latin typeface="Verdana" pitchFamily="34" charset="0"/>
              </a:rPr>
              <a:t>Agricoltura</a:t>
            </a:r>
          </a:p>
          <a:p>
            <a:pPr eaLnBrk="1" hangingPunct="1">
              <a:spcBef>
                <a:spcPct val="20000"/>
              </a:spcBef>
              <a:buFont typeface="Wingdings" pitchFamily="2" charset="2"/>
              <a:buNone/>
            </a:pPr>
            <a:r>
              <a:rPr lang="it-IT" sz="1600" b="0" i="1">
                <a:solidFill>
                  <a:srgbClr val="5F5F5F"/>
                </a:solidFill>
                <a:latin typeface="Verdana" pitchFamily="34" charset="0"/>
                <a:ea typeface="SimSun" pitchFamily="2" charset="-122"/>
              </a:rPr>
              <a:t>(% sul totale</a:t>
            </a:r>
            <a:r>
              <a:rPr lang="it-IT" sz="1800" b="0" i="1">
                <a:solidFill>
                  <a:srgbClr val="5F5F5F"/>
                </a:solidFill>
                <a:latin typeface="Verdana" pitchFamily="34" charset="0"/>
                <a:ea typeface="SimSun" pitchFamily="2" charset="-122"/>
              </a:rPr>
              <a:t>)</a:t>
            </a:r>
            <a:endParaRPr lang="it-IT" sz="1800">
              <a:solidFill>
                <a:srgbClr val="5F5F5F"/>
              </a:solidFill>
              <a:latin typeface="Verdana" pitchFamily="34" charset="0"/>
            </a:endParaRPr>
          </a:p>
        </p:txBody>
      </p:sp>
      <p:sp>
        <p:nvSpPr>
          <p:cNvPr id="49" name="Text Box 13"/>
          <p:cNvSpPr txBox="1">
            <a:spLocks noChangeArrowheads="1"/>
          </p:cNvSpPr>
          <p:nvPr/>
        </p:nvSpPr>
        <p:spPr bwMode="auto">
          <a:xfrm>
            <a:off x="2771775" y="1265238"/>
            <a:ext cx="1527175" cy="368300"/>
          </a:xfrm>
          <a:prstGeom prst="rect">
            <a:avLst/>
          </a:prstGeom>
          <a:noFill/>
          <a:ln w="38100" algn="ctr">
            <a:noFill/>
            <a:miter lim="800000"/>
            <a:headEnd/>
            <a:tailEnd/>
          </a:ln>
        </p:spPr>
        <p:txBody>
          <a:bodyPr>
            <a:spAutoFit/>
          </a:bodyPr>
          <a:lstStyle/>
          <a:p>
            <a:pPr algn="ctr">
              <a:tabLst>
                <a:tab pos="1462088" algn="l"/>
              </a:tabLst>
              <a:defRPr/>
            </a:pPr>
            <a:r>
              <a:rPr lang="it-IT" sz="1800" dirty="0">
                <a:solidFill>
                  <a:srgbClr val="336699"/>
                </a:solidFill>
                <a:latin typeface="Verdana" pitchFamily="34" charset="0"/>
                <a:ea typeface="SimSun" pitchFamily="2" charset="-122"/>
                <a:cs typeface="+mn-cs"/>
              </a:rPr>
              <a:t># imprese</a:t>
            </a:r>
            <a:endParaRPr lang="it-IT" sz="1800" dirty="0">
              <a:solidFill>
                <a:srgbClr val="336699"/>
              </a:solidFill>
              <a:latin typeface="Verdana" pitchFamily="34" charset="0"/>
              <a:cs typeface="+mn-cs"/>
            </a:endParaRPr>
          </a:p>
        </p:txBody>
      </p:sp>
      <p:sp>
        <p:nvSpPr>
          <p:cNvPr id="31751" name="Text Box 13"/>
          <p:cNvSpPr txBox="1">
            <a:spLocks noChangeArrowheads="1"/>
          </p:cNvSpPr>
          <p:nvPr/>
        </p:nvSpPr>
        <p:spPr bwMode="auto">
          <a:xfrm>
            <a:off x="2843213" y="2016125"/>
            <a:ext cx="10810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ea typeface="SimSun" pitchFamily="2" charset="-122"/>
              </a:rPr>
              <a:t>52</a:t>
            </a:r>
          </a:p>
          <a:p>
            <a:pPr algn="r" eaLnBrk="1" hangingPunct="1"/>
            <a:r>
              <a:rPr lang="it-IT" sz="1800" b="0" i="1">
                <a:solidFill>
                  <a:srgbClr val="5F5F5F"/>
                </a:solidFill>
                <a:latin typeface="Verdana" pitchFamily="34" charset="0"/>
                <a:ea typeface="SimSun" pitchFamily="2" charset="-122"/>
              </a:rPr>
              <a:t>  </a:t>
            </a:r>
            <a:r>
              <a:rPr lang="it-IT" sz="1600" b="0">
                <a:solidFill>
                  <a:srgbClr val="5F5F5F"/>
                </a:solidFill>
                <a:latin typeface="Verdana" pitchFamily="34" charset="0"/>
                <a:ea typeface="SimSun" pitchFamily="2" charset="-122"/>
              </a:rPr>
              <a:t>(</a:t>
            </a:r>
            <a:r>
              <a:rPr lang="it-IT" sz="1600" b="0" i="1">
                <a:solidFill>
                  <a:srgbClr val="5F5F5F"/>
                </a:solidFill>
                <a:latin typeface="Verdana" pitchFamily="34" charset="0"/>
                <a:ea typeface="SimSun" pitchFamily="2" charset="-122"/>
              </a:rPr>
              <a:t>1</a:t>
            </a:r>
            <a:r>
              <a:rPr lang="it-IT" sz="1200" b="0" i="1">
                <a:solidFill>
                  <a:srgbClr val="5F5F5F"/>
                </a:solidFill>
                <a:latin typeface="Verdana" pitchFamily="34" charset="0"/>
                <a:ea typeface="SimSun" pitchFamily="2" charset="-122"/>
              </a:rPr>
              <a:t>%</a:t>
            </a:r>
            <a:r>
              <a:rPr lang="it-IT" sz="1600" b="0">
                <a:solidFill>
                  <a:srgbClr val="5F5F5F"/>
                </a:solidFill>
                <a:latin typeface="Verdana" pitchFamily="34" charset="0"/>
                <a:ea typeface="SimSun" pitchFamily="2" charset="-122"/>
              </a:rPr>
              <a:t>)</a:t>
            </a:r>
            <a:endParaRPr lang="it-IT" sz="1800">
              <a:solidFill>
                <a:srgbClr val="5F5F5F"/>
              </a:solidFill>
              <a:latin typeface="Verdana" pitchFamily="34" charset="0"/>
            </a:endParaRPr>
          </a:p>
        </p:txBody>
      </p:sp>
      <p:sp>
        <p:nvSpPr>
          <p:cNvPr id="31752" name="Text Box 13"/>
          <p:cNvSpPr txBox="1">
            <a:spLocks noChangeArrowheads="1"/>
          </p:cNvSpPr>
          <p:nvPr/>
        </p:nvSpPr>
        <p:spPr bwMode="auto">
          <a:xfrm>
            <a:off x="2843213" y="3671888"/>
            <a:ext cx="1081087"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ea typeface="SimSun" pitchFamily="2" charset="-122"/>
              </a:rPr>
              <a:t>3.577</a:t>
            </a:r>
          </a:p>
          <a:p>
            <a:pPr algn="r" eaLnBrk="1" hangingPunct="1"/>
            <a:r>
              <a:rPr lang="it-IT" sz="1600" b="0">
                <a:solidFill>
                  <a:srgbClr val="5F5F5F"/>
                </a:solidFill>
                <a:latin typeface="Verdana" pitchFamily="34" charset="0"/>
                <a:ea typeface="SimSun" pitchFamily="2" charset="-122"/>
              </a:rPr>
              <a:t>(</a:t>
            </a:r>
            <a:r>
              <a:rPr lang="it-IT" sz="1600" b="0" i="1">
                <a:solidFill>
                  <a:srgbClr val="5F5F5F"/>
                </a:solidFill>
                <a:latin typeface="Verdana" pitchFamily="34" charset="0"/>
                <a:ea typeface="SimSun" pitchFamily="2" charset="-122"/>
              </a:rPr>
              <a:t>58</a:t>
            </a:r>
            <a:r>
              <a:rPr lang="it-IT" sz="1200" b="0" i="1">
                <a:solidFill>
                  <a:srgbClr val="5F5F5F"/>
                </a:solidFill>
                <a:latin typeface="Verdana" pitchFamily="34" charset="0"/>
                <a:ea typeface="SimSun" pitchFamily="2" charset="-122"/>
              </a:rPr>
              <a:t>%</a:t>
            </a:r>
            <a:r>
              <a:rPr lang="it-IT" sz="1600" b="0">
                <a:solidFill>
                  <a:srgbClr val="5F5F5F"/>
                </a:solidFill>
                <a:latin typeface="Verdana" pitchFamily="34" charset="0"/>
                <a:ea typeface="SimSun" pitchFamily="2" charset="-122"/>
              </a:rPr>
              <a:t>)</a:t>
            </a:r>
            <a:endParaRPr lang="it-IT" sz="1800">
              <a:solidFill>
                <a:srgbClr val="5F5F5F"/>
              </a:solidFill>
              <a:latin typeface="Verdana" pitchFamily="34" charset="0"/>
            </a:endParaRPr>
          </a:p>
        </p:txBody>
      </p:sp>
      <p:sp>
        <p:nvSpPr>
          <p:cNvPr id="31753" name="Text Box 13"/>
          <p:cNvSpPr txBox="1">
            <a:spLocks noChangeArrowheads="1"/>
          </p:cNvSpPr>
          <p:nvPr/>
        </p:nvSpPr>
        <p:spPr bwMode="auto">
          <a:xfrm>
            <a:off x="2843213" y="2843213"/>
            <a:ext cx="10795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ea typeface="SimSun" pitchFamily="2" charset="-122"/>
              </a:rPr>
              <a:t>2.479</a:t>
            </a:r>
          </a:p>
          <a:p>
            <a:pPr algn="r" eaLnBrk="1" hangingPunct="1"/>
            <a:r>
              <a:rPr lang="it-IT" sz="1800">
                <a:solidFill>
                  <a:srgbClr val="5F5F5F"/>
                </a:solidFill>
                <a:latin typeface="Verdana" pitchFamily="34" charset="0"/>
                <a:ea typeface="SimSun" pitchFamily="2" charset="-122"/>
              </a:rPr>
              <a:t> </a:t>
            </a:r>
            <a:r>
              <a:rPr lang="it-IT" sz="1600" b="0">
                <a:solidFill>
                  <a:srgbClr val="5F5F5F"/>
                </a:solidFill>
                <a:latin typeface="Verdana" pitchFamily="34" charset="0"/>
                <a:ea typeface="SimSun" pitchFamily="2" charset="-122"/>
              </a:rPr>
              <a:t>(</a:t>
            </a:r>
            <a:r>
              <a:rPr lang="it-IT" sz="1600" b="0" i="1">
                <a:solidFill>
                  <a:srgbClr val="5F5F5F"/>
                </a:solidFill>
                <a:latin typeface="Verdana" pitchFamily="34" charset="0"/>
                <a:ea typeface="SimSun" pitchFamily="2" charset="-122"/>
              </a:rPr>
              <a:t>41</a:t>
            </a:r>
            <a:r>
              <a:rPr lang="it-IT" sz="1200" b="0" i="1">
                <a:solidFill>
                  <a:srgbClr val="5F5F5F"/>
                </a:solidFill>
                <a:latin typeface="Verdana" pitchFamily="34" charset="0"/>
                <a:ea typeface="SimSun" pitchFamily="2" charset="-122"/>
              </a:rPr>
              <a:t>%</a:t>
            </a:r>
            <a:r>
              <a:rPr lang="it-IT" sz="1600" b="0">
                <a:solidFill>
                  <a:srgbClr val="5F5F5F"/>
                </a:solidFill>
                <a:latin typeface="Verdana" pitchFamily="34" charset="0"/>
                <a:ea typeface="SimSun" pitchFamily="2" charset="-122"/>
              </a:rPr>
              <a:t>)</a:t>
            </a:r>
            <a:endParaRPr lang="it-IT" sz="1800">
              <a:solidFill>
                <a:srgbClr val="5F5F5F"/>
              </a:solidFill>
              <a:latin typeface="Verdana" pitchFamily="34" charset="0"/>
            </a:endParaRPr>
          </a:p>
        </p:txBody>
      </p:sp>
      <p:sp>
        <p:nvSpPr>
          <p:cNvPr id="55" name="Text Box 13"/>
          <p:cNvSpPr txBox="1">
            <a:spLocks noChangeArrowheads="1"/>
          </p:cNvSpPr>
          <p:nvPr/>
        </p:nvSpPr>
        <p:spPr bwMode="auto">
          <a:xfrm>
            <a:off x="4125913" y="1265238"/>
            <a:ext cx="1727200" cy="584200"/>
          </a:xfrm>
          <a:prstGeom prst="rect">
            <a:avLst/>
          </a:prstGeom>
          <a:noFill/>
          <a:ln w="38100" algn="ctr">
            <a:noFill/>
            <a:miter lim="800000"/>
            <a:headEnd/>
            <a:tailEnd/>
          </a:ln>
        </p:spPr>
        <p:txBody>
          <a:bodyPr>
            <a:spAutoFit/>
          </a:bodyPr>
          <a:lstStyle/>
          <a:p>
            <a:pPr algn="ctr">
              <a:tabLst>
                <a:tab pos="1462088" algn="l"/>
              </a:tabLst>
              <a:defRPr/>
            </a:pPr>
            <a:r>
              <a:rPr lang="it-IT" sz="1800" dirty="0">
                <a:solidFill>
                  <a:srgbClr val="336699"/>
                </a:solidFill>
                <a:latin typeface="Verdana" pitchFamily="34" charset="0"/>
                <a:ea typeface="SimSun" pitchFamily="2" charset="-122"/>
                <a:cs typeface="+mn-cs"/>
              </a:rPr>
              <a:t>Fatturato</a:t>
            </a:r>
          </a:p>
          <a:p>
            <a:pPr algn="ctr">
              <a:tabLst>
                <a:tab pos="1462088" algn="l"/>
              </a:tabLst>
              <a:defRPr/>
            </a:pPr>
            <a:r>
              <a:rPr lang="it-IT" sz="1400" dirty="0">
                <a:solidFill>
                  <a:srgbClr val="336699"/>
                </a:solidFill>
                <a:latin typeface="Verdana" pitchFamily="34" charset="0"/>
                <a:ea typeface="SimSun" pitchFamily="2" charset="-122"/>
                <a:cs typeface="+mn-cs"/>
              </a:rPr>
              <a:t>(</a:t>
            </a:r>
            <a:r>
              <a:rPr lang="it-IT" sz="1400" dirty="0" err="1">
                <a:solidFill>
                  <a:srgbClr val="336699"/>
                </a:solidFill>
                <a:latin typeface="Verdana" pitchFamily="34" charset="0"/>
                <a:ea typeface="SimSun" pitchFamily="2" charset="-122"/>
                <a:cs typeface="+mn-cs"/>
              </a:rPr>
              <a:t>mln</a:t>
            </a:r>
            <a:r>
              <a:rPr lang="it-IT" sz="1400" dirty="0">
                <a:solidFill>
                  <a:srgbClr val="336699"/>
                </a:solidFill>
                <a:latin typeface="Verdana" pitchFamily="34" charset="0"/>
                <a:ea typeface="SimSun" pitchFamily="2" charset="-122"/>
                <a:cs typeface="+mn-cs"/>
              </a:rPr>
              <a:t>)</a:t>
            </a:r>
            <a:endParaRPr lang="it-IT" sz="1400" dirty="0">
              <a:solidFill>
                <a:srgbClr val="336699"/>
              </a:solidFill>
              <a:latin typeface="Verdana" pitchFamily="34" charset="0"/>
              <a:cs typeface="+mn-cs"/>
            </a:endParaRPr>
          </a:p>
        </p:txBody>
      </p:sp>
      <p:sp>
        <p:nvSpPr>
          <p:cNvPr id="31755" name="Text Box 13"/>
          <p:cNvSpPr txBox="1">
            <a:spLocks noChangeArrowheads="1"/>
          </p:cNvSpPr>
          <p:nvPr/>
        </p:nvSpPr>
        <p:spPr bwMode="auto">
          <a:xfrm>
            <a:off x="4506913" y="2016125"/>
            <a:ext cx="8572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ea typeface="SimSun" pitchFamily="2" charset="-122"/>
              </a:rPr>
              <a:t>354</a:t>
            </a:r>
          </a:p>
          <a:p>
            <a:pPr algn="r" eaLnBrk="1" hangingPunct="1"/>
            <a:r>
              <a:rPr lang="it-IT" sz="1800">
                <a:solidFill>
                  <a:srgbClr val="5F5F5F"/>
                </a:solidFill>
                <a:latin typeface="Verdana" pitchFamily="34" charset="0"/>
                <a:ea typeface="SimSun" pitchFamily="2" charset="-122"/>
              </a:rPr>
              <a:t> </a:t>
            </a:r>
            <a:r>
              <a:rPr lang="it-IT" sz="1600" b="0">
                <a:solidFill>
                  <a:srgbClr val="5F5F5F"/>
                </a:solidFill>
                <a:latin typeface="Verdana" pitchFamily="34" charset="0"/>
                <a:ea typeface="SimSun" pitchFamily="2" charset="-122"/>
              </a:rPr>
              <a:t>(</a:t>
            </a:r>
            <a:r>
              <a:rPr lang="it-IT" sz="1600" b="0" i="1">
                <a:solidFill>
                  <a:srgbClr val="5F5F5F"/>
                </a:solidFill>
                <a:latin typeface="Verdana" pitchFamily="34" charset="0"/>
                <a:ea typeface="SimSun" pitchFamily="2" charset="-122"/>
              </a:rPr>
              <a:t>1</a:t>
            </a:r>
            <a:r>
              <a:rPr lang="it-IT" sz="1200" b="0" i="1">
                <a:solidFill>
                  <a:srgbClr val="5F5F5F"/>
                </a:solidFill>
                <a:latin typeface="Verdana" pitchFamily="34" charset="0"/>
                <a:ea typeface="SimSun" pitchFamily="2" charset="-122"/>
              </a:rPr>
              <a:t>%</a:t>
            </a:r>
            <a:r>
              <a:rPr lang="it-IT" sz="1600" b="0">
                <a:solidFill>
                  <a:srgbClr val="5F5F5F"/>
                </a:solidFill>
                <a:latin typeface="Verdana" pitchFamily="34" charset="0"/>
                <a:ea typeface="SimSun" pitchFamily="2" charset="-122"/>
              </a:rPr>
              <a:t>)</a:t>
            </a:r>
            <a:endParaRPr lang="it-IT" sz="1800" b="0">
              <a:solidFill>
                <a:srgbClr val="5F5F5F"/>
              </a:solidFill>
              <a:latin typeface="Verdana" pitchFamily="34" charset="0"/>
            </a:endParaRPr>
          </a:p>
        </p:txBody>
      </p:sp>
      <p:sp>
        <p:nvSpPr>
          <p:cNvPr id="31756" name="Text Box 13"/>
          <p:cNvSpPr txBox="1">
            <a:spLocks noChangeArrowheads="1"/>
          </p:cNvSpPr>
          <p:nvPr/>
        </p:nvSpPr>
        <p:spPr bwMode="auto">
          <a:xfrm>
            <a:off x="4298950" y="3671888"/>
            <a:ext cx="10795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ea typeface="SimSun" pitchFamily="2" charset="-122"/>
              </a:rPr>
              <a:t>20.258 </a:t>
            </a:r>
            <a:r>
              <a:rPr lang="it-IT" sz="1600" b="0">
                <a:solidFill>
                  <a:srgbClr val="5F5F5F"/>
                </a:solidFill>
                <a:latin typeface="Verdana" pitchFamily="34" charset="0"/>
                <a:ea typeface="SimSun" pitchFamily="2" charset="-122"/>
              </a:rPr>
              <a:t>(</a:t>
            </a:r>
            <a:r>
              <a:rPr lang="it-IT" sz="1600" b="0" i="1">
                <a:solidFill>
                  <a:srgbClr val="5F5F5F"/>
                </a:solidFill>
                <a:latin typeface="Verdana" pitchFamily="34" charset="0"/>
                <a:ea typeface="SimSun" pitchFamily="2" charset="-122"/>
              </a:rPr>
              <a:t>49</a:t>
            </a:r>
            <a:r>
              <a:rPr lang="it-IT" sz="1200" b="0" i="1">
                <a:solidFill>
                  <a:srgbClr val="5F5F5F"/>
                </a:solidFill>
                <a:latin typeface="Verdana" pitchFamily="34" charset="0"/>
                <a:ea typeface="SimSun" pitchFamily="2" charset="-122"/>
              </a:rPr>
              <a:t>%</a:t>
            </a:r>
            <a:r>
              <a:rPr lang="it-IT" sz="1600" b="0">
                <a:solidFill>
                  <a:srgbClr val="5F5F5F"/>
                </a:solidFill>
                <a:latin typeface="Verdana" pitchFamily="34" charset="0"/>
                <a:ea typeface="SimSun" pitchFamily="2" charset="-122"/>
              </a:rPr>
              <a:t>)</a:t>
            </a:r>
            <a:endParaRPr lang="it-IT" sz="1600">
              <a:solidFill>
                <a:srgbClr val="5F5F5F"/>
              </a:solidFill>
              <a:latin typeface="Verdana" pitchFamily="34" charset="0"/>
            </a:endParaRPr>
          </a:p>
        </p:txBody>
      </p:sp>
      <p:sp>
        <p:nvSpPr>
          <p:cNvPr id="31757" name="Text Box 13"/>
          <p:cNvSpPr txBox="1">
            <a:spLocks noChangeArrowheads="1"/>
          </p:cNvSpPr>
          <p:nvPr/>
        </p:nvSpPr>
        <p:spPr bwMode="auto">
          <a:xfrm>
            <a:off x="4335463" y="2843213"/>
            <a:ext cx="10795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ea typeface="SimSun" pitchFamily="2" charset="-122"/>
              </a:rPr>
              <a:t>20.291</a:t>
            </a:r>
          </a:p>
          <a:p>
            <a:pPr algn="r" eaLnBrk="1" hangingPunct="1"/>
            <a:r>
              <a:rPr lang="it-IT" sz="1800" b="0" i="1">
                <a:solidFill>
                  <a:srgbClr val="5F5F5F"/>
                </a:solidFill>
                <a:latin typeface="Verdana" pitchFamily="34" charset="0"/>
                <a:ea typeface="SimSun" pitchFamily="2" charset="-122"/>
              </a:rPr>
              <a:t> </a:t>
            </a:r>
            <a:r>
              <a:rPr lang="it-IT" sz="1600" b="0">
                <a:solidFill>
                  <a:srgbClr val="5F5F5F"/>
                </a:solidFill>
                <a:latin typeface="Verdana" pitchFamily="34" charset="0"/>
                <a:ea typeface="SimSun" pitchFamily="2" charset="-122"/>
              </a:rPr>
              <a:t>(</a:t>
            </a:r>
            <a:r>
              <a:rPr lang="it-IT" sz="1600" b="0" i="1">
                <a:solidFill>
                  <a:srgbClr val="5F5F5F"/>
                </a:solidFill>
                <a:latin typeface="Verdana" pitchFamily="34" charset="0"/>
                <a:ea typeface="SimSun" pitchFamily="2" charset="-122"/>
              </a:rPr>
              <a:t>50</a:t>
            </a:r>
            <a:r>
              <a:rPr lang="it-IT" sz="1200" b="0" i="1">
                <a:solidFill>
                  <a:srgbClr val="5F5F5F"/>
                </a:solidFill>
                <a:latin typeface="Verdana" pitchFamily="34" charset="0"/>
                <a:ea typeface="SimSun" pitchFamily="2" charset="-122"/>
              </a:rPr>
              <a:t>%</a:t>
            </a:r>
            <a:r>
              <a:rPr lang="it-IT" sz="1600" b="0">
                <a:solidFill>
                  <a:srgbClr val="5F5F5F"/>
                </a:solidFill>
                <a:latin typeface="Verdana" pitchFamily="34" charset="0"/>
                <a:ea typeface="SimSun" pitchFamily="2" charset="-122"/>
              </a:rPr>
              <a:t>)</a:t>
            </a:r>
            <a:endParaRPr lang="it-IT" sz="1600" b="0">
              <a:solidFill>
                <a:srgbClr val="5F5F5F"/>
              </a:solidFill>
              <a:latin typeface="Verdana" pitchFamily="34" charset="0"/>
            </a:endParaRPr>
          </a:p>
        </p:txBody>
      </p:sp>
      <p:sp>
        <p:nvSpPr>
          <p:cNvPr id="60" name="Text Box 13"/>
          <p:cNvSpPr txBox="1">
            <a:spLocks noChangeArrowheads="1"/>
          </p:cNvSpPr>
          <p:nvPr/>
        </p:nvSpPr>
        <p:spPr bwMode="auto">
          <a:xfrm>
            <a:off x="5580063" y="1125538"/>
            <a:ext cx="1403350" cy="860425"/>
          </a:xfrm>
          <a:prstGeom prst="rect">
            <a:avLst/>
          </a:prstGeom>
          <a:noFill/>
          <a:ln w="38100" algn="ctr">
            <a:noFill/>
            <a:miter lim="800000"/>
            <a:headEnd/>
            <a:tailEnd/>
          </a:ln>
        </p:spPr>
        <p:txBody>
          <a:bodyPr>
            <a:spAutoFit/>
          </a:bodyPr>
          <a:lstStyle/>
          <a:p>
            <a:pPr algn="ctr">
              <a:tabLst>
                <a:tab pos="1462088" algn="l"/>
              </a:tabLst>
              <a:defRPr/>
            </a:pPr>
            <a:r>
              <a:rPr lang="it-IT" sz="1800" dirty="0">
                <a:solidFill>
                  <a:srgbClr val="336699"/>
                </a:solidFill>
                <a:latin typeface="Verdana" pitchFamily="34" charset="0"/>
                <a:ea typeface="SimSun" pitchFamily="2" charset="-122"/>
                <a:cs typeface="+mn-cs"/>
              </a:rPr>
              <a:t>Valore aggiunto</a:t>
            </a:r>
          </a:p>
          <a:p>
            <a:pPr algn="ctr">
              <a:tabLst>
                <a:tab pos="1462088" algn="l"/>
              </a:tabLst>
              <a:defRPr/>
            </a:pPr>
            <a:r>
              <a:rPr lang="it-IT" sz="1400" dirty="0">
                <a:solidFill>
                  <a:srgbClr val="336699"/>
                </a:solidFill>
                <a:latin typeface="Verdana" pitchFamily="34" charset="0"/>
                <a:ea typeface="SimSun" pitchFamily="2" charset="-122"/>
                <a:cs typeface="+mn-cs"/>
              </a:rPr>
              <a:t>(</a:t>
            </a:r>
            <a:r>
              <a:rPr lang="it-IT" sz="1400" dirty="0" err="1">
                <a:solidFill>
                  <a:srgbClr val="336699"/>
                </a:solidFill>
                <a:latin typeface="Verdana" pitchFamily="34" charset="0"/>
                <a:ea typeface="SimSun" pitchFamily="2" charset="-122"/>
                <a:cs typeface="+mn-cs"/>
              </a:rPr>
              <a:t>mln</a:t>
            </a:r>
            <a:r>
              <a:rPr lang="it-IT" sz="1400" dirty="0">
                <a:solidFill>
                  <a:srgbClr val="336699"/>
                </a:solidFill>
                <a:latin typeface="Verdana" pitchFamily="34" charset="0"/>
                <a:ea typeface="SimSun" pitchFamily="2" charset="-122"/>
                <a:cs typeface="+mn-cs"/>
              </a:rPr>
              <a:t>)</a:t>
            </a:r>
            <a:endParaRPr lang="it-IT" sz="1400" dirty="0">
              <a:solidFill>
                <a:srgbClr val="336699"/>
              </a:solidFill>
              <a:latin typeface="Verdana" pitchFamily="34" charset="0"/>
              <a:cs typeface="+mn-cs"/>
            </a:endParaRPr>
          </a:p>
        </p:txBody>
      </p:sp>
      <p:sp>
        <p:nvSpPr>
          <p:cNvPr id="31759" name="Text Box 13"/>
          <p:cNvSpPr txBox="1">
            <a:spLocks noChangeArrowheads="1"/>
          </p:cNvSpPr>
          <p:nvPr/>
        </p:nvSpPr>
        <p:spPr bwMode="auto">
          <a:xfrm>
            <a:off x="5802313" y="2016125"/>
            <a:ext cx="85725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ea typeface="SimSun" pitchFamily="2" charset="-122"/>
              </a:rPr>
              <a:t>103</a:t>
            </a:r>
            <a:r>
              <a:rPr lang="it-IT" sz="1800" b="0">
                <a:solidFill>
                  <a:srgbClr val="5F5F5F"/>
                </a:solidFill>
                <a:latin typeface="Verdana" pitchFamily="34" charset="0"/>
                <a:ea typeface="SimSun" pitchFamily="2" charset="-122"/>
              </a:rPr>
              <a:t> </a:t>
            </a:r>
            <a:r>
              <a:rPr lang="it-IT" sz="1600" b="0">
                <a:solidFill>
                  <a:srgbClr val="5F5F5F"/>
                </a:solidFill>
                <a:latin typeface="Verdana" pitchFamily="34" charset="0"/>
                <a:ea typeface="SimSun" pitchFamily="2" charset="-122"/>
              </a:rPr>
              <a:t>(</a:t>
            </a:r>
            <a:r>
              <a:rPr lang="it-IT" sz="1600" b="0" i="1">
                <a:solidFill>
                  <a:srgbClr val="5F5F5F"/>
                </a:solidFill>
                <a:latin typeface="Verdana" pitchFamily="34" charset="0"/>
                <a:ea typeface="SimSun" pitchFamily="2" charset="-122"/>
              </a:rPr>
              <a:t>1</a:t>
            </a:r>
            <a:r>
              <a:rPr lang="it-IT" sz="1200" b="0" i="1">
                <a:solidFill>
                  <a:srgbClr val="5F5F5F"/>
                </a:solidFill>
                <a:latin typeface="Verdana" pitchFamily="34" charset="0"/>
                <a:ea typeface="SimSun" pitchFamily="2" charset="-122"/>
              </a:rPr>
              <a:t>%</a:t>
            </a:r>
            <a:r>
              <a:rPr lang="it-IT" sz="1600" b="0">
                <a:solidFill>
                  <a:srgbClr val="5F5F5F"/>
                </a:solidFill>
                <a:latin typeface="Verdana" pitchFamily="34" charset="0"/>
                <a:ea typeface="SimSun" pitchFamily="2" charset="-122"/>
              </a:rPr>
              <a:t>)</a:t>
            </a:r>
            <a:endParaRPr lang="it-IT" sz="1800" b="0">
              <a:solidFill>
                <a:srgbClr val="5F5F5F"/>
              </a:solidFill>
              <a:latin typeface="Verdana" pitchFamily="34" charset="0"/>
            </a:endParaRPr>
          </a:p>
        </p:txBody>
      </p:sp>
      <p:sp>
        <p:nvSpPr>
          <p:cNvPr id="31760" name="Text Box 13"/>
          <p:cNvSpPr txBox="1">
            <a:spLocks noChangeArrowheads="1"/>
          </p:cNvSpPr>
          <p:nvPr/>
        </p:nvSpPr>
        <p:spPr bwMode="auto">
          <a:xfrm>
            <a:off x="5802313" y="3671888"/>
            <a:ext cx="93662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ea typeface="SimSun" pitchFamily="2" charset="-122"/>
              </a:rPr>
              <a:t>4.135</a:t>
            </a:r>
            <a:r>
              <a:rPr lang="it-IT" sz="1800" b="0" i="1">
                <a:solidFill>
                  <a:srgbClr val="5F5F5F"/>
                </a:solidFill>
                <a:latin typeface="Verdana" pitchFamily="34" charset="0"/>
                <a:ea typeface="SimSun" pitchFamily="2" charset="-122"/>
              </a:rPr>
              <a:t> </a:t>
            </a:r>
            <a:r>
              <a:rPr lang="it-IT" sz="1600" b="0">
                <a:solidFill>
                  <a:srgbClr val="5F5F5F"/>
                </a:solidFill>
                <a:latin typeface="Verdana" pitchFamily="34" charset="0"/>
                <a:ea typeface="SimSun" pitchFamily="2" charset="-122"/>
              </a:rPr>
              <a:t>(</a:t>
            </a:r>
            <a:r>
              <a:rPr lang="it-IT" sz="1600" b="0" i="1">
                <a:solidFill>
                  <a:srgbClr val="5F5F5F"/>
                </a:solidFill>
                <a:latin typeface="Verdana" pitchFamily="34" charset="0"/>
                <a:ea typeface="SimSun" pitchFamily="2" charset="-122"/>
              </a:rPr>
              <a:t>46</a:t>
            </a:r>
            <a:r>
              <a:rPr lang="it-IT" sz="1200" b="0" i="1">
                <a:solidFill>
                  <a:srgbClr val="5F5F5F"/>
                </a:solidFill>
                <a:latin typeface="Verdana" pitchFamily="34" charset="0"/>
                <a:ea typeface="SimSun" pitchFamily="2" charset="-122"/>
              </a:rPr>
              <a:t>%</a:t>
            </a:r>
            <a:r>
              <a:rPr lang="it-IT" sz="1600" b="0">
                <a:solidFill>
                  <a:srgbClr val="5F5F5F"/>
                </a:solidFill>
                <a:latin typeface="Verdana" pitchFamily="34" charset="0"/>
                <a:ea typeface="SimSun" pitchFamily="2" charset="-122"/>
              </a:rPr>
              <a:t>)</a:t>
            </a:r>
            <a:endParaRPr lang="it-IT" sz="1800">
              <a:solidFill>
                <a:srgbClr val="5F5F5F"/>
              </a:solidFill>
              <a:latin typeface="Verdana" pitchFamily="34" charset="0"/>
            </a:endParaRPr>
          </a:p>
        </p:txBody>
      </p:sp>
      <p:sp>
        <p:nvSpPr>
          <p:cNvPr id="31761" name="Text Box 13"/>
          <p:cNvSpPr txBox="1">
            <a:spLocks noChangeArrowheads="1"/>
          </p:cNvSpPr>
          <p:nvPr/>
        </p:nvSpPr>
        <p:spPr bwMode="auto">
          <a:xfrm>
            <a:off x="5616575" y="2843213"/>
            <a:ext cx="1042988"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ea typeface="SimSun" pitchFamily="2" charset="-122"/>
              </a:rPr>
              <a:t>4.870</a:t>
            </a:r>
            <a:r>
              <a:rPr lang="it-IT" sz="1800" b="0" i="1">
                <a:solidFill>
                  <a:srgbClr val="5F5F5F"/>
                </a:solidFill>
                <a:latin typeface="Verdana" pitchFamily="34" charset="0"/>
                <a:ea typeface="SimSun" pitchFamily="2" charset="-122"/>
              </a:rPr>
              <a:t> </a:t>
            </a:r>
            <a:r>
              <a:rPr lang="it-IT" sz="1600" b="0">
                <a:solidFill>
                  <a:srgbClr val="5F5F5F"/>
                </a:solidFill>
                <a:latin typeface="Verdana" pitchFamily="34" charset="0"/>
                <a:ea typeface="SimSun" pitchFamily="2" charset="-122"/>
              </a:rPr>
              <a:t>(</a:t>
            </a:r>
            <a:r>
              <a:rPr lang="it-IT" sz="1600" b="0" i="1">
                <a:solidFill>
                  <a:srgbClr val="5F5F5F"/>
                </a:solidFill>
                <a:latin typeface="Verdana" pitchFamily="34" charset="0"/>
                <a:ea typeface="SimSun" pitchFamily="2" charset="-122"/>
              </a:rPr>
              <a:t>53</a:t>
            </a:r>
            <a:r>
              <a:rPr lang="it-IT" sz="1200" b="0" i="1">
                <a:solidFill>
                  <a:srgbClr val="5F5F5F"/>
                </a:solidFill>
                <a:latin typeface="Verdana" pitchFamily="34" charset="0"/>
                <a:ea typeface="SimSun" pitchFamily="2" charset="-122"/>
              </a:rPr>
              <a:t>%</a:t>
            </a:r>
            <a:r>
              <a:rPr lang="it-IT" sz="1600" b="0">
                <a:solidFill>
                  <a:srgbClr val="5F5F5F"/>
                </a:solidFill>
                <a:latin typeface="Verdana" pitchFamily="34" charset="0"/>
                <a:ea typeface="SimSun" pitchFamily="2" charset="-122"/>
              </a:rPr>
              <a:t>)</a:t>
            </a:r>
            <a:endParaRPr lang="it-IT" sz="1600">
              <a:solidFill>
                <a:srgbClr val="5F5F5F"/>
              </a:solidFill>
              <a:latin typeface="Verdana" pitchFamily="34" charset="0"/>
            </a:endParaRPr>
          </a:p>
        </p:txBody>
      </p:sp>
      <p:sp>
        <p:nvSpPr>
          <p:cNvPr id="29" name="Text Box 13"/>
          <p:cNvSpPr txBox="1">
            <a:spLocks noChangeArrowheads="1"/>
          </p:cNvSpPr>
          <p:nvPr/>
        </p:nvSpPr>
        <p:spPr bwMode="auto">
          <a:xfrm>
            <a:off x="6911975" y="1265238"/>
            <a:ext cx="1858963" cy="584200"/>
          </a:xfrm>
          <a:prstGeom prst="rect">
            <a:avLst/>
          </a:prstGeom>
          <a:noFill/>
          <a:ln w="38100" algn="ctr">
            <a:noFill/>
            <a:miter lim="800000"/>
            <a:headEnd/>
            <a:tailEnd/>
          </a:ln>
        </p:spPr>
        <p:txBody>
          <a:bodyPr>
            <a:spAutoFit/>
          </a:bodyPr>
          <a:lstStyle/>
          <a:p>
            <a:pPr algn="ctr">
              <a:tabLst>
                <a:tab pos="1462088" algn="l"/>
              </a:tabLst>
              <a:defRPr/>
            </a:pPr>
            <a:r>
              <a:rPr lang="it-IT" sz="1800" dirty="0">
                <a:solidFill>
                  <a:srgbClr val="336699"/>
                </a:solidFill>
                <a:latin typeface="Verdana" pitchFamily="34" charset="0"/>
                <a:ea typeface="SimSun" pitchFamily="2" charset="-122"/>
                <a:cs typeface="+mn-cs"/>
              </a:rPr>
              <a:t>Investimenti</a:t>
            </a:r>
          </a:p>
          <a:p>
            <a:pPr algn="ctr">
              <a:tabLst>
                <a:tab pos="1462088" algn="l"/>
              </a:tabLst>
              <a:defRPr/>
            </a:pPr>
            <a:r>
              <a:rPr lang="it-IT" sz="1400" dirty="0">
                <a:solidFill>
                  <a:srgbClr val="336699"/>
                </a:solidFill>
                <a:latin typeface="Verdana" pitchFamily="34" charset="0"/>
                <a:ea typeface="SimSun" pitchFamily="2" charset="-122"/>
                <a:cs typeface="+mn-cs"/>
              </a:rPr>
              <a:t>(</a:t>
            </a:r>
            <a:r>
              <a:rPr lang="it-IT" sz="1400" dirty="0" err="1">
                <a:solidFill>
                  <a:srgbClr val="336699"/>
                </a:solidFill>
                <a:latin typeface="Verdana" pitchFamily="34" charset="0"/>
                <a:ea typeface="SimSun" pitchFamily="2" charset="-122"/>
                <a:cs typeface="+mn-cs"/>
              </a:rPr>
              <a:t>mln</a:t>
            </a:r>
            <a:r>
              <a:rPr lang="it-IT" sz="1400" dirty="0">
                <a:solidFill>
                  <a:srgbClr val="336699"/>
                </a:solidFill>
                <a:latin typeface="Verdana" pitchFamily="34" charset="0"/>
                <a:ea typeface="SimSun" pitchFamily="2" charset="-122"/>
                <a:cs typeface="+mn-cs"/>
              </a:rPr>
              <a:t>)</a:t>
            </a:r>
            <a:endParaRPr lang="it-IT" sz="1400" dirty="0">
              <a:solidFill>
                <a:srgbClr val="336699"/>
              </a:solidFill>
              <a:latin typeface="Verdana" pitchFamily="34" charset="0"/>
              <a:cs typeface="+mn-cs"/>
            </a:endParaRPr>
          </a:p>
        </p:txBody>
      </p:sp>
      <p:sp>
        <p:nvSpPr>
          <p:cNvPr id="31763" name="Text Box 13"/>
          <p:cNvSpPr txBox="1">
            <a:spLocks noChangeArrowheads="1"/>
          </p:cNvSpPr>
          <p:nvPr/>
        </p:nvSpPr>
        <p:spPr bwMode="auto">
          <a:xfrm>
            <a:off x="7386638" y="2016125"/>
            <a:ext cx="85725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ea typeface="SimSun" pitchFamily="2" charset="-122"/>
              </a:rPr>
              <a:t>488</a:t>
            </a:r>
            <a:r>
              <a:rPr lang="it-IT" sz="1800" b="0" i="1">
                <a:solidFill>
                  <a:srgbClr val="5F5F5F"/>
                </a:solidFill>
                <a:latin typeface="Verdana" pitchFamily="34" charset="0"/>
                <a:ea typeface="SimSun" pitchFamily="2" charset="-122"/>
              </a:rPr>
              <a:t> </a:t>
            </a:r>
            <a:r>
              <a:rPr lang="it-IT" sz="1600" b="0">
                <a:solidFill>
                  <a:srgbClr val="5F5F5F"/>
                </a:solidFill>
                <a:latin typeface="Verdana" pitchFamily="34" charset="0"/>
                <a:ea typeface="SimSun" pitchFamily="2" charset="-122"/>
              </a:rPr>
              <a:t>(4</a:t>
            </a:r>
            <a:r>
              <a:rPr lang="it-IT" sz="1200" b="0" i="1">
                <a:solidFill>
                  <a:srgbClr val="5F5F5F"/>
                </a:solidFill>
                <a:latin typeface="Verdana" pitchFamily="34" charset="0"/>
                <a:ea typeface="SimSun" pitchFamily="2" charset="-122"/>
              </a:rPr>
              <a:t>%</a:t>
            </a:r>
            <a:r>
              <a:rPr lang="it-IT" sz="1600" b="0">
                <a:solidFill>
                  <a:srgbClr val="5F5F5F"/>
                </a:solidFill>
                <a:latin typeface="Verdana" pitchFamily="34" charset="0"/>
                <a:ea typeface="SimSun" pitchFamily="2" charset="-122"/>
              </a:rPr>
              <a:t>)</a:t>
            </a:r>
            <a:endParaRPr lang="it-IT" sz="1800">
              <a:solidFill>
                <a:srgbClr val="5F5F5F"/>
              </a:solidFill>
              <a:latin typeface="Verdana" pitchFamily="34" charset="0"/>
            </a:endParaRPr>
          </a:p>
        </p:txBody>
      </p:sp>
      <p:sp>
        <p:nvSpPr>
          <p:cNvPr id="31764" name="Text Box 13"/>
          <p:cNvSpPr txBox="1">
            <a:spLocks noChangeArrowheads="1"/>
          </p:cNvSpPr>
          <p:nvPr/>
        </p:nvSpPr>
        <p:spPr bwMode="auto">
          <a:xfrm>
            <a:off x="7164388" y="3671888"/>
            <a:ext cx="10795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ea typeface="SimSun" pitchFamily="2" charset="-122"/>
              </a:rPr>
              <a:t>8.351</a:t>
            </a:r>
          </a:p>
          <a:p>
            <a:pPr algn="r" eaLnBrk="1" hangingPunct="1"/>
            <a:r>
              <a:rPr lang="it-IT" sz="1800" b="0" i="1">
                <a:solidFill>
                  <a:srgbClr val="5F5F5F"/>
                </a:solidFill>
                <a:latin typeface="Verdana" pitchFamily="34" charset="0"/>
                <a:ea typeface="SimSun" pitchFamily="2" charset="-122"/>
              </a:rPr>
              <a:t> </a:t>
            </a:r>
            <a:r>
              <a:rPr lang="it-IT" sz="1600" b="0">
                <a:solidFill>
                  <a:srgbClr val="5F5F5F"/>
                </a:solidFill>
                <a:latin typeface="Verdana" pitchFamily="34" charset="0"/>
                <a:ea typeface="SimSun" pitchFamily="2" charset="-122"/>
              </a:rPr>
              <a:t>(</a:t>
            </a:r>
            <a:r>
              <a:rPr lang="it-IT" sz="1600" b="0" i="1">
                <a:solidFill>
                  <a:srgbClr val="5F5F5F"/>
                </a:solidFill>
                <a:latin typeface="Verdana" pitchFamily="34" charset="0"/>
                <a:ea typeface="SimSun" pitchFamily="2" charset="-122"/>
              </a:rPr>
              <a:t>61</a:t>
            </a:r>
            <a:r>
              <a:rPr lang="it-IT" sz="1200" b="0" i="1">
                <a:solidFill>
                  <a:srgbClr val="5F5F5F"/>
                </a:solidFill>
                <a:latin typeface="Verdana" pitchFamily="34" charset="0"/>
                <a:ea typeface="SimSun" pitchFamily="2" charset="-122"/>
              </a:rPr>
              <a:t>%</a:t>
            </a:r>
            <a:r>
              <a:rPr lang="it-IT" sz="1600" b="0">
                <a:solidFill>
                  <a:srgbClr val="5F5F5F"/>
                </a:solidFill>
                <a:latin typeface="Verdana" pitchFamily="34" charset="0"/>
                <a:ea typeface="SimSun" pitchFamily="2" charset="-122"/>
              </a:rPr>
              <a:t>)</a:t>
            </a:r>
            <a:endParaRPr lang="it-IT" sz="1600">
              <a:solidFill>
                <a:srgbClr val="5F5F5F"/>
              </a:solidFill>
              <a:latin typeface="Verdana" pitchFamily="34" charset="0"/>
            </a:endParaRPr>
          </a:p>
        </p:txBody>
      </p:sp>
      <p:sp>
        <p:nvSpPr>
          <p:cNvPr id="31765" name="Text Box 13"/>
          <p:cNvSpPr txBox="1">
            <a:spLocks noChangeArrowheads="1"/>
          </p:cNvSpPr>
          <p:nvPr/>
        </p:nvSpPr>
        <p:spPr bwMode="auto">
          <a:xfrm>
            <a:off x="7200900" y="2843213"/>
            <a:ext cx="1042988"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ea typeface="SimSun" pitchFamily="2" charset="-122"/>
              </a:rPr>
              <a:t>4.757</a:t>
            </a:r>
            <a:r>
              <a:rPr lang="it-IT" sz="1800" b="0" i="1">
                <a:solidFill>
                  <a:srgbClr val="5F5F5F"/>
                </a:solidFill>
                <a:latin typeface="Verdana" pitchFamily="34" charset="0"/>
                <a:ea typeface="SimSun" pitchFamily="2" charset="-122"/>
              </a:rPr>
              <a:t> </a:t>
            </a:r>
            <a:r>
              <a:rPr lang="it-IT" sz="1600" b="0">
                <a:solidFill>
                  <a:srgbClr val="5F5F5F"/>
                </a:solidFill>
                <a:latin typeface="Verdana" pitchFamily="34" charset="0"/>
                <a:ea typeface="SimSun" pitchFamily="2" charset="-122"/>
              </a:rPr>
              <a:t>(35</a:t>
            </a:r>
            <a:r>
              <a:rPr lang="it-IT" sz="1200" b="0" i="1">
                <a:solidFill>
                  <a:srgbClr val="5F5F5F"/>
                </a:solidFill>
                <a:latin typeface="Verdana" pitchFamily="34" charset="0"/>
                <a:ea typeface="SimSun" pitchFamily="2" charset="-122"/>
              </a:rPr>
              <a:t>%</a:t>
            </a:r>
            <a:r>
              <a:rPr lang="it-IT" sz="1600" b="0">
                <a:solidFill>
                  <a:srgbClr val="5F5F5F"/>
                </a:solidFill>
                <a:latin typeface="Verdana" pitchFamily="34" charset="0"/>
                <a:ea typeface="SimSun" pitchFamily="2" charset="-122"/>
              </a:rPr>
              <a:t>)</a:t>
            </a:r>
            <a:endParaRPr lang="it-IT" sz="1600">
              <a:solidFill>
                <a:srgbClr val="5F5F5F"/>
              </a:solidFill>
              <a:latin typeface="Verdana" pitchFamily="34" charset="0"/>
            </a:endParaRPr>
          </a:p>
        </p:txBody>
      </p:sp>
      <p:sp>
        <p:nvSpPr>
          <p:cNvPr id="31766" name="Text Box 13"/>
          <p:cNvSpPr txBox="1">
            <a:spLocks noChangeArrowheads="1"/>
          </p:cNvSpPr>
          <p:nvPr/>
        </p:nvSpPr>
        <p:spPr bwMode="auto">
          <a:xfrm>
            <a:off x="754063" y="2843213"/>
            <a:ext cx="2232025" cy="68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eaLnBrk="1" hangingPunct="1">
              <a:spcBef>
                <a:spcPct val="20000"/>
              </a:spcBef>
            </a:pPr>
            <a:r>
              <a:rPr lang="it-IT" sz="1800">
                <a:solidFill>
                  <a:srgbClr val="5F5F5F"/>
                </a:solidFill>
                <a:latin typeface="Verdana" pitchFamily="34" charset="0"/>
              </a:rPr>
              <a:t>Industria        </a:t>
            </a:r>
            <a:r>
              <a:rPr lang="it-IT" sz="1600" b="0" i="1">
                <a:solidFill>
                  <a:srgbClr val="5F5F5F"/>
                </a:solidFill>
                <a:latin typeface="Verdana" pitchFamily="34" charset="0"/>
                <a:ea typeface="SimSun" pitchFamily="2" charset="-122"/>
              </a:rPr>
              <a:t>(% sul totale</a:t>
            </a:r>
            <a:r>
              <a:rPr lang="it-IT" sz="1800" b="0" i="1">
                <a:solidFill>
                  <a:srgbClr val="5F5F5F"/>
                </a:solidFill>
                <a:latin typeface="Verdana" pitchFamily="34" charset="0"/>
                <a:ea typeface="SimSun" pitchFamily="2" charset="-122"/>
              </a:rPr>
              <a:t>)</a:t>
            </a:r>
            <a:endParaRPr lang="it-IT" sz="1800">
              <a:solidFill>
                <a:srgbClr val="5F5F5F"/>
              </a:solidFill>
              <a:latin typeface="Verdana" pitchFamily="34" charset="0"/>
            </a:endParaRPr>
          </a:p>
          <a:p>
            <a:pPr eaLnBrk="1" hangingPunct="1">
              <a:spcBef>
                <a:spcPct val="20000"/>
              </a:spcBef>
            </a:pPr>
            <a:endParaRPr lang="it-IT" sz="1800">
              <a:solidFill>
                <a:srgbClr val="5F5F5F"/>
              </a:solidFill>
              <a:latin typeface="Verdana" pitchFamily="34" charset="0"/>
            </a:endParaRPr>
          </a:p>
        </p:txBody>
      </p:sp>
      <p:sp>
        <p:nvSpPr>
          <p:cNvPr id="31767" name="Text Box 13"/>
          <p:cNvSpPr txBox="1">
            <a:spLocks noChangeArrowheads="1"/>
          </p:cNvSpPr>
          <p:nvPr/>
        </p:nvSpPr>
        <p:spPr bwMode="auto">
          <a:xfrm>
            <a:off x="717550" y="4500563"/>
            <a:ext cx="22320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eaLnBrk="1" hangingPunct="1">
              <a:spcBef>
                <a:spcPct val="20000"/>
              </a:spcBef>
              <a:buFont typeface="Wingdings" pitchFamily="2" charset="2"/>
              <a:buNone/>
            </a:pPr>
            <a:r>
              <a:rPr lang="it-IT" sz="1800" b="0">
                <a:solidFill>
                  <a:srgbClr val="5F5F5F"/>
                </a:solidFill>
                <a:latin typeface="Verdana" pitchFamily="34" charset="0"/>
              </a:rPr>
              <a:t>Non classificate</a:t>
            </a:r>
          </a:p>
        </p:txBody>
      </p:sp>
      <p:sp>
        <p:nvSpPr>
          <p:cNvPr id="31768" name="Text Box 13"/>
          <p:cNvSpPr txBox="1">
            <a:spLocks noChangeArrowheads="1"/>
          </p:cNvSpPr>
          <p:nvPr/>
        </p:nvSpPr>
        <p:spPr bwMode="auto">
          <a:xfrm>
            <a:off x="2843213" y="4500563"/>
            <a:ext cx="1081087"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b="0" i="1">
                <a:solidFill>
                  <a:srgbClr val="5F5F5F"/>
                </a:solidFill>
                <a:latin typeface="Verdana" pitchFamily="34" charset="0"/>
                <a:ea typeface="SimSun" pitchFamily="2" charset="-122"/>
              </a:rPr>
              <a:t>12</a:t>
            </a:r>
          </a:p>
          <a:p>
            <a:pPr algn="r" eaLnBrk="1" hangingPunct="1"/>
            <a:r>
              <a:rPr lang="it-IT" sz="1600" b="0">
                <a:solidFill>
                  <a:srgbClr val="5F5F5F"/>
                </a:solidFill>
                <a:latin typeface="Verdana" pitchFamily="34" charset="0"/>
                <a:ea typeface="SimSun" pitchFamily="2" charset="-122"/>
              </a:rPr>
              <a:t>(</a:t>
            </a:r>
            <a:r>
              <a:rPr lang="it-IT" sz="1600" b="0" i="1">
                <a:solidFill>
                  <a:srgbClr val="5F5F5F"/>
                </a:solidFill>
                <a:latin typeface="Verdana" pitchFamily="34" charset="0"/>
                <a:ea typeface="SimSun" pitchFamily="2" charset="-122"/>
              </a:rPr>
              <a:t>0</a:t>
            </a:r>
            <a:r>
              <a:rPr lang="it-IT" sz="1200" b="0" i="1">
                <a:solidFill>
                  <a:srgbClr val="5F5F5F"/>
                </a:solidFill>
                <a:latin typeface="Verdana" pitchFamily="34" charset="0"/>
                <a:ea typeface="SimSun" pitchFamily="2" charset="-122"/>
              </a:rPr>
              <a:t>%</a:t>
            </a:r>
            <a:r>
              <a:rPr lang="it-IT" sz="1600" b="0">
                <a:solidFill>
                  <a:srgbClr val="5F5F5F"/>
                </a:solidFill>
                <a:latin typeface="Verdana" pitchFamily="34" charset="0"/>
                <a:ea typeface="SimSun" pitchFamily="2" charset="-122"/>
              </a:rPr>
              <a:t>)</a:t>
            </a:r>
            <a:endParaRPr lang="it-IT" sz="1600" b="0">
              <a:solidFill>
                <a:srgbClr val="5F5F5F"/>
              </a:solidFill>
              <a:latin typeface="Verdana" pitchFamily="34" charset="0"/>
            </a:endParaRPr>
          </a:p>
        </p:txBody>
      </p:sp>
      <p:sp>
        <p:nvSpPr>
          <p:cNvPr id="31769" name="Text Box 13"/>
          <p:cNvSpPr txBox="1">
            <a:spLocks noChangeArrowheads="1"/>
          </p:cNvSpPr>
          <p:nvPr/>
        </p:nvSpPr>
        <p:spPr bwMode="auto">
          <a:xfrm>
            <a:off x="4506913" y="4500563"/>
            <a:ext cx="85725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b="0" i="1">
                <a:solidFill>
                  <a:srgbClr val="5F5F5F"/>
                </a:solidFill>
                <a:latin typeface="Verdana" pitchFamily="34" charset="0"/>
                <a:ea typeface="SimSun" pitchFamily="2" charset="-122"/>
              </a:rPr>
              <a:t>23</a:t>
            </a:r>
          </a:p>
          <a:p>
            <a:pPr algn="r" eaLnBrk="1" hangingPunct="1"/>
            <a:r>
              <a:rPr lang="it-IT" sz="1600" b="0">
                <a:solidFill>
                  <a:srgbClr val="5F5F5F"/>
                </a:solidFill>
                <a:latin typeface="Verdana" pitchFamily="34" charset="0"/>
                <a:ea typeface="SimSun" pitchFamily="2" charset="-122"/>
              </a:rPr>
              <a:t>(</a:t>
            </a:r>
            <a:r>
              <a:rPr lang="it-IT" sz="1600" b="0" i="1">
                <a:solidFill>
                  <a:srgbClr val="5F5F5F"/>
                </a:solidFill>
                <a:latin typeface="Verdana" pitchFamily="34" charset="0"/>
                <a:ea typeface="SimSun" pitchFamily="2" charset="-122"/>
              </a:rPr>
              <a:t>1</a:t>
            </a:r>
            <a:r>
              <a:rPr lang="it-IT" sz="1200" b="0" i="1">
                <a:solidFill>
                  <a:srgbClr val="5F5F5F"/>
                </a:solidFill>
                <a:latin typeface="Verdana" pitchFamily="34" charset="0"/>
                <a:ea typeface="SimSun" pitchFamily="2" charset="-122"/>
              </a:rPr>
              <a:t>%</a:t>
            </a:r>
            <a:r>
              <a:rPr lang="it-IT" sz="1600" b="0">
                <a:solidFill>
                  <a:srgbClr val="5F5F5F"/>
                </a:solidFill>
                <a:latin typeface="Verdana" pitchFamily="34" charset="0"/>
                <a:ea typeface="SimSun" pitchFamily="2" charset="-122"/>
              </a:rPr>
              <a:t>)</a:t>
            </a:r>
            <a:endParaRPr lang="it-IT" sz="1600" b="0">
              <a:solidFill>
                <a:srgbClr val="5F5F5F"/>
              </a:solidFill>
              <a:latin typeface="Verdana" pitchFamily="34" charset="0"/>
            </a:endParaRPr>
          </a:p>
        </p:txBody>
      </p:sp>
      <p:sp>
        <p:nvSpPr>
          <p:cNvPr id="31770" name="Text Box 13"/>
          <p:cNvSpPr txBox="1">
            <a:spLocks noChangeArrowheads="1"/>
          </p:cNvSpPr>
          <p:nvPr/>
        </p:nvSpPr>
        <p:spPr bwMode="auto">
          <a:xfrm>
            <a:off x="5802313" y="4500563"/>
            <a:ext cx="85725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b="0" i="1">
                <a:solidFill>
                  <a:srgbClr val="5F5F5F"/>
                </a:solidFill>
                <a:latin typeface="Verdana" pitchFamily="34" charset="0"/>
                <a:ea typeface="SimSun" pitchFamily="2" charset="-122"/>
              </a:rPr>
              <a:t>2</a:t>
            </a:r>
          </a:p>
          <a:p>
            <a:pPr algn="r" eaLnBrk="1" hangingPunct="1"/>
            <a:r>
              <a:rPr lang="it-IT" sz="1600" b="0">
                <a:solidFill>
                  <a:srgbClr val="5F5F5F"/>
                </a:solidFill>
                <a:latin typeface="Verdana" pitchFamily="34" charset="0"/>
                <a:ea typeface="SimSun" pitchFamily="2" charset="-122"/>
              </a:rPr>
              <a:t>(</a:t>
            </a:r>
            <a:r>
              <a:rPr lang="it-IT" sz="1600" b="0" i="1">
                <a:solidFill>
                  <a:srgbClr val="5F5F5F"/>
                </a:solidFill>
                <a:latin typeface="Verdana" pitchFamily="34" charset="0"/>
                <a:ea typeface="SimSun" pitchFamily="2" charset="-122"/>
              </a:rPr>
              <a:t>0</a:t>
            </a:r>
            <a:r>
              <a:rPr lang="it-IT" sz="1200" b="0" i="1">
                <a:solidFill>
                  <a:srgbClr val="5F5F5F"/>
                </a:solidFill>
                <a:latin typeface="Verdana" pitchFamily="34" charset="0"/>
                <a:ea typeface="SimSun" pitchFamily="2" charset="-122"/>
              </a:rPr>
              <a:t>%</a:t>
            </a:r>
            <a:r>
              <a:rPr lang="it-IT" sz="1600" b="0">
                <a:solidFill>
                  <a:srgbClr val="5F5F5F"/>
                </a:solidFill>
                <a:latin typeface="Verdana" pitchFamily="34" charset="0"/>
                <a:ea typeface="SimSun" pitchFamily="2" charset="-122"/>
              </a:rPr>
              <a:t>)</a:t>
            </a:r>
            <a:endParaRPr lang="it-IT" sz="1600" b="0">
              <a:solidFill>
                <a:srgbClr val="5F5F5F"/>
              </a:solidFill>
              <a:latin typeface="Verdana" pitchFamily="34" charset="0"/>
            </a:endParaRPr>
          </a:p>
        </p:txBody>
      </p:sp>
      <p:sp>
        <p:nvSpPr>
          <p:cNvPr id="31771" name="Text Box 13"/>
          <p:cNvSpPr txBox="1">
            <a:spLocks noChangeArrowheads="1"/>
          </p:cNvSpPr>
          <p:nvPr/>
        </p:nvSpPr>
        <p:spPr bwMode="auto">
          <a:xfrm>
            <a:off x="7386638" y="4500563"/>
            <a:ext cx="85725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b="0" i="1">
                <a:solidFill>
                  <a:srgbClr val="5F5F5F"/>
                </a:solidFill>
                <a:latin typeface="Verdana" pitchFamily="34" charset="0"/>
                <a:ea typeface="SimSun" pitchFamily="2" charset="-122"/>
              </a:rPr>
              <a:t>0,5</a:t>
            </a:r>
          </a:p>
          <a:p>
            <a:pPr algn="r" eaLnBrk="1" hangingPunct="1"/>
            <a:r>
              <a:rPr lang="it-IT" sz="1600" b="0">
                <a:solidFill>
                  <a:srgbClr val="5F5F5F"/>
                </a:solidFill>
                <a:latin typeface="Verdana" pitchFamily="34" charset="0"/>
                <a:ea typeface="SimSun" pitchFamily="2" charset="-122"/>
              </a:rPr>
              <a:t>(</a:t>
            </a:r>
            <a:r>
              <a:rPr lang="it-IT" sz="1600" b="0" i="1">
                <a:solidFill>
                  <a:srgbClr val="5F5F5F"/>
                </a:solidFill>
                <a:latin typeface="Verdana" pitchFamily="34" charset="0"/>
                <a:ea typeface="SimSun" pitchFamily="2" charset="-122"/>
              </a:rPr>
              <a:t>0</a:t>
            </a:r>
            <a:r>
              <a:rPr lang="it-IT" sz="1200" b="0" i="1">
                <a:solidFill>
                  <a:srgbClr val="5F5F5F"/>
                </a:solidFill>
                <a:latin typeface="Verdana" pitchFamily="34" charset="0"/>
                <a:ea typeface="SimSun" pitchFamily="2" charset="-122"/>
              </a:rPr>
              <a:t>%</a:t>
            </a:r>
            <a:r>
              <a:rPr lang="it-IT" sz="1600" b="0">
                <a:solidFill>
                  <a:srgbClr val="5F5F5F"/>
                </a:solidFill>
                <a:latin typeface="Verdana" pitchFamily="34" charset="0"/>
                <a:ea typeface="SimSun" pitchFamily="2" charset="-122"/>
              </a:rPr>
              <a:t>)</a:t>
            </a:r>
            <a:endParaRPr lang="it-IT" sz="1800" b="0">
              <a:solidFill>
                <a:srgbClr val="5F5F5F"/>
              </a:solidFill>
              <a:latin typeface="Verdana" pitchFamily="34" charset="0"/>
            </a:endParaRPr>
          </a:p>
        </p:txBody>
      </p:sp>
      <p:cxnSp>
        <p:nvCxnSpPr>
          <p:cNvPr id="31772" name="Connettore 1 43"/>
          <p:cNvCxnSpPr>
            <a:cxnSpLocks noChangeShapeType="1"/>
          </p:cNvCxnSpPr>
          <p:nvPr/>
        </p:nvCxnSpPr>
        <p:spPr bwMode="auto">
          <a:xfrm>
            <a:off x="717550" y="2709863"/>
            <a:ext cx="8053388" cy="0"/>
          </a:xfrm>
          <a:prstGeom prst="line">
            <a:avLst/>
          </a:prstGeom>
          <a:noFill/>
          <a:ln w="28575" algn="ctr">
            <a:solidFill>
              <a:srgbClr val="336699"/>
            </a:solidFill>
            <a:round/>
            <a:headEnd/>
            <a:tailEnd/>
          </a:ln>
          <a:extLst>
            <a:ext uri="{909E8E84-426E-40DD-AFC4-6F175D3DCCD1}">
              <a14:hiddenFill xmlns:a14="http://schemas.microsoft.com/office/drawing/2010/main">
                <a:noFill/>
              </a14:hiddenFill>
            </a:ext>
          </a:extLst>
        </p:spPr>
      </p:cxnSp>
      <p:cxnSp>
        <p:nvCxnSpPr>
          <p:cNvPr id="31773" name="Connettore 1 46"/>
          <p:cNvCxnSpPr>
            <a:cxnSpLocks noChangeShapeType="1"/>
          </p:cNvCxnSpPr>
          <p:nvPr/>
        </p:nvCxnSpPr>
        <p:spPr bwMode="auto">
          <a:xfrm>
            <a:off x="755650" y="3573463"/>
            <a:ext cx="8053388" cy="0"/>
          </a:xfrm>
          <a:prstGeom prst="line">
            <a:avLst/>
          </a:prstGeom>
          <a:noFill/>
          <a:ln w="28575" algn="ctr">
            <a:solidFill>
              <a:srgbClr val="336699"/>
            </a:solidFill>
            <a:round/>
            <a:headEnd/>
            <a:tailEnd/>
          </a:ln>
          <a:extLst>
            <a:ext uri="{909E8E84-426E-40DD-AFC4-6F175D3DCCD1}">
              <a14:hiddenFill xmlns:a14="http://schemas.microsoft.com/office/drawing/2010/main">
                <a:noFill/>
              </a14:hiddenFill>
            </a:ext>
          </a:extLst>
        </p:spPr>
      </p:cxnSp>
      <p:cxnSp>
        <p:nvCxnSpPr>
          <p:cNvPr id="31774" name="Connettore 1 68"/>
          <p:cNvCxnSpPr>
            <a:cxnSpLocks noChangeShapeType="1"/>
          </p:cNvCxnSpPr>
          <p:nvPr/>
        </p:nvCxnSpPr>
        <p:spPr bwMode="auto">
          <a:xfrm>
            <a:off x="755650" y="4437063"/>
            <a:ext cx="8053388" cy="0"/>
          </a:xfrm>
          <a:prstGeom prst="line">
            <a:avLst/>
          </a:prstGeom>
          <a:noFill/>
          <a:ln w="28575" algn="ctr">
            <a:solidFill>
              <a:srgbClr val="336699"/>
            </a:solidFill>
            <a:round/>
            <a:headEnd/>
            <a:tailEnd/>
          </a:ln>
          <a:extLst>
            <a:ext uri="{909E8E84-426E-40DD-AFC4-6F175D3DCCD1}">
              <a14:hiddenFill xmlns:a14="http://schemas.microsoft.com/office/drawing/2010/main">
                <a:noFill/>
              </a14:hiddenFill>
            </a:ext>
          </a:extLst>
        </p:spPr>
      </p:cxnSp>
      <p:sp>
        <p:nvSpPr>
          <p:cNvPr id="36" name="Rettangolo 35"/>
          <p:cNvSpPr/>
          <p:nvPr/>
        </p:nvSpPr>
        <p:spPr bwMode="auto">
          <a:xfrm>
            <a:off x="2030490" y="6568835"/>
            <a:ext cx="226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Morfologia</a:t>
            </a:r>
          </a:p>
        </p:txBody>
      </p:sp>
      <p:sp>
        <p:nvSpPr>
          <p:cNvPr id="43" name="Rettangolo 42"/>
          <p:cNvSpPr/>
          <p:nvPr/>
        </p:nvSpPr>
        <p:spPr bwMode="auto">
          <a:xfrm>
            <a:off x="4298482"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Risultati della provincia</a:t>
            </a:r>
          </a:p>
        </p:txBody>
      </p:sp>
      <p:sp>
        <p:nvSpPr>
          <p:cNvPr id="44" name="Rettangolo 43"/>
          <p:cNvSpPr/>
          <p:nvPr/>
        </p:nvSpPr>
        <p:spPr bwMode="auto">
          <a:xfrm>
            <a:off x="6797306" y="6568835"/>
            <a:ext cx="2340000" cy="333375"/>
          </a:xfrm>
          <a:prstGeom prst="rect">
            <a:avLst/>
          </a:prstGeom>
          <a:solidFill>
            <a:srgbClr val="33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solidFill>
                <a:latin typeface="Verdana" pitchFamily="34" charset="0"/>
                <a:cs typeface="+mn-cs"/>
              </a:rPr>
              <a:t>I settori economici</a:t>
            </a:r>
          </a:p>
        </p:txBody>
      </p:sp>
      <p:sp>
        <p:nvSpPr>
          <p:cNvPr id="45" name="Rettangolo 44"/>
          <p:cNvSpPr/>
          <p:nvPr/>
        </p:nvSpPr>
        <p:spPr bwMode="auto">
          <a:xfrm>
            <a:off x="-16797" y="6568835"/>
            <a:ext cx="208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Domande</a:t>
            </a:r>
          </a:p>
        </p:txBody>
      </p:sp>
      <p:cxnSp>
        <p:nvCxnSpPr>
          <p:cNvPr id="47" name="Forma 46"/>
          <p:cNvCxnSpPr>
            <a:cxnSpLocks noChangeShapeType="1"/>
            <a:stCxn id="31766" idx="1"/>
            <a:endCxn id="334" idx="1"/>
          </p:cNvCxnSpPr>
          <p:nvPr/>
        </p:nvCxnSpPr>
        <p:spPr bwMode="auto">
          <a:xfrm rot="10800000" flipH="1" flipV="1">
            <a:off x="754063" y="3184525"/>
            <a:ext cx="330200" cy="2286000"/>
          </a:xfrm>
          <a:prstGeom prst="bentConnector3">
            <a:avLst>
              <a:gd name="adj1" fmla="val -40754"/>
            </a:avLst>
          </a:prstGeom>
          <a:noFill/>
          <a:ln w="28575" algn="ctr">
            <a:solidFill>
              <a:srgbClr val="336699"/>
            </a:solidFill>
            <a:round/>
            <a:headEnd/>
            <a:tailEnd type="arrow" w="med" len="med"/>
          </a:ln>
          <a:extLst>
            <a:ext uri="{909E8E84-426E-40DD-AFC4-6F175D3DCCD1}">
              <a14:hiddenFill xmlns:a14="http://schemas.microsoft.com/office/drawing/2010/main">
                <a:noFill/>
              </a14:hiddenFill>
            </a:ext>
          </a:extLst>
        </p:spPr>
      </p:cxnSp>
      <p:sp>
        <p:nvSpPr>
          <p:cNvPr id="50" name="Rectangle 15"/>
          <p:cNvSpPr>
            <a:spLocks noChangeArrowheads="1"/>
          </p:cNvSpPr>
          <p:nvPr/>
        </p:nvSpPr>
        <p:spPr bwMode="auto">
          <a:xfrm>
            <a:off x="1082675" y="5899150"/>
            <a:ext cx="7723188" cy="400050"/>
          </a:xfrm>
          <a:prstGeom prst="rect">
            <a:avLst/>
          </a:prstGeom>
          <a:noFill/>
          <a:ln w="9525">
            <a:noFill/>
            <a:miter lim="800000"/>
            <a:headEnd/>
            <a:tailEnd/>
          </a:ln>
        </p:spPr>
        <p:txBody>
          <a:bodyPr anchor="ctr">
            <a:spAutoFit/>
          </a:bodyPr>
          <a:lstStyle/>
          <a:p>
            <a:pPr>
              <a:defRPr/>
            </a:pPr>
            <a:r>
              <a:rPr lang="it-IT" sz="2000" dirty="0">
                <a:solidFill>
                  <a:srgbClr val="76923C"/>
                </a:solidFill>
                <a:latin typeface="Verdana" pitchFamily="34" charset="0"/>
                <a:cs typeface="+mn-cs"/>
              </a:rPr>
              <a:t>Servizi: </a:t>
            </a:r>
            <a:r>
              <a:rPr lang="it-IT" sz="2000" dirty="0">
                <a:solidFill>
                  <a:srgbClr val="76923C"/>
                </a:solidFill>
                <a:latin typeface="Verdana" pitchFamily="34" charset="0"/>
              </a:rPr>
              <a:t>Alberghi e altre attività di alloggio</a:t>
            </a:r>
            <a:endParaRPr lang="it-IT" sz="2000" dirty="0">
              <a:solidFill>
                <a:srgbClr val="76923C"/>
              </a:solidFill>
              <a:latin typeface="Verdana" pitchFamily="34" charset="0"/>
              <a:cs typeface="+mn-cs"/>
            </a:endParaRPr>
          </a:p>
        </p:txBody>
      </p:sp>
      <p:cxnSp>
        <p:nvCxnSpPr>
          <p:cNvPr id="61" name="Forma 46"/>
          <p:cNvCxnSpPr>
            <a:cxnSpLocks noChangeShapeType="1"/>
            <a:stCxn id="31748" idx="1"/>
            <a:endCxn id="50" idx="1"/>
          </p:cNvCxnSpPr>
          <p:nvPr/>
        </p:nvCxnSpPr>
        <p:spPr bwMode="auto">
          <a:xfrm rot="10800000" flipH="1" flipV="1">
            <a:off x="754063" y="3994150"/>
            <a:ext cx="328612" cy="2105025"/>
          </a:xfrm>
          <a:prstGeom prst="bentConnector3">
            <a:avLst>
              <a:gd name="adj1" fmla="val -69671"/>
            </a:avLst>
          </a:prstGeom>
          <a:noFill/>
          <a:ln w="28575" algn="ctr">
            <a:solidFill>
              <a:srgbClr val="336699"/>
            </a:solidFill>
            <a:round/>
            <a:headEnd/>
            <a:tailEnd type="arrow" w="med" len="med"/>
          </a:ln>
          <a:extLst>
            <a:ext uri="{909E8E84-426E-40DD-AFC4-6F175D3DCCD1}">
              <a14:hiddenFill xmlns:a14="http://schemas.microsoft.com/office/drawing/2010/main">
                <a:noFill/>
              </a14:hiddenFill>
            </a:ext>
          </a:extLst>
        </p:spPr>
      </p:cxnSp>
      <p:sp>
        <p:nvSpPr>
          <p:cNvPr id="67" name="Rectangle 15"/>
          <p:cNvSpPr>
            <a:spLocks noChangeArrowheads="1"/>
          </p:cNvSpPr>
          <p:nvPr/>
        </p:nvSpPr>
        <p:spPr bwMode="auto">
          <a:xfrm rot="16200000">
            <a:off x="-653256" y="4417219"/>
            <a:ext cx="1706562" cy="400050"/>
          </a:xfrm>
          <a:prstGeom prst="rect">
            <a:avLst/>
          </a:prstGeom>
          <a:noFill/>
          <a:ln w="9525">
            <a:noFill/>
            <a:miter lim="800000"/>
            <a:headEnd/>
            <a:tailEnd/>
          </a:ln>
        </p:spPr>
        <p:txBody>
          <a:bodyPr anchor="ctr">
            <a:spAutoFit/>
          </a:bodyPr>
          <a:lstStyle/>
          <a:p>
            <a:pPr algn="ctr">
              <a:defRPr/>
            </a:pPr>
            <a:r>
              <a:rPr lang="it-IT" sz="2000" dirty="0">
                <a:solidFill>
                  <a:srgbClr val="336699"/>
                </a:solidFill>
                <a:latin typeface="Verdana" pitchFamily="34" charset="0"/>
                <a:cs typeface="+mn-cs"/>
              </a:rPr>
              <a:t>F O C U 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2000"/>
                                        <p:tgtEl>
                                          <p:spTgt spid="4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7"/>
                                        </p:tgtEl>
                                        <p:attrNameLst>
                                          <p:attrName>style.visibility</p:attrName>
                                        </p:attrNameLst>
                                      </p:cBhvr>
                                      <p:to>
                                        <p:strVal val="visible"/>
                                      </p:to>
                                    </p:set>
                                    <p:animEffect transition="in" filter="fade">
                                      <p:cBhvr>
                                        <p:cTn id="10" dur="2000"/>
                                        <p:tgtEl>
                                          <p:spTgt spid="67"/>
                                        </p:tgtEl>
                                      </p:cBhvr>
                                    </p:animEffect>
                                  </p:childTnLst>
                                </p:cTn>
                              </p:par>
                            </p:childTnLst>
                          </p:cTn>
                        </p:par>
                        <p:par>
                          <p:cTn id="11" fill="hold" nodeType="afterGroup">
                            <p:stCondLst>
                              <p:cond delay="2000"/>
                            </p:stCondLst>
                            <p:childTnLst>
                              <p:par>
                                <p:cTn id="12" presetID="10" presetClass="entr" presetSubtype="0" fill="hold" grpId="0" nodeType="afterEffect">
                                  <p:stCondLst>
                                    <p:cond delay="0"/>
                                  </p:stCondLst>
                                  <p:childTnLst>
                                    <p:set>
                                      <p:cBhvr>
                                        <p:cTn id="13" dur="1" fill="hold">
                                          <p:stCondLst>
                                            <p:cond delay="0"/>
                                          </p:stCondLst>
                                        </p:cTn>
                                        <p:tgtEl>
                                          <p:spTgt spid="334"/>
                                        </p:tgtEl>
                                        <p:attrNameLst>
                                          <p:attrName>style.visibility</p:attrName>
                                        </p:attrNameLst>
                                      </p:cBhvr>
                                      <p:to>
                                        <p:strVal val="visible"/>
                                      </p:to>
                                    </p:set>
                                    <p:animEffect transition="in" filter="fade">
                                      <p:cBhvr>
                                        <p:cTn id="14" dur="2000"/>
                                        <p:tgtEl>
                                          <p:spTgt spid="334"/>
                                        </p:tgtEl>
                                      </p:cBhvr>
                                    </p:animEffect>
                                  </p:childTnLst>
                                </p:cTn>
                              </p:par>
                            </p:childTnLst>
                          </p:cTn>
                        </p:par>
                        <p:par>
                          <p:cTn id="15" fill="hold" nodeType="afterGroup">
                            <p:stCondLst>
                              <p:cond delay="4000"/>
                            </p:stCondLst>
                            <p:childTnLst>
                              <p:par>
                                <p:cTn id="16" presetID="10" presetClass="entr" presetSubtype="0" fill="hold" nodeType="afterEffect">
                                  <p:stCondLst>
                                    <p:cond delay="0"/>
                                  </p:stCondLst>
                                  <p:childTnLst>
                                    <p:set>
                                      <p:cBhvr>
                                        <p:cTn id="17" dur="1" fill="hold">
                                          <p:stCondLst>
                                            <p:cond delay="0"/>
                                          </p:stCondLst>
                                        </p:cTn>
                                        <p:tgtEl>
                                          <p:spTgt spid="61"/>
                                        </p:tgtEl>
                                        <p:attrNameLst>
                                          <p:attrName>style.visibility</p:attrName>
                                        </p:attrNameLst>
                                      </p:cBhvr>
                                      <p:to>
                                        <p:strVal val="visible"/>
                                      </p:to>
                                    </p:set>
                                    <p:animEffect transition="in" filter="fade">
                                      <p:cBhvr>
                                        <p:cTn id="18" dur="2000"/>
                                        <p:tgtEl>
                                          <p:spTgt spid="61"/>
                                        </p:tgtEl>
                                      </p:cBhvr>
                                    </p:animEffect>
                                  </p:childTnLst>
                                </p:cTn>
                              </p:par>
                            </p:childTnLst>
                          </p:cTn>
                        </p:par>
                        <p:par>
                          <p:cTn id="19" fill="hold" nodeType="afterGroup">
                            <p:stCondLst>
                              <p:cond delay="6000"/>
                            </p:stCondLst>
                            <p:childTnLst>
                              <p:par>
                                <p:cTn id="20" presetID="10" presetClass="entr" presetSubtype="0" fill="hold" grpId="0" nodeType="afterEffect">
                                  <p:stCondLst>
                                    <p:cond delay="0"/>
                                  </p:stCondLst>
                                  <p:childTnLst>
                                    <p:set>
                                      <p:cBhvr>
                                        <p:cTn id="21" dur="1" fill="hold">
                                          <p:stCondLst>
                                            <p:cond delay="0"/>
                                          </p:stCondLst>
                                        </p:cTn>
                                        <p:tgtEl>
                                          <p:spTgt spid="50"/>
                                        </p:tgtEl>
                                        <p:attrNameLst>
                                          <p:attrName>style.visibility</p:attrName>
                                        </p:attrNameLst>
                                      </p:cBhvr>
                                      <p:to>
                                        <p:strVal val="visible"/>
                                      </p:to>
                                    </p:set>
                                    <p:animEffect transition="in" filter="fade">
                                      <p:cBhvr>
                                        <p:cTn id="22" dur="2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4" grpId="0" autoUpdateAnimBg="0"/>
      <p:bldP spid="50" grpId="0" autoUpdateAnimBg="0"/>
      <p:bldP spid="67"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Gruppo 35"/>
          <p:cNvGrpSpPr>
            <a:grpSpLocks/>
          </p:cNvGrpSpPr>
          <p:nvPr/>
        </p:nvGrpSpPr>
        <p:grpSpPr bwMode="auto">
          <a:xfrm>
            <a:off x="1071563" y="981075"/>
            <a:ext cx="7362825" cy="4945063"/>
            <a:chOff x="829047" y="981074"/>
            <a:chExt cx="7361932" cy="4945064"/>
          </a:xfrm>
        </p:grpSpPr>
        <p:pic>
          <p:nvPicPr>
            <p:cNvPr id="33" name="Picture 49" descr="C:\Users\intel\AppData\Local\Microsoft\Windows\Temporary Internet Files\Content.IE5\KN36875D\MC900211975[1].wmf"/>
            <p:cNvPicPr>
              <a:picLocks noChangeArrowheads="1"/>
            </p:cNvPicPr>
            <p:nvPr/>
          </p:nvPicPr>
          <p:blipFill>
            <a:blip r:embed="rId3" cstate="print">
              <a:duotone>
                <a:schemeClr val="accent3">
                  <a:shade val="45000"/>
                  <a:satMod val="135000"/>
                </a:schemeClr>
                <a:prstClr val="white"/>
              </a:duotone>
            </a:blip>
            <a:srcRect/>
            <a:stretch>
              <a:fillRect/>
            </a:stretch>
          </p:blipFill>
          <p:spPr bwMode="auto">
            <a:xfrm>
              <a:off x="829047" y="981074"/>
              <a:ext cx="7268400" cy="4874400"/>
            </a:xfrm>
            <a:prstGeom prst="rect">
              <a:avLst/>
            </a:prstGeom>
            <a:noFill/>
            <a:ln w="9525">
              <a:noFill/>
              <a:miter lim="800000"/>
              <a:headEnd/>
              <a:tailEnd/>
            </a:ln>
          </p:spPr>
        </p:pic>
        <p:sp>
          <p:nvSpPr>
            <p:cNvPr id="32802" name="Rettangolo 16"/>
            <p:cNvSpPr>
              <a:spLocks noChangeArrowheads="1"/>
            </p:cNvSpPr>
            <p:nvPr/>
          </p:nvSpPr>
          <p:spPr bwMode="auto">
            <a:xfrm>
              <a:off x="924992" y="1052513"/>
              <a:ext cx="7265987" cy="4873625"/>
            </a:xfrm>
            <a:prstGeom prst="rect">
              <a:avLst/>
            </a:prstGeom>
            <a:solidFill>
              <a:srgbClr val="EAEAEA">
                <a:alpha val="81960"/>
              </a:srgbClr>
            </a:solidFill>
            <a:ln>
              <a:noFill/>
            </a:ln>
            <a:extLst>
              <a:ext uri="{91240B29-F687-4F45-9708-019B960494DF}">
                <a14:hiddenLine xmlns:a14="http://schemas.microsoft.com/office/drawing/2010/main" w="28575" algn="ctr">
                  <a:solidFill>
                    <a:srgbClr val="000000"/>
                  </a:solidFill>
                  <a:prstDash val="dash"/>
                  <a:round/>
                  <a:headEnd/>
                  <a:tailEnd type="triangle" w="med" len="med"/>
                </a14:hiddenLine>
              </a:ext>
            </a:extLst>
          </p:spPr>
          <p:txBody>
            <a:bodyPr anchor="ctr"/>
            <a:lstStyle/>
            <a:p>
              <a:pPr algn="ctr"/>
              <a:endParaRPr lang="it-IT"/>
            </a:p>
          </p:txBody>
        </p:sp>
      </p:grpSp>
      <p:sp>
        <p:nvSpPr>
          <p:cNvPr id="7171" name="Rectangle 10"/>
          <p:cNvSpPr>
            <a:spLocks noGrp="1" noChangeArrowheads="1"/>
          </p:cNvSpPr>
          <p:nvPr>
            <p:ph type="title"/>
          </p:nvPr>
        </p:nvSpPr>
        <p:spPr>
          <a:xfrm>
            <a:off x="598488" y="188913"/>
            <a:ext cx="8172450" cy="792162"/>
          </a:xfrm>
        </p:spPr>
        <p:txBody>
          <a:bodyPr/>
          <a:lstStyle/>
          <a:p>
            <a:pPr eaLnBrk="1" hangingPunct="1">
              <a:defRPr/>
            </a:pPr>
            <a:r>
              <a:rPr lang="it-IT" sz="2000" dirty="0" smtClean="0">
                <a:solidFill>
                  <a:srgbClr val="604A7B"/>
                </a:solidFill>
                <a:latin typeface="Verdana" pitchFamily="34" charset="0"/>
              </a:rPr>
              <a:t>La meccanica – morfologia</a:t>
            </a:r>
            <a:endParaRPr lang="it-IT" sz="1800" b="0" dirty="0" smtClean="0">
              <a:solidFill>
                <a:schemeClr val="accent1">
                  <a:lumMod val="50000"/>
                </a:schemeClr>
              </a:solidFill>
              <a:latin typeface="Verdana" pitchFamily="34" charset="0"/>
            </a:endParaRPr>
          </a:p>
        </p:txBody>
      </p:sp>
      <p:sp>
        <p:nvSpPr>
          <p:cNvPr id="42" name="Text Box 13"/>
          <p:cNvSpPr txBox="1">
            <a:spLocks noChangeArrowheads="1"/>
          </p:cNvSpPr>
          <p:nvPr/>
        </p:nvSpPr>
        <p:spPr bwMode="auto">
          <a:xfrm>
            <a:off x="1044575" y="4198938"/>
            <a:ext cx="22320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eaLnBrk="1" hangingPunct="1">
              <a:spcBef>
                <a:spcPct val="20000"/>
              </a:spcBef>
              <a:buFont typeface="Wingdings" pitchFamily="2" charset="2"/>
              <a:buNone/>
            </a:pPr>
            <a:r>
              <a:rPr lang="it-IT" sz="1800">
                <a:solidFill>
                  <a:srgbClr val="5F5F5F"/>
                </a:solidFill>
                <a:latin typeface="Verdana" pitchFamily="34" charset="0"/>
              </a:rPr>
              <a:t>Valore aggiunto (mln) </a:t>
            </a:r>
          </a:p>
        </p:txBody>
      </p:sp>
      <p:sp>
        <p:nvSpPr>
          <p:cNvPr id="46" name="Text Box 13"/>
          <p:cNvSpPr txBox="1">
            <a:spLocks noChangeArrowheads="1"/>
          </p:cNvSpPr>
          <p:nvPr/>
        </p:nvSpPr>
        <p:spPr bwMode="auto">
          <a:xfrm>
            <a:off x="1044575" y="5159375"/>
            <a:ext cx="22320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eaLnBrk="1" hangingPunct="1">
              <a:spcBef>
                <a:spcPct val="20000"/>
              </a:spcBef>
              <a:buFont typeface="Wingdings" pitchFamily="2" charset="2"/>
              <a:buNone/>
            </a:pPr>
            <a:r>
              <a:rPr lang="it-IT" sz="1800">
                <a:solidFill>
                  <a:srgbClr val="5F5F5F"/>
                </a:solidFill>
                <a:latin typeface="Verdana" pitchFamily="34" charset="0"/>
              </a:rPr>
              <a:t>Investimenti (mln) </a:t>
            </a:r>
          </a:p>
        </p:txBody>
      </p:sp>
      <p:sp>
        <p:nvSpPr>
          <p:cNvPr id="48" name="Text Box 13"/>
          <p:cNvSpPr txBox="1">
            <a:spLocks noChangeArrowheads="1"/>
          </p:cNvSpPr>
          <p:nvPr/>
        </p:nvSpPr>
        <p:spPr bwMode="auto">
          <a:xfrm>
            <a:off x="1044575" y="2554288"/>
            <a:ext cx="22320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eaLnBrk="1" hangingPunct="1">
              <a:spcBef>
                <a:spcPct val="20000"/>
              </a:spcBef>
              <a:buFont typeface="Wingdings" pitchFamily="2" charset="2"/>
              <a:buNone/>
            </a:pPr>
            <a:r>
              <a:rPr lang="it-IT" sz="1800">
                <a:solidFill>
                  <a:srgbClr val="5F5F5F"/>
                </a:solidFill>
                <a:latin typeface="Verdana" pitchFamily="34" charset="0"/>
              </a:rPr>
              <a:t>Numerosità</a:t>
            </a:r>
          </a:p>
        </p:txBody>
      </p:sp>
      <p:sp>
        <p:nvSpPr>
          <p:cNvPr id="49" name="Text Box 13"/>
          <p:cNvSpPr txBox="1">
            <a:spLocks noChangeArrowheads="1"/>
          </p:cNvSpPr>
          <p:nvPr/>
        </p:nvSpPr>
        <p:spPr bwMode="auto">
          <a:xfrm>
            <a:off x="4557713" y="1700213"/>
            <a:ext cx="8778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ctr" eaLnBrk="1" hangingPunct="1"/>
            <a:r>
              <a:rPr lang="it-IT" sz="1800">
                <a:solidFill>
                  <a:srgbClr val="604A7B"/>
                </a:solidFill>
                <a:latin typeface="Verdana" pitchFamily="34" charset="0"/>
                <a:ea typeface="SimSun" pitchFamily="2" charset="-122"/>
              </a:rPr>
              <a:t>2010</a:t>
            </a:r>
            <a:endParaRPr lang="it-IT" sz="1800">
              <a:solidFill>
                <a:srgbClr val="604A7B"/>
              </a:solidFill>
              <a:latin typeface="Verdana" pitchFamily="34" charset="0"/>
            </a:endParaRPr>
          </a:p>
        </p:txBody>
      </p:sp>
      <p:sp>
        <p:nvSpPr>
          <p:cNvPr id="50" name="Text Box 13"/>
          <p:cNvSpPr txBox="1">
            <a:spLocks noChangeArrowheads="1"/>
          </p:cNvSpPr>
          <p:nvPr/>
        </p:nvSpPr>
        <p:spPr bwMode="auto">
          <a:xfrm>
            <a:off x="4284663" y="5292725"/>
            <a:ext cx="1079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rPr>
              <a:t>395</a:t>
            </a:r>
          </a:p>
        </p:txBody>
      </p:sp>
      <p:sp>
        <p:nvSpPr>
          <p:cNvPr id="51" name="Text Box 13"/>
          <p:cNvSpPr txBox="1">
            <a:spLocks noChangeArrowheads="1"/>
          </p:cNvSpPr>
          <p:nvPr/>
        </p:nvSpPr>
        <p:spPr bwMode="auto">
          <a:xfrm>
            <a:off x="4284663" y="2555875"/>
            <a:ext cx="1079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rPr>
              <a:t>146</a:t>
            </a:r>
          </a:p>
        </p:txBody>
      </p:sp>
      <p:sp>
        <p:nvSpPr>
          <p:cNvPr id="52" name="Text Box 13"/>
          <p:cNvSpPr txBox="1">
            <a:spLocks noChangeArrowheads="1"/>
          </p:cNvSpPr>
          <p:nvPr/>
        </p:nvSpPr>
        <p:spPr bwMode="auto">
          <a:xfrm>
            <a:off x="4284663" y="4292600"/>
            <a:ext cx="1079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ea typeface="SimSun" pitchFamily="2" charset="-122"/>
              </a:rPr>
              <a:t>1.065</a:t>
            </a:r>
            <a:endParaRPr lang="it-IT" sz="1800">
              <a:solidFill>
                <a:srgbClr val="5F5F5F"/>
              </a:solidFill>
              <a:latin typeface="Verdana" pitchFamily="34" charset="0"/>
            </a:endParaRPr>
          </a:p>
        </p:txBody>
      </p:sp>
      <p:sp>
        <p:nvSpPr>
          <p:cNvPr id="53" name="Text Box 13"/>
          <p:cNvSpPr txBox="1">
            <a:spLocks noChangeArrowheads="1"/>
          </p:cNvSpPr>
          <p:nvPr/>
        </p:nvSpPr>
        <p:spPr bwMode="auto">
          <a:xfrm>
            <a:off x="1044575" y="3238500"/>
            <a:ext cx="22320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eaLnBrk="1" hangingPunct="1">
              <a:spcBef>
                <a:spcPct val="20000"/>
              </a:spcBef>
              <a:buFont typeface="Wingdings" pitchFamily="2" charset="2"/>
              <a:buNone/>
            </a:pPr>
            <a:r>
              <a:rPr lang="it-IT" sz="1800">
                <a:solidFill>
                  <a:srgbClr val="5F5F5F"/>
                </a:solidFill>
                <a:latin typeface="Verdana" pitchFamily="34" charset="0"/>
              </a:rPr>
              <a:t>Fatturato    (mln)</a:t>
            </a:r>
          </a:p>
        </p:txBody>
      </p:sp>
      <p:sp>
        <p:nvSpPr>
          <p:cNvPr id="54" name="Text Box 13"/>
          <p:cNvSpPr txBox="1">
            <a:spLocks noChangeArrowheads="1"/>
          </p:cNvSpPr>
          <p:nvPr/>
        </p:nvSpPr>
        <p:spPr bwMode="auto">
          <a:xfrm>
            <a:off x="4284663" y="3346450"/>
            <a:ext cx="1079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ea typeface="SimSun" pitchFamily="2" charset="-122"/>
              </a:rPr>
              <a:t>3.691</a:t>
            </a:r>
            <a:endParaRPr lang="it-IT" sz="1800">
              <a:solidFill>
                <a:srgbClr val="5F5F5F"/>
              </a:solidFill>
              <a:latin typeface="Verdana" pitchFamily="34" charset="0"/>
            </a:endParaRPr>
          </a:p>
        </p:txBody>
      </p:sp>
      <p:sp>
        <p:nvSpPr>
          <p:cNvPr id="55" name="Text Box 13"/>
          <p:cNvSpPr txBox="1">
            <a:spLocks noChangeArrowheads="1"/>
          </p:cNvSpPr>
          <p:nvPr/>
        </p:nvSpPr>
        <p:spPr bwMode="auto">
          <a:xfrm>
            <a:off x="6084888" y="1589088"/>
            <a:ext cx="268605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ctr" eaLnBrk="1" hangingPunct="1"/>
            <a:r>
              <a:rPr lang="it-IT" sz="1800" i="1">
                <a:solidFill>
                  <a:srgbClr val="604A7B"/>
                </a:solidFill>
                <a:latin typeface="Verdana" pitchFamily="34" charset="0"/>
                <a:ea typeface="SimSun" pitchFamily="2" charset="-122"/>
              </a:rPr>
              <a:t>%</a:t>
            </a:r>
          </a:p>
          <a:p>
            <a:pPr algn="ctr" eaLnBrk="1" hangingPunct="1"/>
            <a:r>
              <a:rPr lang="it-IT" sz="1600" i="1">
                <a:solidFill>
                  <a:srgbClr val="604A7B"/>
                </a:solidFill>
                <a:latin typeface="Verdana" pitchFamily="34" charset="0"/>
                <a:ea typeface="SimSun" pitchFamily="2" charset="-122"/>
              </a:rPr>
              <a:t>Industria</a:t>
            </a:r>
            <a:endParaRPr lang="it-IT" sz="1600" i="1">
              <a:solidFill>
                <a:srgbClr val="604A7B"/>
              </a:solidFill>
              <a:latin typeface="Verdana" pitchFamily="34" charset="0"/>
            </a:endParaRPr>
          </a:p>
        </p:txBody>
      </p:sp>
      <p:sp>
        <p:nvSpPr>
          <p:cNvPr id="56" name="Text Box 13"/>
          <p:cNvSpPr txBox="1">
            <a:spLocks noChangeArrowheads="1"/>
          </p:cNvSpPr>
          <p:nvPr/>
        </p:nvSpPr>
        <p:spPr bwMode="auto">
          <a:xfrm>
            <a:off x="6738938" y="5292725"/>
            <a:ext cx="8572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i="1">
                <a:solidFill>
                  <a:srgbClr val="5F5F5F"/>
                </a:solidFill>
                <a:latin typeface="Verdana" pitchFamily="34" charset="0"/>
              </a:rPr>
              <a:t>8</a:t>
            </a:r>
            <a:r>
              <a:rPr lang="it-IT" sz="1400" i="1">
                <a:solidFill>
                  <a:srgbClr val="5F5F5F"/>
                </a:solidFill>
                <a:latin typeface="Verdana" pitchFamily="34" charset="0"/>
              </a:rPr>
              <a:t>%</a:t>
            </a:r>
            <a:endParaRPr lang="it-IT" sz="1800" i="1">
              <a:solidFill>
                <a:srgbClr val="5F5F5F"/>
              </a:solidFill>
              <a:latin typeface="Verdana" pitchFamily="34" charset="0"/>
            </a:endParaRPr>
          </a:p>
        </p:txBody>
      </p:sp>
      <p:sp>
        <p:nvSpPr>
          <p:cNvPr id="57" name="Text Box 13"/>
          <p:cNvSpPr txBox="1">
            <a:spLocks noChangeArrowheads="1"/>
          </p:cNvSpPr>
          <p:nvPr/>
        </p:nvSpPr>
        <p:spPr bwMode="auto">
          <a:xfrm>
            <a:off x="6486525" y="2555875"/>
            <a:ext cx="11096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i="1" dirty="0" smtClean="0">
                <a:solidFill>
                  <a:srgbClr val="5F5F5F"/>
                </a:solidFill>
                <a:latin typeface="Verdana" pitchFamily="34" charset="0"/>
                <a:ea typeface="SimSun" pitchFamily="2" charset="-122"/>
              </a:rPr>
              <a:t>6</a:t>
            </a:r>
            <a:r>
              <a:rPr lang="it-IT" sz="1400" i="1" dirty="0" smtClean="0">
                <a:solidFill>
                  <a:srgbClr val="5F5F5F"/>
                </a:solidFill>
                <a:latin typeface="Verdana" pitchFamily="34" charset="0"/>
                <a:ea typeface="SimSun" pitchFamily="2" charset="-122"/>
              </a:rPr>
              <a:t>%</a:t>
            </a:r>
            <a:endParaRPr lang="it-IT" sz="1800" i="1" dirty="0">
              <a:solidFill>
                <a:srgbClr val="5F5F5F"/>
              </a:solidFill>
              <a:latin typeface="Verdana" pitchFamily="34" charset="0"/>
            </a:endParaRPr>
          </a:p>
        </p:txBody>
      </p:sp>
      <p:sp>
        <p:nvSpPr>
          <p:cNvPr id="58" name="Text Box 13"/>
          <p:cNvSpPr txBox="1">
            <a:spLocks noChangeArrowheads="1"/>
          </p:cNvSpPr>
          <p:nvPr/>
        </p:nvSpPr>
        <p:spPr bwMode="auto">
          <a:xfrm>
            <a:off x="6738938" y="4292600"/>
            <a:ext cx="857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i="1">
                <a:solidFill>
                  <a:srgbClr val="5F5F5F"/>
                </a:solidFill>
                <a:latin typeface="Verdana" pitchFamily="34" charset="0"/>
                <a:ea typeface="SimSun" pitchFamily="2" charset="-122"/>
              </a:rPr>
              <a:t>22</a:t>
            </a:r>
            <a:r>
              <a:rPr lang="it-IT" sz="1400" i="1">
                <a:solidFill>
                  <a:srgbClr val="5F5F5F"/>
                </a:solidFill>
                <a:latin typeface="Verdana" pitchFamily="34" charset="0"/>
                <a:ea typeface="SimSun" pitchFamily="2" charset="-122"/>
              </a:rPr>
              <a:t>%</a:t>
            </a:r>
            <a:endParaRPr lang="it-IT" sz="1800" i="1">
              <a:solidFill>
                <a:srgbClr val="5F5F5F"/>
              </a:solidFill>
              <a:latin typeface="Verdana" pitchFamily="34" charset="0"/>
            </a:endParaRPr>
          </a:p>
        </p:txBody>
      </p:sp>
      <p:sp>
        <p:nvSpPr>
          <p:cNvPr id="59" name="Text Box 13"/>
          <p:cNvSpPr txBox="1">
            <a:spLocks noChangeArrowheads="1"/>
          </p:cNvSpPr>
          <p:nvPr/>
        </p:nvSpPr>
        <p:spPr bwMode="auto">
          <a:xfrm>
            <a:off x="6738938" y="3346450"/>
            <a:ext cx="857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i="1">
                <a:solidFill>
                  <a:srgbClr val="5F5F5F"/>
                </a:solidFill>
                <a:latin typeface="Verdana" pitchFamily="34" charset="0"/>
                <a:ea typeface="SimSun" pitchFamily="2" charset="-122"/>
              </a:rPr>
              <a:t>18</a:t>
            </a:r>
            <a:r>
              <a:rPr lang="it-IT" sz="1400" i="1">
                <a:solidFill>
                  <a:srgbClr val="5F5F5F"/>
                </a:solidFill>
                <a:latin typeface="Verdana" pitchFamily="34" charset="0"/>
                <a:ea typeface="SimSun" pitchFamily="2" charset="-122"/>
              </a:rPr>
              <a:t>%</a:t>
            </a:r>
            <a:endParaRPr lang="it-IT" sz="1800" i="1">
              <a:solidFill>
                <a:srgbClr val="5F5F5F"/>
              </a:solidFill>
              <a:latin typeface="Verdana" pitchFamily="34" charset="0"/>
            </a:endParaRPr>
          </a:p>
        </p:txBody>
      </p:sp>
      <p:cxnSp>
        <p:nvCxnSpPr>
          <p:cNvPr id="30750" name="Connettore 1 43"/>
          <p:cNvCxnSpPr>
            <a:cxnSpLocks noChangeShapeType="1"/>
          </p:cNvCxnSpPr>
          <p:nvPr/>
        </p:nvCxnSpPr>
        <p:spPr bwMode="auto">
          <a:xfrm>
            <a:off x="717550" y="3068638"/>
            <a:ext cx="8053388" cy="0"/>
          </a:xfrm>
          <a:prstGeom prst="line">
            <a:avLst/>
          </a:prstGeom>
          <a:noFill/>
          <a:ln w="28575" algn="ctr">
            <a:solidFill>
              <a:srgbClr val="604A7B"/>
            </a:solidFill>
            <a:round/>
            <a:headEnd/>
            <a:tailEnd/>
          </a:ln>
          <a:extLst>
            <a:ext uri="{909E8E84-426E-40DD-AFC4-6F175D3DCCD1}">
              <a14:hiddenFill xmlns:a14="http://schemas.microsoft.com/office/drawing/2010/main">
                <a:noFill/>
              </a14:hiddenFill>
            </a:ext>
          </a:extLst>
        </p:spPr>
      </p:cxnSp>
      <p:cxnSp>
        <p:nvCxnSpPr>
          <p:cNvPr id="30751" name="Connettore 1 46"/>
          <p:cNvCxnSpPr>
            <a:cxnSpLocks noChangeShapeType="1"/>
          </p:cNvCxnSpPr>
          <p:nvPr/>
        </p:nvCxnSpPr>
        <p:spPr bwMode="auto">
          <a:xfrm>
            <a:off x="755650" y="4005263"/>
            <a:ext cx="8053388" cy="0"/>
          </a:xfrm>
          <a:prstGeom prst="line">
            <a:avLst/>
          </a:prstGeom>
          <a:noFill/>
          <a:ln w="28575" algn="ctr">
            <a:solidFill>
              <a:srgbClr val="604A7B"/>
            </a:solidFill>
            <a:round/>
            <a:headEnd/>
            <a:tailEnd/>
          </a:ln>
          <a:extLst>
            <a:ext uri="{909E8E84-426E-40DD-AFC4-6F175D3DCCD1}">
              <a14:hiddenFill xmlns:a14="http://schemas.microsoft.com/office/drawing/2010/main">
                <a:noFill/>
              </a14:hiddenFill>
            </a:ext>
          </a:extLst>
        </p:spPr>
      </p:cxnSp>
      <p:cxnSp>
        <p:nvCxnSpPr>
          <p:cNvPr id="30752" name="Connettore 1 68"/>
          <p:cNvCxnSpPr>
            <a:cxnSpLocks noChangeShapeType="1"/>
          </p:cNvCxnSpPr>
          <p:nvPr/>
        </p:nvCxnSpPr>
        <p:spPr bwMode="auto">
          <a:xfrm>
            <a:off x="755650" y="5013325"/>
            <a:ext cx="8053388" cy="0"/>
          </a:xfrm>
          <a:prstGeom prst="line">
            <a:avLst/>
          </a:prstGeom>
          <a:noFill/>
          <a:ln w="28575" algn="ctr">
            <a:solidFill>
              <a:srgbClr val="604A7B"/>
            </a:solidFill>
            <a:round/>
            <a:headEnd/>
            <a:tailEnd/>
          </a:ln>
          <a:extLst>
            <a:ext uri="{909E8E84-426E-40DD-AFC4-6F175D3DCCD1}">
              <a14:hiddenFill xmlns:a14="http://schemas.microsoft.com/office/drawing/2010/main">
                <a:noFill/>
              </a14:hiddenFill>
            </a:ext>
          </a:extLst>
        </p:spPr>
      </p:cxnSp>
      <p:sp>
        <p:nvSpPr>
          <p:cNvPr id="28" name="Rettangolo 27"/>
          <p:cNvSpPr/>
          <p:nvPr/>
        </p:nvSpPr>
        <p:spPr bwMode="auto">
          <a:xfrm>
            <a:off x="2030490" y="6568835"/>
            <a:ext cx="226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Morfologia</a:t>
            </a:r>
          </a:p>
        </p:txBody>
      </p:sp>
      <p:sp>
        <p:nvSpPr>
          <p:cNvPr id="29" name="Rettangolo 28"/>
          <p:cNvSpPr/>
          <p:nvPr/>
        </p:nvSpPr>
        <p:spPr bwMode="auto">
          <a:xfrm>
            <a:off x="4298482"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Risultati della provincia</a:t>
            </a:r>
          </a:p>
        </p:txBody>
      </p:sp>
      <p:sp>
        <p:nvSpPr>
          <p:cNvPr id="35" name="Rettangolo 34"/>
          <p:cNvSpPr/>
          <p:nvPr/>
        </p:nvSpPr>
        <p:spPr bwMode="auto">
          <a:xfrm>
            <a:off x="6797306" y="6568835"/>
            <a:ext cx="2340000" cy="333375"/>
          </a:xfrm>
          <a:prstGeom prst="rect">
            <a:avLst/>
          </a:prstGeom>
          <a:solidFill>
            <a:srgbClr val="33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solidFill>
                <a:latin typeface="Verdana" pitchFamily="34" charset="0"/>
                <a:cs typeface="+mn-cs"/>
              </a:rPr>
              <a:t>I settori economici</a:t>
            </a:r>
          </a:p>
        </p:txBody>
      </p:sp>
      <p:sp>
        <p:nvSpPr>
          <p:cNvPr id="36" name="Rettangolo 35"/>
          <p:cNvSpPr/>
          <p:nvPr/>
        </p:nvSpPr>
        <p:spPr bwMode="auto">
          <a:xfrm>
            <a:off x="-16797" y="6568835"/>
            <a:ext cx="208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Domande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Effect transition="in" filter="fade">
                                      <p:cBhvr>
                                        <p:cTn id="11" dur="2000"/>
                                        <p:tgtEl>
                                          <p:spTgt spid="49"/>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8"/>
                                        </p:tgtEl>
                                        <p:attrNameLst>
                                          <p:attrName>style.visibility</p:attrName>
                                        </p:attrNameLst>
                                      </p:cBhvr>
                                      <p:to>
                                        <p:strVal val="visible"/>
                                      </p:to>
                                    </p:set>
                                    <p:animEffect transition="in" filter="fade">
                                      <p:cBhvr>
                                        <p:cTn id="14" dur="2000"/>
                                        <p:tgtEl>
                                          <p:spTgt spid="48"/>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2000"/>
                                        <p:tgtEl>
                                          <p:spTgt spid="5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3"/>
                                        </p:tgtEl>
                                        <p:attrNameLst>
                                          <p:attrName>style.visibility</p:attrName>
                                        </p:attrNameLst>
                                      </p:cBhvr>
                                      <p:to>
                                        <p:strVal val="visible"/>
                                      </p:to>
                                    </p:set>
                                    <p:animEffect transition="in" filter="fade">
                                      <p:cBhvr>
                                        <p:cTn id="20" dur="2000"/>
                                        <p:tgtEl>
                                          <p:spTgt spid="5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4"/>
                                        </p:tgtEl>
                                        <p:attrNameLst>
                                          <p:attrName>style.visibility</p:attrName>
                                        </p:attrNameLst>
                                      </p:cBhvr>
                                      <p:to>
                                        <p:strVal val="visible"/>
                                      </p:to>
                                    </p:set>
                                    <p:animEffect transition="in" filter="fade">
                                      <p:cBhvr>
                                        <p:cTn id="23" dur="2000"/>
                                        <p:tgtEl>
                                          <p:spTgt spid="5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fade">
                                      <p:cBhvr>
                                        <p:cTn id="26" dur="2000"/>
                                        <p:tgtEl>
                                          <p:spTgt spid="4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2"/>
                                        </p:tgtEl>
                                        <p:attrNameLst>
                                          <p:attrName>style.visibility</p:attrName>
                                        </p:attrNameLst>
                                      </p:cBhvr>
                                      <p:to>
                                        <p:strVal val="visible"/>
                                      </p:to>
                                    </p:set>
                                    <p:animEffect transition="in" filter="fade">
                                      <p:cBhvr>
                                        <p:cTn id="29" dur="2000"/>
                                        <p:tgtEl>
                                          <p:spTgt spid="5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6"/>
                                        </p:tgtEl>
                                        <p:attrNameLst>
                                          <p:attrName>style.visibility</p:attrName>
                                        </p:attrNameLst>
                                      </p:cBhvr>
                                      <p:to>
                                        <p:strVal val="visible"/>
                                      </p:to>
                                    </p:set>
                                    <p:animEffect transition="in" filter="fade">
                                      <p:cBhvr>
                                        <p:cTn id="32" dur="2000"/>
                                        <p:tgtEl>
                                          <p:spTgt spid="46"/>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fade">
                                      <p:cBhvr>
                                        <p:cTn id="35" dur="2000"/>
                                        <p:tgtEl>
                                          <p:spTgt spid="50"/>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5"/>
                                        </p:tgtEl>
                                        <p:attrNameLst>
                                          <p:attrName>style.visibility</p:attrName>
                                        </p:attrNameLst>
                                      </p:cBhvr>
                                      <p:to>
                                        <p:strVal val="visible"/>
                                      </p:to>
                                    </p:set>
                                    <p:animEffect transition="in" filter="fade">
                                      <p:cBhvr>
                                        <p:cTn id="38" dur="2000"/>
                                        <p:tgtEl>
                                          <p:spTgt spid="55"/>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7"/>
                                        </p:tgtEl>
                                        <p:attrNameLst>
                                          <p:attrName>style.visibility</p:attrName>
                                        </p:attrNameLst>
                                      </p:cBhvr>
                                      <p:to>
                                        <p:strVal val="visible"/>
                                      </p:to>
                                    </p:set>
                                    <p:animEffect transition="in" filter="fade">
                                      <p:cBhvr>
                                        <p:cTn id="41" dur="2000"/>
                                        <p:tgtEl>
                                          <p:spTgt spid="57"/>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9"/>
                                        </p:tgtEl>
                                        <p:attrNameLst>
                                          <p:attrName>style.visibility</p:attrName>
                                        </p:attrNameLst>
                                      </p:cBhvr>
                                      <p:to>
                                        <p:strVal val="visible"/>
                                      </p:to>
                                    </p:set>
                                    <p:animEffect transition="in" filter="fade">
                                      <p:cBhvr>
                                        <p:cTn id="44" dur="2000"/>
                                        <p:tgtEl>
                                          <p:spTgt spid="59"/>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8"/>
                                        </p:tgtEl>
                                        <p:attrNameLst>
                                          <p:attrName>style.visibility</p:attrName>
                                        </p:attrNameLst>
                                      </p:cBhvr>
                                      <p:to>
                                        <p:strVal val="visible"/>
                                      </p:to>
                                    </p:set>
                                    <p:animEffect transition="in" filter="fade">
                                      <p:cBhvr>
                                        <p:cTn id="47" dur="2000"/>
                                        <p:tgtEl>
                                          <p:spTgt spid="58"/>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56"/>
                                        </p:tgtEl>
                                        <p:attrNameLst>
                                          <p:attrName>style.visibility</p:attrName>
                                        </p:attrNameLst>
                                      </p:cBhvr>
                                      <p:to>
                                        <p:strVal val="visible"/>
                                      </p:to>
                                    </p:set>
                                    <p:animEffect transition="in" filter="fade">
                                      <p:cBhvr>
                                        <p:cTn id="50" dur="2000"/>
                                        <p:tgtEl>
                                          <p:spTgt spid="56"/>
                                        </p:tgtEl>
                                      </p:cBhvr>
                                    </p:animEffect>
                                  </p:childTnLst>
                                </p:cTn>
                              </p:par>
                              <p:par>
                                <p:cTn id="51" presetID="10" presetClass="entr" presetSubtype="0" fill="hold" nodeType="withEffect">
                                  <p:stCondLst>
                                    <p:cond delay="0"/>
                                  </p:stCondLst>
                                  <p:childTnLst>
                                    <p:set>
                                      <p:cBhvr>
                                        <p:cTn id="52" dur="1" fill="hold">
                                          <p:stCondLst>
                                            <p:cond delay="0"/>
                                          </p:stCondLst>
                                        </p:cTn>
                                        <p:tgtEl>
                                          <p:spTgt spid="30750"/>
                                        </p:tgtEl>
                                        <p:attrNameLst>
                                          <p:attrName>style.visibility</p:attrName>
                                        </p:attrNameLst>
                                      </p:cBhvr>
                                      <p:to>
                                        <p:strVal val="visible"/>
                                      </p:to>
                                    </p:set>
                                    <p:animEffect transition="in" filter="fade">
                                      <p:cBhvr>
                                        <p:cTn id="53" dur="2000"/>
                                        <p:tgtEl>
                                          <p:spTgt spid="30750"/>
                                        </p:tgtEl>
                                      </p:cBhvr>
                                    </p:animEffect>
                                  </p:childTnLst>
                                </p:cTn>
                              </p:par>
                              <p:par>
                                <p:cTn id="54" presetID="10" presetClass="entr" presetSubtype="0" fill="hold" nodeType="withEffect">
                                  <p:stCondLst>
                                    <p:cond delay="0"/>
                                  </p:stCondLst>
                                  <p:childTnLst>
                                    <p:set>
                                      <p:cBhvr>
                                        <p:cTn id="55" dur="1" fill="hold">
                                          <p:stCondLst>
                                            <p:cond delay="0"/>
                                          </p:stCondLst>
                                        </p:cTn>
                                        <p:tgtEl>
                                          <p:spTgt spid="30751"/>
                                        </p:tgtEl>
                                        <p:attrNameLst>
                                          <p:attrName>style.visibility</p:attrName>
                                        </p:attrNameLst>
                                      </p:cBhvr>
                                      <p:to>
                                        <p:strVal val="visible"/>
                                      </p:to>
                                    </p:set>
                                    <p:animEffect transition="in" filter="fade">
                                      <p:cBhvr>
                                        <p:cTn id="56" dur="2000"/>
                                        <p:tgtEl>
                                          <p:spTgt spid="30751"/>
                                        </p:tgtEl>
                                      </p:cBhvr>
                                    </p:animEffect>
                                  </p:childTnLst>
                                </p:cTn>
                              </p:par>
                              <p:par>
                                <p:cTn id="57" presetID="10" presetClass="entr" presetSubtype="0" fill="hold" nodeType="withEffect">
                                  <p:stCondLst>
                                    <p:cond delay="0"/>
                                  </p:stCondLst>
                                  <p:childTnLst>
                                    <p:set>
                                      <p:cBhvr>
                                        <p:cTn id="58" dur="1" fill="hold">
                                          <p:stCondLst>
                                            <p:cond delay="0"/>
                                          </p:stCondLst>
                                        </p:cTn>
                                        <p:tgtEl>
                                          <p:spTgt spid="30752"/>
                                        </p:tgtEl>
                                        <p:attrNameLst>
                                          <p:attrName>style.visibility</p:attrName>
                                        </p:attrNameLst>
                                      </p:cBhvr>
                                      <p:to>
                                        <p:strVal val="visible"/>
                                      </p:to>
                                    </p:set>
                                    <p:animEffect transition="in" filter="fade">
                                      <p:cBhvr>
                                        <p:cTn id="59" dur="2000"/>
                                        <p:tgtEl>
                                          <p:spTgt spid="307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42" grpId="0"/>
      <p:bldP spid="46" grpId="0"/>
      <p:bldP spid="48" grpId="0"/>
      <p:bldP spid="49" grpId="0"/>
      <p:bldP spid="50" grpId="0"/>
      <p:bldP spid="51" grpId="0"/>
      <p:bldP spid="52" grpId="0"/>
      <p:bldP spid="53" grpId="0"/>
      <p:bldP spid="54" grpId="0"/>
      <p:bldP spid="55" grpId="0"/>
      <p:bldP spid="56" grpId="0"/>
      <p:bldP spid="57" grpId="0"/>
      <p:bldP spid="58" grpId="0"/>
      <p:bldP spid="5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uppo 35"/>
          <p:cNvGrpSpPr>
            <a:grpSpLocks/>
          </p:cNvGrpSpPr>
          <p:nvPr/>
        </p:nvGrpSpPr>
        <p:grpSpPr bwMode="auto">
          <a:xfrm>
            <a:off x="1074738" y="981075"/>
            <a:ext cx="7362825" cy="4945063"/>
            <a:chOff x="829047" y="981074"/>
            <a:chExt cx="7361932" cy="4945064"/>
          </a:xfrm>
        </p:grpSpPr>
        <p:pic>
          <p:nvPicPr>
            <p:cNvPr id="40" name="Picture 49" descr="C:\Users\intel\AppData\Local\Microsoft\Windows\Temporary Internet Files\Content.IE5\KN36875D\MC900211975[1].wmf"/>
            <p:cNvPicPr>
              <a:picLocks noChangeArrowheads="1"/>
            </p:cNvPicPr>
            <p:nvPr/>
          </p:nvPicPr>
          <p:blipFill>
            <a:blip r:embed="rId3" cstate="print">
              <a:duotone>
                <a:schemeClr val="accent3">
                  <a:shade val="45000"/>
                  <a:satMod val="135000"/>
                </a:schemeClr>
                <a:prstClr val="white"/>
              </a:duotone>
            </a:blip>
            <a:srcRect/>
            <a:stretch>
              <a:fillRect/>
            </a:stretch>
          </p:blipFill>
          <p:spPr bwMode="auto">
            <a:xfrm>
              <a:off x="829047" y="981074"/>
              <a:ext cx="7268400" cy="4874400"/>
            </a:xfrm>
            <a:prstGeom prst="rect">
              <a:avLst/>
            </a:prstGeom>
            <a:noFill/>
            <a:ln w="9525">
              <a:noFill/>
              <a:miter lim="800000"/>
              <a:headEnd/>
              <a:tailEnd/>
            </a:ln>
          </p:spPr>
        </p:pic>
        <p:sp>
          <p:nvSpPr>
            <p:cNvPr id="33843" name="Rettangolo 16"/>
            <p:cNvSpPr>
              <a:spLocks noChangeArrowheads="1"/>
            </p:cNvSpPr>
            <p:nvPr/>
          </p:nvSpPr>
          <p:spPr bwMode="auto">
            <a:xfrm>
              <a:off x="924992" y="1052513"/>
              <a:ext cx="7265987" cy="4873625"/>
            </a:xfrm>
            <a:prstGeom prst="rect">
              <a:avLst/>
            </a:prstGeom>
            <a:solidFill>
              <a:srgbClr val="EAEAEA">
                <a:alpha val="81960"/>
              </a:srgbClr>
            </a:solidFill>
            <a:ln>
              <a:noFill/>
            </a:ln>
            <a:extLst>
              <a:ext uri="{91240B29-F687-4F45-9708-019B960494DF}">
                <a14:hiddenLine xmlns:a14="http://schemas.microsoft.com/office/drawing/2010/main" w="28575" algn="ctr">
                  <a:solidFill>
                    <a:srgbClr val="000000"/>
                  </a:solidFill>
                  <a:prstDash val="dash"/>
                  <a:round/>
                  <a:headEnd/>
                  <a:tailEnd type="triangle" w="med" len="med"/>
                </a14:hiddenLine>
              </a:ext>
            </a:extLst>
          </p:spPr>
          <p:txBody>
            <a:bodyPr anchor="ctr"/>
            <a:lstStyle/>
            <a:p>
              <a:pPr algn="ctr"/>
              <a:endParaRPr lang="it-IT"/>
            </a:p>
          </p:txBody>
        </p:sp>
      </p:grpSp>
      <p:sp>
        <p:nvSpPr>
          <p:cNvPr id="7171" name="Rectangle 10"/>
          <p:cNvSpPr>
            <a:spLocks noGrp="1" noChangeArrowheads="1"/>
          </p:cNvSpPr>
          <p:nvPr>
            <p:ph type="title"/>
          </p:nvPr>
        </p:nvSpPr>
        <p:spPr>
          <a:xfrm>
            <a:off x="598488" y="188913"/>
            <a:ext cx="8172450" cy="792162"/>
          </a:xfrm>
        </p:spPr>
        <p:txBody>
          <a:bodyPr/>
          <a:lstStyle/>
          <a:p>
            <a:pPr eaLnBrk="1" hangingPunct="1"/>
            <a:r>
              <a:rPr lang="it-IT" sz="2000" smtClean="0">
                <a:solidFill>
                  <a:srgbClr val="604A7B"/>
                </a:solidFill>
                <a:latin typeface="Verdana" pitchFamily="34" charset="0"/>
              </a:rPr>
              <a:t>La meccanica – investimenti </a:t>
            </a:r>
            <a:r>
              <a:rPr lang="it-IT" sz="1400" b="0" smtClean="0">
                <a:solidFill>
                  <a:srgbClr val="604A7B"/>
                </a:solidFill>
                <a:latin typeface="Verdana" pitchFamily="34" charset="0"/>
              </a:rPr>
              <a:t>(valore mediano)</a:t>
            </a:r>
            <a:endParaRPr lang="it-IT" sz="2000" b="0" smtClean="0">
              <a:solidFill>
                <a:srgbClr val="604A7B"/>
              </a:solidFill>
              <a:latin typeface="Verdana" pitchFamily="34" charset="0"/>
            </a:endParaRPr>
          </a:p>
        </p:txBody>
      </p:sp>
      <p:sp>
        <p:nvSpPr>
          <p:cNvPr id="334" name="Rectangle 15"/>
          <p:cNvSpPr>
            <a:spLocks noChangeArrowheads="1"/>
          </p:cNvSpPr>
          <p:nvPr/>
        </p:nvSpPr>
        <p:spPr bwMode="auto">
          <a:xfrm>
            <a:off x="1497013" y="5886420"/>
            <a:ext cx="7559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it-IT" sz="2000" dirty="0">
                <a:solidFill>
                  <a:srgbClr val="604A7B"/>
                </a:solidFill>
                <a:latin typeface="Verdana" pitchFamily="34" charset="0"/>
              </a:rPr>
              <a:t>Oltre metà delle imprese </a:t>
            </a:r>
            <a:r>
              <a:rPr lang="it-IT" sz="2000" dirty="0" smtClean="0">
                <a:solidFill>
                  <a:srgbClr val="604A7B"/>
                </a:solidFill>
                <a:latin typeface="Verdana" pitchFamily="34" charset="0"/>
              </a:rPr>
              <a:t>non investe a sufficienza</a:t>
            </a:r>
            <a:endParaRPr lang="it-IT" sz="2000" dirty="0">
              <a:solidFill>
                <a:srgbClr val="604A7B"/>
              </a:solidFill>
              <a:latin typeface="Verdana" pitchFamily="34" charset="0"/>
            </a:endParaRPr>
          </a:p>
        </p:txBody>
      </p:sp>
      <p:sp>
        <p:nvSpPr>
          <p:cNvPr id="30" name="Pentagono 29"/>
          <p:cNvSpPr/>
          <p:nvPr/>
        </p:nvSpPr>
        <p:spPr bwMode="auto">
          <a:xfrm>
            <a:off x="806376" y="5902929"/>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34" name="Rectangle 81"/>
          <p:cNvSpPr>
            <a:spLocks noChangeArrowheads="1"/>
          </p:cNvSpPr>
          <p:nvPr/>
        </p:nvSpPr>
        <p:spPr bwMode="auto">
          <a:xfrm>
            <a:off x="7081838" y="1557338"/>
            <a:ext cx="307975" cy="276225"/>
          </a:xfrm>
          <a:prstGeom prst="rect">
            <a:avLst/>
          </a:prstGeom>
          <a:noFill/>
          <a:ln w="9525">
            <a:noFill/>
            <a:miter lim="800000"/>
            <a:headEnd/>
            <a:tailEnd/>
          </a:ln>
        </p:spPr>
        <p:txBody>
          <a:bodyPr wrap="none" lIns="0" tIns="0" rIns="0" bIns="0">
            <a:spAutoFit/>
          </a:bodyPr>
          <a:lstStyle/>
          <a:p>
            <a:pPr>
              <a:defRPr/>
            </a:pPr>
            <a:r>
              <a:rPr lang="it-IT" sz="1800" dirty="0">
                <a:solidFill>
                  <a:schemeClr val="bg1">
                    <a:lumMod val="50000"/>
                  </a:schemeClr>
                </a:solidFill>
              </a:rPr>
              <a:t>Q3</a:t>
            </a:r>
            <a:endParaRPr lang="it-IT" b="0" dirty="0">
              <a:solidFill>
                <a:schemeClr val="bg1">
                  <a:lumMod val="50000"/>
                </a:schemeClr>
              </a:solidFill>
            </a:endParaRPr>
          </a:p>
        </p:txBody>
      </p:sp>
      <p:sp>
        <p:nvSpPr>
          <p:cNvPr id="35" name="Rectangle 81"/>
          <p:cNvSpPr>
            <a:spLocks noChangeArrowheads="1"/>
          </p:cNvSpPr>
          <p:nvPr/>
        </p:nvSpPr>
        <p:spPr bwMode="auto">
          <a:xfrm>
            <a:off x="6915150" y="3716338"/>
            <a:ext cx="3206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800">
                <a:solidFill>
                  <a:srgbClr val="604A7B"/>
                </a:solidFill>
              </a:rPr>
              <a:t>Me</a:t>
            </a:r>
            <a:endParaRPr lang="it-IT" b="0">
              <a:solidFill>
                <a:srgbClr val="604A7B"/>
              </a:solidFill>
            </a:endParaRPr>
          </a:p>
        </p:txBody>
      </p:sp>
      <p:sp>
        <p:nvSpPr>
          <p:cNvPr id="36" name="Rectangle 81"/>
          <p:cNvSpPr>
            <a:spLocks noChangeArrowheads="1"/>
          </p:cNvSpPr>
          <p:nvPr/>
        </p:nvSpPr>
        <p:spPr bwMode="auto">
          <a:xfrm>
            <a:off x="7019925" y="4375150"/>
            <a:ext cx="307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800">
                <a:solidFill>
                  <a:srgbClr val="B3A2C7"/>
                </a:solidFill>
              </a:rPr>
              <a:t>Q1</a:t>
            </a:r>
            <a:endParaRPr lang="it-IT" b="0">
              <a:solidFill>
                <a:srgbClr val="B3A2C7"/>
              </a:solidFill>
            </a:endParaRPr>
          </a:p>
        </p:txBody>
      </p:sp>
      <p:sp>
        <p:nvSpPr>
          <p:cNvPr id="22557" name="Freeform 62"/>
          <p:cNvSpPr>
            <a:spLocks/>
          </p:cNvSpPr>
          <p:nvPr/>
        </p:nvSpPr>
        <p:spPr bwMode="auto">
          <a:xfrm>
            <a:off x="2008188" y="4048125"/>
            <a:ext cx="5033962" cy="617538"/>
          </a:xfrm>
          <a:custGeom>
            <a:avLst/>
            <a:gdLst>
              <a:gd name="T0" fmla="*/ 7441738 w 11524"/>
              <a:gd name="T1" fmla="*/ 573803 h 1412"/>
              <a:gd name="T2" fmla="*/ 553937227 w 11524"/>
              <a:gd name="T3" fmla="*/ 77083788 h 1412"/>
              <a:gd name="T4" fmla="*/ 1100431845 w 11524"/>
              <a:gd name="T5" fmla="*/ 162775055 h 1412"/>
              <a:gd name="T6" fmla="*/ 1646545771 w 11524"/>
              <a:gd name="T7" fmla="*/ 211741166 h 1412"/>
              <a:gd name="T8" fmla="*/ 2147483647 w 11524"/>
              <a:gd name="T9" fmla="*/ 257647195 h 1412"/>
              <a:gd name="T10" fmla="*/ 2147483647 w 11524"/>
              <a:gd name="T11" fmla="*/ 264150585 h 1412"/>
              <a:gd name="T12" fmla="*/ 2147483647 w 11524"/>
              <a:gd name="T13" fmla="*/ 269697492 h 1412"/>
              <a:gd name="T14" fmla="*/ 1645591748 w 11524"/>
              <a:gd name="T15" fmla="*/ 223791462 h 1412"/>
              <a:gd name="T16" fmla="*/ 1098715127 w 11524"/>
              <a:gd name="T17" fmla="*/ 174825352 h 1412"/>
              <a:gd name="T18" fmla="*/ 552219634 w 11524"/>
              <a:gd name="T19" fmla="*/ 89134084 h 1412"/>
              <a:gd name="T20" fmla="*/ 5724581 w 11524"/>
              <a:gd name="T21" fmla="*/ 12624103 h 1412"/>
              <a:gd name="T22" fmla="*/ 572240 w 11524"/>
              <a:gd name="T23" fmla="*/ 5738030 h 1412"/>
              <a:gd name="T24" fmla="*/ 7441738 w 11524"/>
              <a:gd name="T25" fmla="*/ 573803 h 14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524"/>
              <a:gd name="T40" fmla="*/ 0 h 1412"/>
              <a:gd name="T41" fmla="*/ 11524 w 11524"/>
              <a:gd name="T42" fmla="*/ 1412 h 141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524" h="1412">
                <a:moveTo>
                  <a:pt x="39" y="3"/>
                </a:moveTo>
                <a:lnTo>
                  <a:pt x="2903" y="403"/>
                </a:lnTo>
                <a:lnTo>
                  <a:pt x="5767" y="851"/>
                </a:lnTo>
                <a:lnTo>
                  <a:pt x="8629" y="1107"/>
                </a:lnTo>
                <a:lnTo>
                  <a:pt x="11493" y="1347"/>
                </a:lnTo>
                <a:cubicBezTo>
                  <a:pt x="11511" y="1348"/>
                  <a:pt x="11524" y="1364"/>
                  <a:pt x="11522" y="1381"/>
                </a:cubicBezTo>
                <a:cubicBezTo>
                  <a:pt x="11521" y="1399"/>
                  <a:pt x="11505" y="1412"/>
                  <a:pt x="11488" y="1410"/>
                </a:cubicBezTo>
                <a:lnTo>
                  <a:pt x="8624" y="1170"/>
                </a:lnTo>
                <a:lnTo>
                  <a:pt x="5758" y="914"/>
                </a:lnTo>
                <a:lnTo>
                  <a:pt x="2894" y="466"/>
                </a:lnTo>
                <a:lnTo>
                  <a:pt x="30" y="66"/>
                </a:lnTo>
                <a:cubicBezTo>
                  <a:pt x="13" y="64"/>
                  <a:pt x="0" y="48"/>
                  <a:pt x="3" y="30"/>
                </a:cubicBezTo>
                <a:cubicBezTo>
                  <a:pt x="5" y="13"/>
                  <a:pt x="21" y="0"/>
                  <a:pt x="39" y="3"/>
                </a:cubicBezTo>
                <a:close/>
              </a:path>
            </a:pathLst>
          </a:custGeom>
          <a:solidFill>
            <a:srgbClr val="B3A2C7"/>
          </a:solidFill>
          <a:ln w="6350" cap="flat">
            <a:solidFill>
              <a:srgbClr val="B3A2C7"/>
            </a:solidFill>
            <a:prstDash val="solid"/>
            <a:bevel/>
            <a:headEnd/>
            <a:tailEnd/>
          </a:ln>
        </p:spPr>
        <p:txBody>
          <a:bodyPr/>
          <a:lstStyle/>
          <a:p>
            <a:endParaRPr lang="it-IT"/>
          </a:p>
        </p:txBody>
      </p:sp>
      <p:sp>
        <p:nvSpPr>
          <p:cNvPr id="22558" name="Freeform 63"/>
          <p:cNvSpPr>
            <a:spLocks/>
          </p:cNvSpPr>
          <p:nvPr/>
        </p:nvSpPr>
        <p:spPr bwMode="auto">
          <a:xfrm>
            <a:off x="2006600" y="1863725"/>
            <a:ext cx="5043488" cy="2216150"/>
          </a:xfrm>
          <a:custGeom>
            <a:avLst/>
            <a:gdLst>
              <a:gd name="T0" fmla="*/ 33 w 11544"/>
              <a:gd name="T1" fmla="*/ 4981 h 5064"/>
              <a:gd name="T2" fmla="*/ 2897 w 11544"/>
              <a:gd name="T3" fmla="*/ 4101 h 5064"/>
              <a:gd name="T4" fmla="*/ 2881 w 11544"/>
              <a:gd name="T5" fmla="*/ 4111 h 5064"/>
              <a:gd name="T6" fmla="*/ 5745 w 11544"/>
              <a:gd name="T7" fmla="*/ 1327 h 5064"/>
              <a:gd name="T8" fmla="*/ 5762 w 11544"/>
              <a:gd name="T9" fmla="*/ 1317 h 5064"/>
              <a:gd name="T10" fmla="*/ 8626 w 11544"/>
              <a:gd name="T11" fmla="*/ 549 h 5064"/>
              <a:gd name="T12" fmla="*/ 11493 w 11544"/>
              <a:gd name="T13" fmla="*/ 4 h 5064"/>
              <a:gd name="T14" fmla="*/ 11540 w 11544"/>
              <a:gd name="T15" fmla="*/ 36 h 5064"/>
              <a:gd name="T16" fmla="*/ 11508 w 11544"/>
              <a:gd name="T17" fmla="*/ 83 h 5064"/>
              <a:gd name="T18" fmla="*/ 8647 w 11544"/>
              <a:gd name="T19" fmla="*/ 626 h 5064"/>
              <a:gd name="T20" fmla="*/ 5783 w 11544"/>
              <a:gd name="T21" fmla="*/ 1394 h 5064"/>
              <a:gd name="T22" fmla="*/ 5800 w 11544"/>
              <a:gd name="T23" fmla="*/ 1384 h 5064"/>
              <a:gd name="T24" fmla="*/ 2936 w 11544"/>
              <a:gd name="T25" fmla="*/ 4168 h 5064"/>
              <a:gd name="T26" fmla="*/ 2920 w 11544"/>
              <a:gd name="T27" fmla="*/ 4178 h 5064"/>
              <a:gd name="T28" fmla="*/ 56 w 11544"/>
              <a:gd name="T29" fmla="*/ 5058 h 5064"/>
              <a:gd name="T30" fmla="*/ 6 w 11544"/>
              <a:gd name="T31" fmla="*/ 5031 h 5064"/>
              <a:gd name="T32" fmla="*/ 33 w 11544"/>
              <a:gd name="T33" fmla="*/ 4981 h 50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544"/>
              <a:gd name="T52" fmla="*/ 0 h 5064"/>
              <a:gd name="T53" fmla="*/ 11544 w 11544"/>
              <a:gd name="T54" fmla="*/ 5064 h 506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544" h="5064">
                <a:moveTo>
                  <a:pt x="33" y="4981"/>
                </a:moveTo>
                <a:lnTo>
                  <a:pt x="2897" y="4101"/>
                </a:lnTo>
                <a:lnTo>
                  <a:pt x="2881" y="4111"/>
                </a:lnTo>
                <a:lnTo>
                  <a:pt x="5745" y="1327"/>
                </a:lnTo>
                <a:cubicBezTo>
                  <a:pt x="5749" y="1322"/>
                  <a:pt x="5756" y="1319"/>
                  <a:pt x="5762" y="1317"/>
                </a:cubicBezTo>
                <a:lnTo>
                  <a:pt x="8626" y="549"/>
                </a:lnTo>
                <a:lnTo>
                  <a:pt x="11493" y="4"/>
                </a:lnTo>
                <a:cubicBezTo>
                  <a:pt x="11515" y="0"/>
                  <a:pt x="11536" y="14"/>
                  <a:pt x="11540" y="36"/>
                </a:cubicBezTo>
                <a:cubicBezTo>
                  <a:pt x="11544" y="58"/>
                  <a:pt x="11530" y="79"/>
                  <a:pt x="11508" y="83"/>
                </a:cubicBezTo>
                <a:lnTo>
                  <a:pt x="8647" y="626"/>
                </a:lnTo>
                <a:lnTo>
                  <a:pt x="5783" y="1394"/>
                </a:lnTo>
                <a:lnTo>
                  <a:pt x="5800" y="1384"/>
                </a:lnTo>
                <a:lnTo>
                  <a:pt x="2936" y="4168"/>
                </a:lnTo>
                <a:cubicBezTo>
                  <a:pt x="2932" y="4173"/>
                  <a:pt x="2926" y="4176"/>
                  <a:pt x="2920" y="4178"/>
                </a:cubicBezTo>
                <a:lnTo>
                  <a:pt x="56" y="5058"/>
                </a:lnTo>
                <a:cubicBezTo>
                  <a:pt x="35" y="5064"/>
                  <a:pt x="13" y="5052"/>
                  <a:pt x="6" y="5031"/>
                </a:cubicBezTo>
                <a:cubicBezTo>
                  <a:pt x="0" y="5010"/>
                  <a:pt x="12" y="4988"/>
                  <a:pt x="33" y="4981"/>
                </a:cubicBezTo>
                <a:close/>
              </a:path>
            </a:pathLst>
          </a:custGeom>
          <a:solidFill>
            <a:schemeClr val="bg1">
              <a:lumMod val="50000"/>
            </a:schemeClr>
          </a:solidFill>
          <a:ln w="6350" cap="flat">
            <a:solidFill>
              <a:srgbClr val="A6A6A6"/>
            </a:solidFill>
            <a:prstDash val="solid"/>
            <a:bevel/>
            <a:headEnd/>
            <a:tailEnd/>
          </a:ln>
        </p:spPr>
        <p:txBody>
          <a:bodyPr/>
          <a:lstStyle/>
          <a:p>
            <a:pPr>
              <a:defRPr/>
            </a:pPr>
            <a:endParaRPr lang="it-IT"/>
          </a:p>
        </p:txBody>
      </p:sp>
      <p:grpSp>
        <p:nvGrpSpPr>
          <p:cNvPr id="3" name="Gruppo 49"/>
          <p:cNvGrpSpPr>
            <a:grpSpLocks/>
          </p:cNvGrpSpPr>
          <p:nvPr/>
        </p:nvGrpSpPr>
        <p:grpSpPr bwMode="auto">
          <a:xfrm>
            <a:off x="900113" y="1143000"/>
            <a:ext cx="6756400" cy="4367213"/>
            <a:chOff x="900113" y="1143000"/>
            <a:chExt cx="6756400" cy="4367213"/>
          </a:xfrm>
        </p:grpSpPr>
        <p:sp>
          <p:nvSpPr>
            <p:cNvPr id="33823" name="Freeform 56"/>
            <p:cNvSpPr>
              <a:spLocks noEditPoints="1"/>
            </p:cNvSpPr>
            <p:nvPr/>
          </p:nvSpPr>
          <p:spPr bwMode="auto">
            <a:xfrm>
              <a:off x="1397000" y="1235075"/>
              <a:ext cx="6254750" cy="3395663"/>
            </a:xfrm>
            <a:custGeom>
              <a:avLst/>
              <a:gdLst>
                <a:gd name="T0" fmla="*/ 0 w 3940"/>
                <a:gd name="T1" fmla="*/ 2147483647 h 2139"/>
                <a:gd name="T2" fmla="*/ 2147483647 w 3940"/>
                <a:gd name="T3" fmla="*/ 2147483647 h 2139"/>
                <a:gd name="T4" fmla="*/ 2147483647 w 3940"/>
                <a:gd name="T5" fmla="*/ 2147483647 h 2139"/>
                <a:gd name="T6" fmla="*/ 0 w 3940"/>
                <a:gd name="T7" fmla="*/ 2147483647 h 2139"/>
                <a:gd name="T8" fmla="*/ 0 w 3940"/>
                <a:gd name="T9" fmla="*/ 2147483647 h 2139"/>
                <a:gd name="T10" fmla="*/ 0 w 3940"/>
                <a:gd name="T11" fmla="*/ 2147483647 h 2139"/>
                <a:gd name="T12" fmla="*/ 2147483647 w 3940"/>
                <a:gd name="T13" fmla="*/ 2147483647 h 2139"/>
                <a:gd name="T14" fmla="*/ 2147483647 w 3940"/>
                <a:gd name="T15" fmla="*/ 2147483647 h 2139"/>
                <a:gd name="T16" fmla="*/ 0 w 3940"/>
                <a:gd name="T17" fmla="*/ 2147483647 h 2139"/>
                <a:gd name="T18" fmla="*/ 0 w 3940"/>
                <a:gd name="T19" fmla="*/ 2147483647 h 2139"/>
                <a:gd name="T20" fmla="*/ 0 w 3940"/>
                <a:gd name="T21" fmla="*/ 2147483647 h 2139"/>
                <a:gd name="T22" fmla="*/ 2147483647 w 3940"/>
                <a:gd name="T23" fmla="*/ 2147483647 h 2139"/>
                <a:gd name="T24" fmla="*/ 2147483647 w 3940"/>
                <a:gd name="T25" fmla="*/ 2147483647 h 2139"/>
                <a:gd name="T26" fmla="*/ 0 w 3940"/>
                <a:gd name="T27" fmla="*/ 2147483647 h 2139"/>
                <a:gd name="T28" fmla="*/ 0 w 3940"/>
                <a:gd name="T29" fmla="*/ 2147483647 h 2139"/>
                <a:gd name="T30" fmla="*/ 0 w 3940"/>
                <a:gd name="T31" fmla="*/ 2147483647 h 2139"/>
                <a:gd name="T32" fmla="*/ 2147483647 w 3940"/>
                <a:gd name="T33" fmla="*/ 2147483647 h 2139"/>
                <a:gd name="T34" fmla="*/ 2147483647 w 3940"/>
                <a:gd name="T35" fmla="*/ 2147483647 h 2139"/>
                <a:gd name="T36" fmla="*/ 0 w 3940"/>
                <a:gd name="T37" fmla="*/ 2147483647 h 2139"/>
                <a:gd name="T38" fmla="*/ 0 w 3940"/>
                <a:gd name="T39" fmla="*/ 2147483647 h 2139"/>
                <a:gd name="T40" fmla="*/ 0 w 3940"/>
                <a:gd name="T41" fmla="*/ 1789311178 h 2139"/>
                <a:gd name="T42" fmla="*/ 2147483647 w 3940"/>
                <a:gd name="T43" fmla="*/ 1789311178 h 2139"/>
                <a:gd name="T44" fmla="*/ 2147483647 w 3940"/>
                <a:gd name="T45" fmla="*/ 1799391800 h 2139"/>
                <a:gd name="T46" fmla="*/ 0 w 3940"/>
                <a:gd name="T47" fmla="*/ 1799391800 h 2139"/>
                <a:gd name="T48" fmla="*/ 0 w 3940"/>
                <a:gd name="T49" fmla="*/ 1789311178 h 2139"/>
                <a:gd name="T50" fmla="*/ 0 w 3940"/>
                <a:gd name="T51" fmla="*/ 899696694 h 2139"/>
                <a:gd name="T52" fmla="*/ 2147483647 w 3940"/>
                <a:gd name="T53" fmla="*/ 899696694 h 2139"/>
                <a:gd name="T54" fmla="*/ 2147483647 w 3940"/>
                <a:gd name="T55" fmla="*/ 912296677 h 2139"/>
                <a:gd name="T56" fmla="*/ 0 w 3940"/>
                <a:gd name="T57" fmla="*/ 912296677 h 2139"/>
                <a:gd name="T58" fmla="*/ 0 w 3940"/>
                <a:gd name="T59" fmla="*/ 899696694 h 2139"/>
                <a:gd name="T60" fmla="*/ 0 w 3940"/>
                <a:gd name="T61" fmla="*/ 0 h 2139"/>
                <a:gd name="T62" fmla="*/ 2147483647 w 3940"/>
                <a:gd name="T63" fmla="*/ 0 h 2139"/>
                <a:gd name="T64" fmla="*/ 2147483647 w 3940"/>
                <a:gd name="T65" fmla="*/ 12601574 h 2139"/>
                <a:gd name="T66" fmla="*/ 0 w 3940"/>
                <a:gd name="T67" fmla="*/ 12601574 h 2139"/>
                <a:gd name="T68" fmla="*/ 0 w 3940"/>
                <a:gd name="T69" fmla="*/ 0 h 213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940"/>
                <a:gd name="T106" fmla="*/ 0 h 2139"/>
                <a:gd name="T107" fmla="*/ 3940 w 3940"/>
                <a:gd name="T108" fmla="*/ 2139 h 213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940" h="2139">
                  <a:moveTo>
                    <a:pt x="0" y="2134"/>
                  </a:moveTo>
                  <a:lnTo>
                    <a:pt x="3940" y="2134"/>
                  </a:lnTo>
                  <a:lnTo>
                    <a:pt x="3940" y="2139"/>
                  </a:lnTo>
                  <a:lnTo>
                    <a:pt x="0" y="2139"/>
                  </a:lnTo>
                  <a:lnTo>
                    <a:pt x="0" y="2134"/>
                  </a:lnTo>
                  <a:close/>
                  <a:moveTo>
                    <a:pt x="0" y="1777"/>
                  </a:moveTo>
                  <a:lnTo>
                    <a:pt x="3940" y="1777"/>
                  </a:lnTo>
                  <a:lnTo>
                    <a:pt x="3940" y="1781"/>
                  </a:lnTo>
                  <a:lnTo>
                    <a:pt x="0" y="1781"/>
                  </a:lnTo>
                  <a:lnTo>
                    <a:pt x="0" y="1777"/>
                  </a:lnTo>
                  <a:close/>
                  <a:moveTo>
                    <a:pt x="0" y="1424"/>
                  </a:moveTo>
                  <a:lnTo>
                    <a:pt x="3940" y="1424"/>
                  </a:lnTo>
                  <a:lnTo>
                    <a:pt x="3940" y="1429"/>
                  </a:lnTo>
                  <a:lnTo>
                    <a:pt x="0" y="1429"/>
                  </a:lnTo>
                  <a:lnTo>
                    <a:pt x="0" y="1424"/>
                  </a:lnTo>
                  <a:close/>
                  <a:moveTo>
                    <a:pt x="0" y="1067"/>
                  </a:moveTo>
                  <a:lnTo>
                    <a:pt x="3940" y="1067"/>
                  </a:lnTo>
                  <a:lnTo>
                    <a:pt x="3940" y="1072"/>
                  </a:lnTo>
                  <a:lnTo>
                    <a:pt x="0" y="1072"/>
                  </a:lnTo>
                  <a:lnTo>
                    <a:pt x="0" y="1067"/>
                  </a:lnTo>
                  <a:close/>
                  <a:moveTo>
                    <a:pt x="0" y="710"/>
                  </a:moveTo>
                  <a:lnTo>
                    <a:pt x="3940" y="710"/>
                  </a:lnTo>
                  <a:lnTo>
                    <a:pt x="3940" y="714"/>
                  </a:lnTo>
                  <a:lnTo>
                    <a:pt x="0" y="714"/>
                  </a:lnTo>
                  <a:lnTo>
                    <a:pt x="0" y="710"/>
                  </a:lnTo>
                  <a:close/>
                  <a:moveTo>
                    <a:pt x="0" y="357"/>
                  </a:moveTo>
                  <a:lnTo>
                    <a:pt x="3940" y="357"/>
                  </a:lnTo>
                  <a:lnTo>
                    <a:pt x="3940" y="362"/>
                  </a:lnTo>
                  <a:lnTo>
                    <a:pt x="0" y="362"/>
                  </a:lnTo>
                  <a:lnTo>
                    <a:pt x="0" y="357"/>
                  </a:lnTo>
                  <a:close/>
                  <a:moveTo>
                    <a:pt x="0" y="0"/>
                  </a:moveTo>
                  <a:lnTo>
                    <a:pt x="3940" y="0"/>
                  </a:lnTo>
                  <a:lnTo>
                    <a:pt x="3940"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33824" name="Rectangle 57"/>
            <p:cNvSpPr>
              <a:spLocks noChangeArrowheads="1"/>
            </p:cNvSpPr>
            <p:nvPr/>
          </p:nvSpPr>
          <p:spPr bwMode="auto">
            <a:xfrm>
              <a:off x="1393825" y="1238250"/>
              <a:ext cx="7938" cy="3954463"/>
            </a:xfrm>
            <a:prstGeom prst="rect">
              <a:avLst/>
            </a:prstGeom>
            <a:solidFill>
              <a:srgbClr val="868686"/>
            </a:solidFill>
            <a:ln w="6350">
              <a:solidFill>
                <a:srgbClr val="868686"/>
              </a:solidFill>
              <a:bevel/>
              <a:headEnd/>
              <a:tailEnd/>
            </a:ln>
          </p:spPr>
          <p:txBody>
            <a:bodyPr/>
            <a:lstStyle/>
            <a:p>
              <a:endParaRPr lang="it-IT" sz="1400">
                <a:solidFill>
                  <a:srgbClr val="5F5F5F"/>
                </a:solidFill>
                <a:latin typeface="Verdana" pitchFamily="34" charset="0"/>
              </a:endParaRPr>
            </a:p>
          </p:txBody>
        </p:sp>
        <p:sp>
          <p:nvSpPr>
            <p:cNvPr id="33825" name="Freeform 58"/>
            <p:cNvSpPr>
              <a:spLocks noEditPoints="1"/>
            </p:cNvSpPr>
            <p:nvPr/>
          </p:nvSpPr>
          <p:spPr bwMode="auto">
            <a:xfrm>
              <a:off x="1349375" y="1235075"/>
              <a:ext cx="47625" cy="3962400"/>
            </a:xfrm>
            <a:custGeom>
              <a:avLst/>
              <a:gdLst>
                <a:gd name="T0" fmla="*/ 0 w 30"/>
                <a:gd name="T1" fmla="*/ 2147483647 h 2496"/>
                <a:gd name="T2" fmla="*/ 75604693 w 30"/>
                <a:gd name="T3" fmla="*/ 2147483647 h 2496"/>
                <a:gd name="T4" fmla="*/ 75604693 w 30"/>
                <a:gd name="T5" fmla="*/ 2147483647 h 2496"/>
                <a:gd name="T6" fmla="*/ 0 w 30"/>
                <a:gd name="T7" fmla="*/ 2147483647 h 2496"/>
                <a:gd name="T8" fmla="*/ 0 w 30"/>
                <a:gd name="T9" fmla="*/ 2147483647 h 2496"/>
                <a:gd name="T10" fmla="*/ 0 w 30"/>
                <a:gd name="T11" fmla="*/ 2147483647 h 2496"/>
                <a:gd name="T12" fmla="*/ 75604693 w 30"/>
                <a:gd name="T13" fmla="*/ 2147483647 h 2496"/>
                <a:gd name="T14" fmla="*/ 75604693 w 30"/>
                <a:gd name="T15" fmla="*/ 2147483647 h 2496"/>
                <a:gd name="T16" fmla="*/ 0 w 30"/>
                <a:gd name="T17" fmla="*/ 2147483647 h 2496"/>
                <a:gd name="T18" fmla="*/ 0 w 30"/>
                <a:gd name="T19" fmla="*/ 2147483647 h 2496"/>
                <a:gd name="T20" fmla="*/ 0 w 30"/>
                <a:gd name="T21" fmla="*/ 2147483647 h 2496"/>
                <a:gd name="T22" fmla="*/ 75604693 w 30"/>
                <a:gd name="T23" fmla="*/ 2147483647 h 2496"/>
                <a:gd name="T24" fmla="*/ 75604693 w 30"/>
                <a:gd name="T25" fmla="*/ 2147483647 h 2496"/>
                <a:gd name="T26" fmla="*/ 0 w 30"/>
                <a:gd name="T27" fmla="*/ 2147483647 h 2496"/>
                <a:gd name="T28" fmla="*/ 0 w 30"/>
                <a:gd name="T29" fmla="*/ 2147483647 h 2496"/>
                <a:gd name="T30" fmla="*/ 0 w 30"/>
                <a:gd name="T31" fmla="*/ 2147483647 h 2496"/>
                <a:gd name="T32" fmla="*/ 75604693 w 30"/>
                <a:gd name="T33" fmla="*/ 2147483647 h 2496"/>
                <a:gd name="T34" fmla="*/ 75604693 w 30"/>
                <a:gd name="T35" fmla="*/ 2147483647 h 2496"/>
                <a:gd name="T36" fmla="*/ 0 w 30"/>
                <a:gd name="T37" fmla="*/ 2147483647 h 2496"/>
                <a:gd name="T38" fmla="*/ 0 w 30"/>
                <a:gd name="T39" fmla="*/ 2147483647 h 2496"/>
                <a:gd name="T40" fmla="*/ 0 w 30"/>
                <a:gd name="T41" fmla="*/ 2147483647 h 2496"/>
                <a:gd name="T42" fmla="*/ 75604693 w 30"/>
                <a:gd name="T43" fmla="*/ 2147483647 h 2496"/>
                <a:gd name="T44" fmla="*/ 75604693 w 30"/>
                <a:gd name="T45" fmla="*/ 2147483647 h 2496"/>
                <a:gd name="T46" fmla="*/ 0 w 30"/>
                <a:gd name="T47" fmla="*/ 2147483647 h 2496"/>
                <a:gd name="T48" fmla="*/ 0 w 30"/>
                <a:gd name="T49" fmla="*/ 2147483647 h 2496"/>
                <a:gd name="T50" fmla="*/ 0 w 30"/>
                <a:gd name="T51" fmla="*/ 1789311031 h 2496"/>
                <a:gd name="T52" fmla="*/ 75604693 w 30"/>
                <a:gd name="T53" fmla="*/ 1789311031 h 2496"/>
                <a:gd name="T54" fmla="*/ 75604693 w 30"/>
                <a:gd name="T55" fmla="*/ 1799391652 h 2496"/>
                <a:gd name="T56" fmla="*/ 0 w 30"/>
                <a:gd name="T57" fmla="*/ 1799391652 h 2496"/>
                <a:gd name="T58" fmla="*/ 0 w 30"/>
                <a:gd name="T59" fmla="*/ 1789311031 h 2496"/>
                <a:gd name="T60" fmla="*/ 0 w 30"/>
                <a:gd name="T61" fmla="*/ 899695032 h 2496"/>
                <a:gd name="T62" fmla="*/ 75604693 w 30"/>
                <a:gd name="T63" fmla="*/ 899695032 h 2496"/>
                <a:gd name="T64" fmla="*/ 75604693 w 30"/>
                <a:gd name="T65" fmla="*/ 912296602 h 2496"/>
                <a:gd name="T66" fmla="*/ 0 w 30"/>
                <a:gd name="T67" fmla="*/ 912296602 h 2496"/>
                <a:gd name="T68" fmla="*/ 0 w 30"/>
                <a:gd name="T69" fmla="*/ 899695032 h 2496"/>
                <a:gd name="T70" fmla="*/ 0 w 30"/>
                <a:gd name="T71" fmla="*/ 0 h 2496"/>
                <a:gd name="T72" fmla="*/ 75604693 w 30"/>
                <a:gd name="T73" fmla="*/ 0 h 2496"/>
                <a:gd name="T74" fmla="*/ 75604693 w 30"/>
                <a:gd name="T75" fmla="*/ 12599986 h 2496"/>
                <a:gd name="T76" fmla="*/ 0 w 30"/>
                <a:gd name="T77" fmla="*/ 12599986 h 2496"/>
                <a:gd name="T78" fmla="*/ 0 w 30"/>
                <a:gd name="T79" fmla="*/ 0 h 249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0"/>
                <a:gd name="T121" fmla="*/ 0 h 2496"/>
                <a:gd name="T122" fmla="*/ 30 w 30"/>
                <a:gd name="T123" fmla="*/ 2496 h 249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0" h="2496">
                  <a:moveTo>
                    <a:pt x="0" y="2491"/>
                  </a:moveTo>
                  <a:lnTo>
                    <a:pt x="30" y="2491"/>
                  </a:lnTo>
                  <a:lnTo>
                    <a:pt x="30" y="2496"/>
                  </a:lnTo>
                  <a:lnTo>
                    <a:pt x="0" y="2496"/>
                  </a:lnTo>
                  <a:lnTo>
                    <a:pt x="0" y="2491"/>
                  </a:lnTo>
                  <a:close/>
                  <a:moveTo>
                    <a:pt x="0" y="2134"/>
                  </a:moveTo>
                  <a:lnTo>
                    <a:pt x="30" y="2134"/>
                  </a:lnTo>
                  <a:lnTo>
                    <a:pt x="30" y="2139"/>
                  </a:lnTo>
                  <a:lnTo>
                    <a:pt x="0" y="2139"/>
                  </a:lnTo>
                  <a:lnTo>
                    <a:pt x="0" y="2134"/>
                  </a:lnTo>
                  <a:close/>
                  <a:moveTo>
                    <a:pt x="0" y="1777"/>
                  </a:moveTo>
                  <a:lnTo>
                    <a:pt x="30" y="1777"/>
                  </a:lnTo>
                  <a:lnTo>
                    <a:pt x="30" y="1781"/>
                  </a:lnTo>
                  <a:lnTo>
                    <a:pt x="0" y="1781"/>
                  </a:lnTo>
                  <a:lnTo>
                    <a:pt x="0" y="1777"/>
                  </a:lnTo>
                  <a:close/>
                  <a:moveTo>
                    <a:pt x="0" y="1424"/>
                  </a:moveTo>
                  <a:lnTo>
                    <a:pt x="30" y="1424"/>
                  </a:lnTo>
                  <a:lnTo>
                    <a:pt x="30" y="1429"/>
                  </a:lnTo>
                  <a:lnTo>
                    <a:pt x="0" y="1429"/>
                  </a:lnTo>
                  <a:lnTo>
                    <a:pt x="0" y="1424"/>
                  </a:lnTo>
                  <a:close/>
                  <a:moveTo>
                    <a:pt x="0" y="1067"/>
                  </a:moveTo>
                  <a:lnTo>
                    <a:pt x="30" y="1067"/>
                  </a:lnTo>
                  <a:lnTo>
                    <a:pt x="30" y="1072"/>
                  </a:lnTo>
                  <a:lnTo>
                    <a:pt x="0" y="1072"/>
                  </a:lnTo>
                  <a:lnTo>
                    <a:pt x="0" y="1067"/>
                  </a:lnTo>
                  <a:close/>
                  <a:moveTo>
                    <a:pt x="0" y="710"/>
                  </a:moveTo>
                  <a:lnTo>
                    <a:pt x="30" y="710"/>
                  </a:lnTo>
                  <a:lnTo>
                    <a:pt x="30" y="714"/>
                  </a:lnTo>
                  <a:lnTo>
                    <a:pt x="0" y="714"/>
                  </a:lnTo>
                  <a:lnTo>
                    <a:pt x="0" y="710"/>
                  </a:lnTo>
                  <a:close/>
                  <a:moveTo>
                    <a:pt x="0" y="357"/>
                  </a:moveTo>
                  <a:lnTo>
                    <a:pt x="30" y="357"/>
                  </a:lnTo>
                  <a:lnTo>
                    <a:pt x="30" y="362"/>
                  </a:lnTo>
                  <a:lnTo>
                    <a:pt x="0" y="362"/>
                  </a:lnTo>
                  <a:lnTo>
                    <a:pt x="0" y="357"/>
                  </a:lnTo>
                  <a:close/>
                  <a:moveTo>
                    <a:pt x="0" y="0"/>
                  </a:moveTo>
                  <a:lnTo>
                    <a:pt x="30" y="0"/>
                  </a:lnTo>
                  <a:lnTo>
                    <a:pt x="30"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33826" name="Rectangle 59"/>
            <p:cNvSpPr>
              <a:spLocks noChangeArrowheads="1"/>
            </p:cNvSpPr>
            <p:nvPr/>
          </p:nvSpPr>
          <p:spPr bwMode="auto">
            <a:xfrm>
              <a:off x="1397000" y="5189538"/>
              <a:ext cx="6254750" cy="7937"/>
            </a:xfrm>
            <a:prstGeom prst="rect">
              <a:avLst/>
            </a:prstGeom>
            <a:solidFill>
              <a:srgbClr val="868686"/>
            </a:solidFill>
            <a:ln w="6350">
              <a:solidFill>
                <a:srgbClr val="868686"/>
              </a:solidFill>
              <a:bevel/>
              <a:headEnd/>
              <a:tailEnd/>
            </a:ln>
          </p:spPr>
          <p:txBody>
            <a:bodyPr/>
            <a:lstStyle/>
            <a:p>
              <a:endParaRPr lang="it-IT"/>
            </a:p>
          </p:txBody>
        </p:sp>
        <p:sp>
          <p:nvSpPr>
            <p:cNvPr id="33827" name="Freeform 60"/>
            <p:cNvSpPr>
              <a:spLocks noEditPoints="1"/>
            </p:cNvSpPr>
            <p:nvPr/>
          </p:nvSpPr>
          <p:spPr bwMode="auto">
            <a:xfrm>
              <a:off x="2022475" y="5151438"/>
              <a:ext cx="5634038" cy="77787"/>
            </a:xfrm>
            <a:custGeom>
              <a:avLst/>
              <a:gdLst>
                <a:gd name="T0" fmla="*/ 12601576 w 3549"/>
                <a:gd name="T1" fmla="*/ 0 h 49"/>
                <a:gd name="T2" fmla="*/ 12601576 w 3549"/>
                <a:gd name="T3" fmla="*/ 123486080 h 49"/>
                <a:gd name="T4" fmla="*/ 0 w 3549"/>
                <a:gd name="T5" fmla="*/ 123486080 h 49"/>
                <a:gd name="T6" fmla="*/ 0 w 3549"/>
                <a:gd name="T7" fmla="*/ 0 h 49"/>
                <a:gd name="T8" fmla="*/ 12601576 w 3549"/>
                <a:gd name="T9" fmla="*/ 0 h 49"/>
                <a:gd name="T10" fmla="*/ 1998485121 w 3549"/>
                <a:gd name="T11" fmla="*/ 0 h 49"/>
                <a:gd name="T12" fmla="*/ 1998485121 w 3549"/>
                <a:gd name="T13" fmla="*/ 123486080 h 49"/>
                <a:gd name="T14" fmla="*/ 1985883549 w 3549"/>
                <a:gd name="T15" fmla="*/ 123486080 h 49"/>
                <a:gd name="T16" fmla="*/ 1985883549 w 3549"/>
                <a:gd name="T17" fmla="*/ 0 h 49"/>
                <a:gd name="T18" fmla="*/ 1998485121 w 3549"/>
                <a:gd name="T19" fmla="*/ 0 h 49"/>
                <a:gd name="T20" fmla="*/ 2147483647 w 3549"/>
                <a:gd name="T21" fmla="*/ 0 h 49"/>
                <a:gd name="T22" fmla="*/ 2147483647 w 3549"/>
                <a:gd name="T23" fmla="*/ 123486080 h 49"/>
                <a:gd name="T24" fmla="*/ 2147483647 w 3549"/>
                <a:gd name="T25" fmla="*/ 123486080 h 49"/>
                <a:gd name="T26" fmla="*/ 2147483647 w 3549"/>
                <a:gd name="T27" fmla="*/ 0 h 49"/>
                <a:gd name="T28" fmla="*/ 2147483647 w 3549"/>
                <a:gd name="T29" fmla="*/ 0 h 49"/>
                <a:gd name="T30" fmla="*/ 2147483647 w 3549"/>
                <a:gd name="T31" fmla="*/ 0 h 49"/>
                <a:gd name="T32" fmla="*/ 2147483647 w 3549"/>
                <a:gd name="T33" fmla="*/ 123486080 h 49"/>
                <a:gd name="T34" fmla="*/ 2147483647 w 3549"/>
                <a:gd name="T35" fmla="*/ 123486080 h 49"/>
                <a:gd name="T36" fmla="*/ 2147483647 w 3549"/>
                <a:gd name="T37" fmla="*/ 0 h 49"/>
                <a:gd name="T38" fmla="*/ 2147483647 w 3549"/>
                <a:gd name="T39" fmla="*/ 0 h 49"/>
                <a:gd name="T40" fmla="*/ 2147483647 w 3549"/>
                <a:gd name="T41" fmla="*/ 0 h 49"/>
                <a:gd name="T42" fmla="*/ 2147483647 w 3549"/>
                <a:gd name="T43" fmla="*/ 123486080 h 49"/>
                <a:gd name="T44" fmla="*/ 2147483647 w 3549"/>
                <a:gd name="T45" fmla="*/ 123486080 h 49"/>
                <a:gd name="T46" fmla="*/ 2147483647 w 3549"/>
                <a:gd name="T47" fmla="*/ 0 h 49"/>
                <a:gd name="T48" fmla="*/ 2147483647 w 3549"/>
                <a:gd name="T49" fmla="*/ 0 h 49"/>
                <a:gd name="T50" fmla="*/ 2147483647 w 3549"/>
                <a:gd name="T51" fmla="*/ 0 h 49"/>
                <a:gd name="T52" fmla="*/ 2147483647 w 3549"/>
                <a:gd name="T53" fmla="*/ 123486080 h 49"/>
                <a:gd name="T54" fmla="*/ 2147483647 w 3549"/>
                <a:gd name="T55" fmla="*/ 123486080 h 49"/>
                <a:gd name="T56" fmla="*/ 2147483647 w 3549"/>
                <a:gd name="T57" fmla="*/ 0 h 49"/>
                <a:gd name="T58" fmla="*/ 2147483647 w 3549"/>
                <a:gd name="T59" fmla="*/ 0 h 4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549"/>
                <a:gd name="T91" fmla="*/ 0 h 49"/>
                <a:gd name="T92" fmla="*/ 3549 w 3549"/>
                <a:gd name="T93" fmla="*/ 49 h 4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549" h="49">
                  <a:moveTo>
                    <a:pt x="5" y="0"/>
                  </a:moveTo>
                  <a:lnTo>
                    <a:pt x="5" y="49"/>
                  </a:lnTo>
                  <a:lnTo>
                    <a:pt x="0" y="49"/>
                  </a:lnTo>
                  <a:lnTo>
                    <a:pt x="0" y="0"/>
                  </a:lnTo>
                  <a:lnTo>
                    <a:pt x="5" y="0"/>
                  </a:lnTo>
                  <a:close/>
                  <a:moveTo>
                    <a:pt x="793" y="0"/>
                  </a:moveTo>
                  <a:lnTo>
                    <a:pt x="793" y="49"/>
                  </a:lnTo>
                  <a:lnTo>
                    <a:pt x="788" y="49"/>
                  </a:lnTo>
                  <a:lnTo>
                    <a:pt x="788" y="0"/>
                  </a:lnTo>
                  <a:lnTo>
                    <a:pt x="793" y="0"/>
                  </a:lnTo>
                  <a:close/>
                  <a:moveTo>
                    <a:pt x="1581" y="0"/>
                  </a:moveTo>
                  <a:lnTo>
                    <a:pt x="1581" y="49"/>
                  </a:lnTo>
                  <a:lnTo>
                    <a:pt x="1576" y="49"/>
                  </a:lnTo>
                  <a:lnTo>
                    <a:pt x="1576" y="0"/>
                  </a:lnTo>
                  <a:lnTo>
                    <a:pt x="1581" y="0"/>
                  </a:lnTo>
                  <a:close/>
                  <a:moveTo>
                    <a:pt x="2369" y="0"/>
                  </a:moveTo>
                  <a:lnTo>
                    <a:pt x="2369" y="49"/>
                  </a:lnTo>
                  <a:lnTo>
                    <a:pt x="2364" y="49"/>
                  </a:lnTo>
                  <a:lnTo>
                    <a:pt x="2364" y="0"/>
                  </a:lnTo>
                  <a:lnTo>
                    <a:pt x="2369" y="0"/>
                  </a:lnTo>
                  <a:close/>
                  <a:moveTo>
                    <a:pt x="3157" y="0"/>
                  </a:moveTo>
                  <a:lnTo>
                    <a:pt x="3157" y="49"/>
                  </a:lnTo>
                  <a:lnTo>
                    <a:pt x="3152" y="49"/>
                  </a:lnTo>
                  <a:lnTo>
                    <a:pt x="3152" y="0"/>
                  </a:lnTo>
                  <a:lnTo>
                    <a:pt x="3157" y="0"/>
                  </a:lnTo>
                  <a:close/>
                  <a:moveTo>
                    <a:pt x="3549" y="0"/>
                  </a:moveTo>
                  <a:lnTo>
                    <a:pt x="3549" y="49"/>
                  </a:lnTo>
                  <a:lnTo>
                    <a:pt x="3544" y="49"/>
                  </a:lnTo>
                  <a:lnTo>
                    <a:pt x="3544" y="0"/>
                  </a:lnTo>
                  <a:lnTo>
                    <a:pt x="3549"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33828" name="Freeform 61"/>
            <p:cNvSpPr>
              <a:spLocks/>
            </p:cNvSpPr>
            <p:nvPr/>
          </p:nvSpPr>
          <p:spPr bwMode="auto">
            <a:xfrm>
              <a:off x="2009775" y="4049713"/>
              <a:ext cx="5030788" cy="125412"/>
            </a:xfrm>
            <a:custGeom>
              <a:avLst/>
              <a:gdLst>
                <a:gd name="T0" fmla="*/ 6292305 w 11521"/>
                <a:gd name="T1" fmla="*/ 0 h 289"/>
                <a:gd name="T2" fmla="*/ 552382824 w 11521"/>
                <a:gd name="T3" fmla="*/ 12052135 h 289"/>
                <a:gd name="T4" fmla="*/ 1098282960 w 11521"/>
                <a:gd name="T5" fmla="*/ 3012925 h 289"/>
                <a:gd name="T6" fmla="*/ 1644564083 w 11521"/>
                <a:gd name="T7" fmla="*/ 18077987 h 289"/>
                <a:gd name="T8" fmla="*/ 2147483647 w 11521"/>
                <a:gd name="T9" fmla="*/ 42370592 h 289"/>
                <a:gd name="T10" fmla="*/ 2147483647 w 11521"/>
                <a:gd name="T11" fmla="*/ 48585209 h 289"/>
                <a:gd name="T12" fmla="*/ 2147483647 w 11521"/>
                <a:gd name="T13" fmla="*/ 54234388 h 289"/>
                <a:gd name="T14" fmla="*/ 1644372825 w 11521"/>
                <a:gd name="T15" fmla="*/ 30130125 h 289"/>
                <a:gd name="T16" fmla="*/ 1098473345 w 11521"/>
                <a:gd name="T17" fmla="*/ 15065063 h 289"/>
                <a:gd name="T18" fmla="*/ 552192003 w 11521"/>
                <a:gd name="T19" fmla="*/ 24104270 h 289"/>
                <a:gd name="T20" fmla="*/ 6101484 w 11521"/>
                <a:gd name="T21" fmla="*/ 12052135 h 289"/>
                <a:gd name="T22" fmla="*/ 0 w 11521"/>
                <a:gd name="T23" fmla="*/ 6025850 h 289"/>
                <a:gd name="T24" fmla="*/ 6292305 w 11521"/>
                <a:gd name="T25" fmla="*/ 0 h 2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521"/>
                <a:gd name="T40" fmla="*/ 0 h 289"/>
                <a:gd name="T41" fmla="*/ 11521 w 11521"/>
                <a:gd name="T42" fmla="*/ 289 h 2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521" h="289">
                  <a:moveTo>
                    <a:pt x="33" y="0"/>
                  </a:moveTo>
                  <a:lnTo>
                    <a:pt x="2897" y="64"/>
                  </a:lnTo>
                  <a:lnTo>
                    <a:pt x="5760" y="16"/>
                  </a:lnTo>
                  <a:lnTo>
                    <a:pt x="8625" y="96"/>
                  </a:lnTo>
                  <a:lnTo>
                    <a:pt x="11490" y="225"/>
                  </a:lnTo>
                  <a:cubicBezTo>
                    <a:pt x="11508" y="225"/>
                    <a:pt x="11521" y="240"/>
                    <a:pt x="11520" y="258"/>
                  </a:cubicBezTo>
                  <a:cubicBezTo>
                    <a:pt x="11520" y="276"/>
                    <a:pt x="11505" y="289"/>
                    <a:pt x="11487" y="288"/>
                  </a:cubicBezTo>
                  <a:lnTo>
                    <a:pt x="8624" y="160"/>
                  </a:lnTo>
                  <a:lnTo>
                    <a:pt x="5761" y="80"/>
                  </a:lnTo>
                  <a:lnTo>
                    <a:pt x="2896" y="128"/>
                  </a:lnTo>
                  <a:lnTo>
                    <a:pt x="32" y="64"/>
                  </a:lnTo>
                  <a:cubicBezTo>
                    <a:pt x="14" y="64"/>
                    <a:pt x="0" y="49"/>
                    <a:pt x="0" y="32"/>
                  </a:cubicBezTo>
                  <a:cubicBezTo>
                    <a:pt x="1" y="14"/>
                    <a:pt x="16" y="0"/>
                    <a:pt x="33" y="0"/>
                  </a:cubicBezTo>
                  <a:close/>
                </a:path>
              </a:pathLst>
            </a:custGeom>
            <a:solidFill>
              <a:srgbClr val="604A7B"/>
            </a:solidFill>
            <a:ln w="6350" cap="flat">
              <a:solidFill>
                <a:srgbClr val="604A7B"/>
              </a:solidFill>
              <a:prstDash val="solid"/>
              <a:bevel/>
              <a:headEnd/>
              <a:tailEnd/>
            </a:ln>
          </p:spPr>
          <p:txBody>
            <a:bodyPr/>
            <a:lstStyle/>
            <a:p>
              <a:endParaRPr lang="it-IT"/>
            </a:p>
          </p:txBody>
        </p:sp>
        <p:sp>
          <p:nvSpPr>
            <p:cNvPr id="33829" name="Rectangle 64"/>
            <p:cNvSpPr>
              <a:spLocks noChangeArrowheads="1"/>
            </p:cNvSpPr>
            <p:nvPr/>
          </p:nvSpPr>
          <p:spPr bwMode="auto">
            <a:xfrm>
              <a:off x="1085850" y="5095875"/>
              <a:ext cx="127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0</a:t>
              </a:r>
            </a:p>
          </p:txBody>
        </p:sp>
        <p:sp>
          <p:nvSpPr>
            <p:cNvPr id="33830" name="Rectangle 65"/>
            <p:cNvSpPr>
              <a:spLocks noChangeArrowheads="1"/>
            </p:cNvSpPr>
            <p:nvPr/>
          </p:nvSpPr>
          <p:spPr bwMode="auto">
            <a:xfrm>
              <a:off x="995363" y="4530725"/>
              <a:ext cx="2555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50</a:t>
              </a:r>
            </a:p>
          </p:txBody>
        </p:sp>
        <p:sp>
          <p:nvSpPr>
            <p:cNvPr id="33831" name="Rectangle 66"/>
            <p:cNvSpPr>
              <a:spLocks noChangeArrowheads="1"/>
            </p:cNvSpPr>
            <p:nvPr/>
          </p:nvSpPr>
          <p:spPr bwMode="auto">
            <a:xfrm>
              <a:off x="900113" y="3965575"/>
              <a:ext cx="3841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100</a:t>
              </a:r>
            </a:p>
          </p:txBody>
        </p:sp>
        <p:sp>
          <p:nvSpPr>
            <p:cNvPr id="33832" name="Rectangle 67"/>
            <p:cNvSpPr>
              <a:spLocks noChangeArrowheads="1"/>
            </p:cNvSpPr>
            <p:nvPr/>
          </p:nvSpPr>
          <p:spPr bwMode="auto">
            <a:xfrm>
              <a:off x="900113" y="3402013"/>
              <a:ext cx="3841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150</a:t>
              </a:r>
            </a:p>
          </p:txBody>
        </p:sp>
        <p:sp>
          <p:nvSpPr>
            <p:cNvPr id="33833" name="Rectangle 68"/>
            <p:cNvSpPr>
              <a:spLocks noChangeArrowheads="1"/>
            </p:cNvSpPr>
            <p:nvPr/>
          </p:nvSpPr>
          <p:spPr bwMode="auto">
            <a:xfrm>
              <a:off x="900113" y="2836863"/>
              <a:ext cx="3841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a:t>
              </a:r>
            </a:p>
          </p:txBody>
        </p:sp>
        <p:sp>
          <p:nvSpPr>
            <p:cNvPr id="33834" name="Rectangle 69"/>
            <p:cNvSpPr>
              <a:spLocks noChangeArrowheads="1"/>
            </p:cNvSpPr>
            <p:nvPr/>
          </p:nvSpPr>
          <p:spPr bwMode="auto">
            <a:xfrm>
              <a:off x="900113" y="2271713"/>
              <a:ext cx="3841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250</a:t>
              </a:r>
            </a:p>
          </p:txBody>
        </p:sp>
        <p:sp>
          <p:nvSpPr>
            <p:cNvPr id="33835" name="Rectangle 70"/>
            <p:cNvSpPr>
              <a:spLocks noChangeArrowheads="1"/>
            </p:cNvSpPr>
            <p:nvPr/>
          </p:nvSpPr>
          <p:spPr bwMode="auto">
            <a:xfrm>
              <a:off x="900113" y="1706563"/>
              <a:ext cx="3841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300</a:t>
              </a:r>
            </a:p>
          </p:txBody>
        </p:sp>
        <p:sp>
          <p:nvSpPr>
            <p:cNvPr id="33836" name="Rectangle 71"/>
            <p:cNvSpPr>
              <a:spLocks noChangeArrowheads="1"/>
            </p:cNvSpPr>
            <p:nvPr/>
          </p:nvSpPr>
          <p:spPr bwMode="auto">
            <a:xfrm>
              <a:off x="900113" y="1143000"/>
              <a:ext cx="3841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350</a:t>
              </a:r>
            </a:p>
          </p:txBody>
        </p:sp>
        <p:sp>
          <p:nvSpPr>
            <p:cNvPr id="33837" name="Rectangle 72"/>
            <p:cNvSpPr>
              <a:spLocks noChangeArrowheads="1"/>
            </p:cNvSpPr>
            <p:nvPr/>
          </p:nvSpPr>
          <p:spPr bwMode="auto">
            <a:xfrm>
              <a:off x="1790700" y="5294313"/>
              <a:ext cx="5143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2006</a:t>
              </a:r>
              <a:endParaRPr lang="it-IT" sz="3200">
                <a:solidFill>
                  <a:srgbClr val="5F5F5F"/>
                </a:solidFill>
              </a:endParaRPr>
            </a:p>
          </p:txBody>
        </p:sp>
        <p:sp>
          <p:nvSpPr>
            <p:cNvPr id="33838" name="Rectangle 73"/>
            <p:cNvSpPr>
              <a:spLocks noChangeArrowheads="1"/>
            </p:cNvSpPr>
            <p:nvPr/>
          </p:nvSpPr>
          <p:spPr bwMode="auto">
            <a:xfrm>
              <a:off x="3041650" y="5294313"/>
              <a:ext cx="5143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2007</a:t>
              </a:r>
              <a:endParaRPr lang="it-IT" sz="3200">
                <a:solidFill>
                  <a:srgbClr val="5F5F5F"/>
                </a:solidFill>
              </a:endParaRPr>
            </a:p>
          </p:txBody>
        </p:sp>
        <p:sp>
          <p:nvSpPr>
            <p:cNvPr id="33839" name="Rectangle 74"/>
            <p:cNvSpPr>
              <a:spLocks noChangeArrowheads="1"/>
            </p:cNvSpPr>
            <p:nvPr/>
          </p:nvSpPr>
          <p:spPr bwMode="auto">
            <a:xfrm>
              <a:off x="4292600" y="5294313"/>
              <a:ext cx="5143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2008</a:t>
              </a:r>
              <a:endParaRPr lang="it-IT" sz="3200">
                <a:solidFill>
                  <a:srgbClr val="5F5F5F"/>
                </a:solidFill>
              </a:endParaRPr>
            </a:p>
          </p:txBody>
        </p:sp>
        <p:sp>
          <p:nvSpPr>
            <p:cNvPr id="33840" name="Rectangle 75"/>
            <p:cNvSpPr>
              <a:spLocks noChangeArrowheads="1"/>
            </p:cNvSpPr>
            <p:nvPr/>
          </p:nvSpPr>
          <p:spPr bwMode="auto">
            <a:xfrm>
              <a:off x="5543550" y="5294313"/>
              <a:ext cx="5143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2009</a:t>
              </a:r>
              <a:endParaRPr lang="it-IT" sz="3200">
                <a:solidFill>
                  <a:srgbClr val="5F5F5F"/>
                </a:solidFill>
              </a:endParaRPr>
            </a:p>
          </p:txBody>
        </p:sp>
        <p:sp>
          <p:nvSpPr>
            <p:cNvPr id="33841" name="Rectangle 76"/>
            <p:cNvSpPr>
              <a:spLocks noChangeArrowheads="1"/>
            </p:cNvSpPr>
            <p:nvPr/>
          </p:nvSpPr>
          <p:spPr bwMode="auto">
            <a:xfrm>
              <a:off x="6794500" y="5294313"/>
              <a:ext cx="5143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2010</a:t>
              </a:r>
              <a:endParaRPr lang="it-IT" sz="3200">
                <a:solidFill>
                  <a:srgbClr val="5F5F5F"/>
                </a:solidFill>
              </a:endParaRPr>
            </a:p>
          </p:txBody>
        </p:sp>
      </p:grpSp>
      <p:grpSp>
        <p:nvGrpSpPr>
          <p:cNvPr id="4" name="Gruppo 48"/>
          <p:cNvGrpSpPr>
            <a:grpSpLocks/>
          </p:cNvGrpSpPr>
          <p:nvPr/>
        </p:nvGrpSpPr>
        <p:grpSpPr bwMode="auto">
          <a:xfrm>
            <a:off x="6057900" y="3370263"/>
            <a:ext cx="692150" cy="574675"/>
            <a:chOff x="6071125" y="3141040"/>
            <a:chExt cx="691267" cy="576000"/>
          </a:xfrm>
        </p:grpSpPr>
        <p:sp>
          <p:nvSpPr>
            <p:cNvPr id="47" name="Ovale 46"/>
            <p:cNvSpPr>
              <a:spLocks/>
            </p:cNvSpPr>
            <p:nvPr/>
          </p:nvSpPr>
          <p:spPr bwMode="auto">
            <a:xfrm>
              <a:off x="6071125" y="3141040"/>
              <a:ext cx="615386" cy="576000"/>
            </a:xfrm>
            <a:prstGeom prst="ellipse">
              <a:avLst/>
            </a:prstGeom>
            <a:solidFill>
              <a:srgbClr val="604A7B"/>
            </a:solidFill>
            <a:ln w="28575" cap="flat" cmpd="sng" algn="ctr">
              <a:solidFill>
                <a:srgbClr val="604A7B"/>
              </a:solidFill>
              <a:prstDash val="dash"/>
              <a:round/>
              <a:headEnd type="none" w="med" len="med"/>
              <a:tailEnd type="triangle" w="med" len="med"/>
            </a:ln>
            <a:effectLst/>
            <a:scene3d>
              <a:camera prst="orthographicFront"/>
              <a:lightRig rig="threePt" dir="t"/>
            </a:scene3d>
            <a:sp3d>
              <a:bevelT/>
            </a:sp3d>
          </p:spPr>
          <p:txBody>
            <a:bodyPr anchor="ctr"/>
            <a:lstStyle/>
            <a:p>
              <a:pPr algn="ctr">
                <a:defRPr/>
              </a:pPr>
              <a:endParaRPr lang="it-IT" dirty="0">
                <a:solidFill>
                  <a:schemeClr val="bg1"/>
                </a:solidFill>
                <a:cs typeface="+mn-cs"/>
              </a:endParaRPr>
            </a:p>
          </p:txBody>
        </p:sp>
        <p:sp>
          <p:nvSpPr>
            <p:cNvPr id="48" name="CasellaDiTesto 95"/>
            <p:cNvSpPr txBox="1">
              <a:spLocks noChangeArrowheads="1"/>
            </p:cNvSpPr>
            <p:nvPr/>
          </p:nvSpPr>
          <p:spPr bwMode="auto">
            <a:xfrm>
              <a:off x="6079053" y="3234918"/>
              <a:ext cx="683339" cy="338918"/>
            </a:xfrm>
            <a:prstGeom prst="rect">
              <a:avLst/>
            </a:prstGeom>
            <a:noFill/>
            <a:ln w="9525">
              <a:noFill/>
              <a:miter lim="800000"/>
              <a:headEnd/>
              <a:tailEnd/>
            </a:ln>
          </p:spPr>
          <p:txBody>
            <a:bodyPr>
              <a:spAutoFit/>
            </a:bodyPr>
            <a:lstStyle/>
            <a:p>
              <a:pPr>
                <a:defRPr/>
              </a:pPr>
              <a:r>
                <a:rPr lang="it-IT" sz="1600" dirty="0">
                  <a:solidFill>
                    <a:schemeClr val="bg1"/>
                  </a:solidFill>
                  <a:latin typeface="+mj-lt"/>
                  <a:cs typeface="+mn-cs"/>
                </a:rPr>
                <a:t>-5,2</a:t>
              </a:r>
              <a:r>
                <a:rPr lang="it-IT" sz="1100" dirty="0">
                  <a:solidFill>
                    <a:schemeClr val="bg1"/>
                  </a:solidFill>
                  <a:latin typeface="+mj-lt"/>
                  <a:cs typeface="+mn-cs"/>
                </a:rPr>
                <a:t>%</a:t>
              </a:r>
              <a:endParaRPr lang="it-IT" sz="1600" dirty="0">
                <a:solidFill>
                  <a:schemeClr val="bg1"/>
                </a:solidFill>
                <a:latin typeface="+mj-lt"/>
                <a:cs typeface="+mn-cs"/>
              </a:endParaRPr>
            </a:p>
          </p:txBody>
        </p:sp>
      </p:grpSp>
      <p:sp>
        <p:nvSpPr>
          <p:cNvPr id="39" name="Rettangolo 38"/>
          <p:cNvSpPr/>
          <p:nvPr/>
        </p:nvSpPr>
        <p:spPr bwMode="auto">
          <a:xfrm>
            <a:off x="2030490" y="6568835"/>
            <a:ext cx="226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Morfologia</a:t>
            </a:r>
          </a:p>
        </p:txBody>
      </p:sp>
      <p:sp>
        <p:nvSpPr>
          <p:cNvPr id="41" name="Rettangolo 40"/>
          <p:cNvSpPr/>
          <p:nvPr/>
        </p:nvSpPr>
        <p:spPr bwMode="auto">
          <a:xfrm>
            <a:off x="4298482"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Risultati della provincia</a:t>
            </a:r>
          </a:p>
        </p:txBody>
      </p:sp>
      <p:sp>
        <p:nvSpPr>
          <p:cNvPr id="42" name="Rettangolo 41"/>
          <p:cNvSpPr/>
          <p:nvPr/>
        </p:nvSpPr>
        <p:spPr bwMode="auto">
          <a:xfrm>
            <a:off x="6797306" y="6568835"/>
            <a:ext cx="2340000" cy="333375"/>
          </a:xfrm>
          <a:prstGeom prst="rect">
            <a:avLst/>
          </a:prstGeom>
          <a:solidFill>
            <a:srgbClr val="33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solidFill>
                <a:latin typeface="Verdana" pitchFamily="34" charset="0"/>
                <a:cs typeface="+mn-cs"/>
              </a:rPr>
              <a:t>I settori economici</a:t>
            </a:r>
          </a:p>
        </p:txBody>
      </p:sp>
      <p:sp>
        <p:nvSpPr>
          <p:cNvPr id="49" name="Rettangolo 48"/>
          <p:cNvSpPr/>
          <p:nvPr/>
        </p:nvSpPr>
        <p:spPr bwMode="auto">
          <a:xfrm>
            <a:off x="-16797" y="6568835"/>
            <a:ext cx="208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Domande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0"/>
                                        <p:tgtEl>
                                          <p:spTgt spid="3"/>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5"/>
                                        </p:tgtEl>
                                        <p:attrNameLst>
                                          <p:attrName>style.visibility</p:attrName>
                                        </p:attrNameLst>
                                      </p:cBhvr>
                                      <p:to>
                                        <p:strVal val="visible"/>
                                      </p:to>
                                    </p:set>
                                    <p:animEffect transition="in" filter="fade">
                                      <p:cBhvr>
                                        <p:cTn id="14" dur="2000"/>
                                        <p:tgtEl>
                                          <p:spTgt spid="35"/>
                                        </p:tgtEl>
                                      </p:cBhvr>
                                    </p:animEffect>
                                  </p:childTnLst>
                                </p:cTn>
                              </p:par>
                              <p:par>
                                <p:cTn id="15" presetID="10"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2558"/>
                                        </p:tgtEl>
                                        <p:attrNameLst>
                                          <p:attrName>style.visibility</p:attrName>
                                        </p:attrNameLst>
                                      </p:cBhvr>
                                      <p:to>
                                        <p:strVal val="visible"/>
                                      </p:to>
                                    </p:set>
                                    <p:animEffect transition="in" filter="fade">
                                      <p:cBhvr>
                                        <p:cTn id="22" dur="2000"/>
                                        <p:tgtEl>
                                          <p:spTgt spid="2255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2557"/>
                                        </p:tgtEl>
                                        <p:attrNameLst>
                                          <p:attrName>style.visibility</p:attrName>
                                        </p:attrNameLst>
                                      </p:cBhvr>
                                      <p:to>
                                        <p:strVal val="visible"/>
                                      </p:to>
                                    </p:set>
                                    <p:animEffect transition="in" filter="fade">
                                      <p:cBhvr>
                                        <p:cTn id="25" dur="2000"/>
                                        <p:tgtEl>
                                          <p:spTgt spid="2255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fade">
                                      <p:cBhvr>
                                        <p:cTn id="28" dur="2000"/>
                                        <p:tgtEl>
                                          <p:spTgt spid="3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fade">
                                      <p:cBhvr>
                                        <p:cTn id="31" dur="2000"/>
                                        <p:tgtEl>
                                          <p:spTgt spid="34"/>
                                        </p:tgtEl>
                                      </p:cBhvr>
                                    </p:animEffect>
                                  </p:childTnLst>
                                </p:cTn>
                              </p:par>
                            </p:childTnLst>
                          </p:cTn>
                        </p:par>
                        <p:par>
                          <p:cTn id="32" fill="hold" nodeType="afterGroup">
                            <p:stCondLst>
                              <p:cond delay="2000"/>
                            </p:stCondLst>
                            <p:childTnLst>
                              <p:par>
                                <p:cTn id="33" presetID="10" presetClass="entr" presetSubtype="0" fill="hold" grpId="0" nodeType="afterEffect">
                                  <p:stCondLst>
                                    <p:cond delay="0"/>
                                  </p:stCondLst>
                                  <p:childTnLst>
                                    <p:set>
                                      <p:cBhvr>
                                        <p:cTn id="34" dur="1" fill="hold">
                                          <p:stCondLst>
                                            <p:cond delay="0"/>
                                          </p:stCondLst>
                                        </p:cTn>
                                        <p:tgtEl>
                                          <p:spTgt spid="334"/>
                                        </p:tgtEl>
                                        <p:attrNameLst>
                                          <p:attrName>style.visibility</p:attrName>
                                        </p:attrNameLst>
                                      </p:cBhvr>
                                      <p:to>
                                        <p:strVal val="visible"/>
                                      </p:to>
                                    </p:set>
                                    <p:animEffect transition="in" filter="fade">
                                      <p:cBhvr>
                                        <p:cTn id="35" dur="2000"/>
                                        <p:tgtEl>
                                          <p:spTgt spid="334"/>
                                        </p:tgtEl>
                                      </p:cBhvr>
                                    </p:animEffect>
                                  </p:childTnLst>
                                </p:cTn>
                              </p:par>
                              <p:par>
                                <p:cTn id="36" presetID="10" presetClass="entr" presetSubtype="0" fill="hold" nodeType="withEffect">
                                  <p:stCondLst>
                                    <p:cond delay="0"/>
                                  </p:stCondLst>
                                  <p:childTnLst>
                                    <p:set>
                                      <p:cBhvr>
                                        <p:cTn id="37" dur="1" fill="hold">
                                          <p:stCondLst>
                                            <p:cond delay="0"/>
                                          </p:stCondLst>
                                        </p:cTn>
                                        <p:tgtEl>
                                          <p:spTgt spid="30"/>
                                        </p:tgtEl>
                                        <p:attrNameLst>
                                          <p:attrName>style.visibility</p:attrName>
                                        </p:attrNameLst>
                                      </p:cBhvr>
                                      <p:to>
                                        <p:strVal val="visible"/>
                                      </p:to>
                                    </p:set>
                                    <p:animEffect transition="in" filter="fade">
                                      <p:cBhvr>
                                        <p:cTn id="38"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334" grpId="0" autoUpdateAnimBg="0"/>
      <p:bldP spid="34" grpId="0"/>
      <p:bldP spid="35" grpId="0"/>
      <p:bldP spid="36" grpId="0"/>
      <p:bldP spid="2255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8" name="Gruppo 35"/>
          <p:cNvGrpSpPr>
            <a:grpSpLocks/>
          </p:cNvGrpSpPr>
          <p:nvPr/>
        </p:nvGrpSpPr>
        <p:grpSpPr bwMode="auto">
          <a:xfrm>
            <a:off x="1069975" y="981075"/>
            <a:ext cx="7362825" cy="4945063"/>
            <a:chOff x="829047" y="981074"/>
            <a:chExt cx="7361932" cy="4945064"/>
          </a:xfrm>
        </p:grpSpPr>
        <p:pic>
          <p:nvPicPr>
            <p:cNvPr id="42" name="Picture 49" descr="C:\Users\intel\AppData\Local\Microsoft\Windows\Temporary Internet Files\Content.IE5\KN36875D\MC900211975[1].wmf"/>
            <p:cNvPicPr>
              <a:picLocks noChangeArrowheads="1"/>
            </p:cNvPicPr>
            <p:nvPr/>
          </p:nvPicPr>
          <p:blipFill>
            <a:blip r:embed="rId3" cstate="print">
              <a:duotone>
                <a:schemeClr val="accent3">
                  <a:shade val="45000"/>
                  <a:satMod val="135000"/>
                </a:schemeClr>
                <a:prstClr val="white"/>
              </a:duotone>
            </a:blip>
            <a:srcRect/>
            <a:stretch>
              <a:fillRect/>
            </a:stretch>
          </p:blipFill>
          <p:spPr bwMode="auto">
            <a:xfrm>
              <a:off x="829047" y="981074"/>
              <a:ext cx="7268400" cy="4874400"/>
            </a:xfrm>
            <a:prstGeom prst="rect">
              <a:avLst/>
            </a:prstGeom>
            <a:noFill/>
            <a:ln w="9525">
              <a:noFill/>
              <a:miter lim="800000"/>
              <a:headEnd/>
              <a:tailEnd/>
            </a:ln>
          </p:spPr>
        </p:pic>
        <p:sp>
          <p:nvSpPr>
            <p:cNvPr id="34865" name="Rettangolo 16"/>
            <p:cNvSpPr>
              <a:spLocks noChangeArrowheads="1"/>
            </p:cNvSpPr>
            <p:nvPr/>
          </p:nvSpPr>
          <p:spPr bwMode="auto">
            <a:xfrm>
              <a:off x="924992" y="1052513"/>
              <a:ext cx="7265987" cy="4873625"/>
            </a:xfrm>
            <a:prstGeom prst="rect">
              <a:avLst/>
            </a:prstGeom>
            <a:solidFill>
              <a:srgbClr val="EAEAEA">
                <a:alpha val="81960"/>
              </a:srgbClr>
            </a:solidFill>
            <a:ln>
              <a:noFill/>
            </a:ln>
            <a:extLst>
              <a:ext uri="{91240B29-F687-4F45-9708-019B960494DF}">
                <a14:hiddenLine xmlns:a14="http://schemas.microsoft.com/office/drawing/2010/main" w="28575" algn="ctr">
                  <a:solidFill>
                    <a:srgbClr val="000000"/>
                  </a:solidFill>
                  <a:prstDash val="dash"/>
                  <a:round/>
                  <a:headEnd/>
                  <a:tailEnd type="triangle" w="med" len="med"/>
                </a14:hiddenLine>
              </a:ext>
            </a:extLst>
          </p:spPr>
          <p:txBody>
            <a:bodyPr anchor="ctr"/>
            <a:lstStyle/>
            <a:p>
              <a:pPr algn="ctr"/>
              <a:endParaRPr lang="it-IT"/>
            </a:p>
          </p:txBody>
        </p:sp>
      </p:grpSp>
      <p:sp>
        <p:nvSpPr>
          <p:cNvPr id="7171" name="Rectangle 10"/>
          <p:cNvSpPr>
            <a:spLocks noGrp="1" noChangeArrowheads="1"/>
          </p:cNvSpPr>
          <p:nvPr>
            <p:ph type="title"/>
          </p:nvPr>
        </p:nvSpPr>
        <p:spPr>
          <a:xfrm>
            <a:off x="598488" y="188913"/>
            <a:ext cx="8172450" cy="792162"/>
          </a:xfrm>
        </p:spPr>
        <p:txBody>
          <a:bodyPr/>
          <a:lstStyle/>
          <a:p>
            <a:pPr eaLnBrk="1" hangingPunct="1"/>
            <a:r>
              <a:rPr lang="it-IT" sz="2000" smtClean="0">
                <a:solidFill>
                  <a:srgbClr val="604A7B"/>
                </a:solidFill>
                <a:latin typeface="Verdana" pitchFamily="34" charset="0"/>
              </a:rPr>
              <a:t>La meccanica – fatturato </a:t>
            </a:r>
            <a:r>
              <a:rPr lang="it-IT" sz="1400" b="0" smtClean="0">
                <a:solidFill>
                  <a:srgbClr val="604A7B"/>
                </a:solidFill>
                <a:latin typeface="Verdana" pitchFamily="34" charset="0"/>
              </a:rPr>
              <a:t>(valore mediano)</a:t>
            </a:r>
            <a:endParaRPr lang="it-IT" sz="2000" b="0" smtClean="0">
              <a:solidFill>
                <a:srgbClr val="604A7B"/>
              </a:solidFill>
              <a:latin typeface="Verdana" pitchFamily="34" charset="0"/>
            </a:endParaRPr>
          </a:p>
        </p:txBody>
      </p:sp>
      <p:sp>
        <p:nvSpPr>
          <p:cNvPr id="334" name="Rectangle 15"/>
          <p:cNvSpPr>
            <a:spLocks noChangeArrowheads="1"/>
          </p:cNvSpPr>
          <p:nvPr/>
        </p:nvSpPr>
        <p:spPr bwMode="auto">
          <a:xfrm>
            <a:off x="1331913" y="5886450"/>
            <a:ext cx="755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it-IT" sz="2000" dirty="0">
                <a:solidFill>
                  <a:srgbClr val="604A7B"/>
                </a:solidFill>
                <a:latin typeface="Verdana" pitchFamily="34" charset="0"/>
              </a:rPr>
              <a:t>Fatturati in crescita, o almeno costanti </a:t>
            </a:r>
          </a:p>
        </p:txBody>
      </p:sp>
      <p:sp>
        <p:nvSpPr>
          <p:cNvPr id="30" name="Pentagono 29"/>
          <p:cNvSpPr/>
          <p:nvPr/>
        </p:nvSpPr>
        <p:spPr bwMode="auto">
          <a:xfrm>
            <a:off x="793676" y="5902929"/>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23578" name="Freeform 91"/>
          <p:cNvSpPr>
            <a:spLocks/>
          </p:cNvSpPr>
          <p:nvPr/>
        </p:nvSpPr>
        <p:spPr bwMode="auto">
          <a:xfrm>
            <a:off x="2043113" y="3209925"/>
            <a:ext cx="5032375" cy="855663"/>
          </a:xfrm>
          <a:custGeom>
            <a:avLst/>
            <a:gdLst>
              <a:gd name="T0" fmla="*/ 6676784 w 11522"/>
              <a:gd name="T1" fmla="*/ 383603 h 1954"/>
              <a:gd name="T2" fmla="*/ 553017075 w 11522"/>
              <a:gd name="T3" fmla="*/ 34133252 h 1954"/>
              <a:gd name="T4" fmla="*/ 1100120391 w 11522"/>
              <a:gd name="T5" fmla="*/ 138450147 h 1954"/>
              <a:gd name="T6" fmla="*/ 1101074279 w 11522"/>
              <a:gd name="T7" fmla="*/ 138641949 h 1954"/>
              <a:gd name="T8" fmla="*/ 1647413917 w 11522"/>
              <a:gd name="T9" fmla="*/ 328867139 h 1954"/>
              <a:gd name="T10" fmla="*/ 1645697441 w 11522"/>
              <a:gd name="T11" fmla="*/ 328675337 h 1954"/>
              <a:gd name="T12" fmla="*/ 2147483647 w 11522"/>
              <a:gd name="T13" fmla="*/ 362424972 h 1954"/>
              <a:gd name="T14" fmla="*/ 2147483647 w 11522"/>
              <a:gd name="T15" fmla="*/ 368753111 h 1954"/>
              <a:gd name="T16" fmla="*/ 2147483647 w 11522"/>
              <a:gd name="T17" fmla="*/ 374505845 h 1954"/>
              <a:gd name="T18" fmla="*/ 1645125283 w 11522"/>
              <a:gd name="T19" fmla="*/ 340756210 h 1954"/>
              <a:gd name="T20" fmla="*/ 1643407934 w 11522"/>
              <a:gd name="T21" fmla="*/ 340564408 h 1954"/>
              <a:gd name="T22" fmla="*/ 1097068297 w 11522"/>
              <a:gd name="T23" fmla="*/ 150339218 h 1954"/>
              <a:gd name="T24" fmla="*/ 1097830884 w 11522"/>
              <a:gd name="T25" fmla="*/ 150531020 h 1954"/>
              <a:gd name="T26" fmla="*/ 552444917 w 11522"/>
              <a:gd name="T27" fmla="*/ 46214124 h 1954"/>
              <a:gd name="T28" fmla="*/ 6104189 w 11522"/>
              <a:gd name="T29" fmla="*/ 12464479 h 1954"/>
              <a:gd name="T30" fmla="*/ 381730 w 11522"/>
              <a:gd name="T31" fmla="*/ 6136339 h 1954"/>
              <a:gd name="T32" fmla="*/ 6676784 w 11522"/>
              <a:gd name="T33" fmla="*/ 383603 h 19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522"/>
              <a:gd name="T52" fmla="*/ 0 h 1954"/>
              <a:gd name="T53" fmla="*/ 11522 w 11522"/>
              <a:gd name="T54" fmla="*/ 1954 h 19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522" h="1954">
                <a:moveTo>
                  <a:pt x="35" y="2"/>
                </a:moveTo>
                <a:lnTo>
                  <a:pt x="2899" y="178"/>
                </a:lnTo>
                <a:lnTo>
                  <a:pt x="5767" y="722"/>
                </a:lnTo>
                <a:cubicBezTo>
                  <a:pt x="5769" y="722"/>
                  <a:pt x="5770" y="723"/>
                  <a:pt x="5772" y="723"/>
                </a:cubicBezTo>
                <a:lnTo>
                  <a:pt x="8636" y="1715"/>
                </a:lnTo>
                <a:lnTo>
                  <a:pt x="8627" y="1714"/>
                </a:lnTo>
                <a:lnTo>
                  <a:pt x="11491" y="1890"/>
                </a:lnTo>
                <a:cubicBezTo>
                  <a:pt x="11509" y="1891"/>
                  <a:pt x="11522" y="1906"/>
                  <a:pt x="11521" y="1923"/>
                </a:cubicBezTo>
                <a:cubicBezTo>
                  <a:pt x="11520" y="1941"/>
                  <a:pt x="11505" y="1954"/>
                  <a:pt x="11488" y="1953"/>
                </a:cubicBezTo>
                <a:lnTo>
                  <a:pt x="8624" y="1777"/>
                </a:lnTo>
                <a:cubicBezTo>
                  <a:pt x="8621" y="1777"/>
                  <a:pt x="8618" y="1777"/>
                  <a:pt x="8615" y="1776"/>
                </a:cubicBezTo>
                <a:lnTo>
                  <a:pt x="5751" y="784"/>
                </a:lnTo>
                <a:lnTo>
                  <a:pt x="5755" y="785"/>
                </a:lnTo>
                <a:lnTo>
                  <a:pt x="2896" y="241"/>
                </a:lnTo>
                <a:lnTo>
                  <a:pt x="32" y="65"/>
                </a:lnTo>
                <a:cubicBezTo>
                  <a:pt x="14" y="64"/>
                  <a:pt x="0" y="49"/>
                  <a:pt x="2" y="32"/>
                </a:cubicBezTo>
                <a:cubicBezTo>
                  <a:pt x="3" y="14"/>
                  <a:pt x="18" y="0"/>
                  <a:pt x="35" y="2"/>
                </a:cubicBezTo>
                <a:close/>
              </a:path>
            </a:pathLst>
          </a:custGeom>
          <a:solidFill>
            <a:srgbClr val="B3A2C7"/>
          </a:solidFill>
          <a:ln w="6350" cap="flat">
            <a:solidFill>
              <a:srgbClr val="B3A2C7"/>
            </a:solidFill>
            <a:prstDash val="solid"/>
            <a:bevel/>
            <a:headEnd/>
            <a:tailEnd/>
          </a:ln>
        </p:spPr>
        <p:txBody>
          <a:bodyPr/>
          <a:lstStyle/>
          <a:p>
            <a:endParaRPr lang="it-IT"/>
          </a:p>
        </p:txBody>
      </p:sp>
      <p:sp>
        <p:nvSpPr>
          <p:cNvPr id="23579" name="Freeform 92"/>
          <p:cNvSpPr>
            <a:spLocks/>
          </p:cNvSpPr>
          <p:nvPr/>
        </p:nvSpPr>
        <p:spPr bwMode="auto">
          <a:xfrm>
            <a:off x="2041525" y="1473200"/>
            <a:ext cx="5037138" cy="1768475"/>
          </a:xfrm>
          <a:custGeom>
            <a:avLst/>
            <a:gdLst>
              <a:gd name="T0" fmla="*/ 31 w 11531"/>
              <a:gd name="T1" fmla="*/ 3960 h 4043"/>
              <a:gd name="T2" fmla="*/ 2895 w 11531"/>
              <a:gd name="T3" fmla="*/ 2824 h 4043"/>
              <a:gd name="T4" fmla="*/ 5764 w 11531"/>
              <a:gd name="T5" fmla="*/ 2119 h 4043"/>
              <a:gd name="T6" fmla="*/ 5771 w 11531"/>
              <a:gd name="T7" fmla="*/ 2118 h 4043"/>
              <a:gd name="T8" fmla="*/ 8619 w 11531"/>
              <a:gd name="T9" fmla="*/ 1942 h 4043"/>
              <a:gd name="T10" fmla="*/ 8599 w 11531"/>
              <a:gd name="T11" fmla="*/ 1948 h 4043"/>
              <a:gd name="T12" fmla="*/ 11463 w 11531"/>
              <a:gd name="T13" fmla="*/ 12 h 4043"/>
              <a:gd name="T14" fmla="*/ 11519 w 11531"/>
              <a:gd name="T15" fmla="*/ 23 h 4043"/>
              <a:gd name="T16" fmla="*/ 11508 w 11531"/>
              <a:gd name="T17" fmla="*/ 79 h 4043"/>
              <a:gd name="T18" fmla="*/ 8644 w 11531"/>
              <a:gd name="T19" fmla="*/ 2015 h 4043"/>
              <a:gd name="T20" fmla="*/ 8624 w 11531"/>
              <a:gd name="T21" fmla="*/ 2021 h 4043"/>
              <a:gd name="T22" fmla="*/ 5776 w 11531"/>
              <a:gd name="T23" fmla="*/ 2197 h 4043"/>
              <a:gd name="T24" fmla="*/ 5783 w 11531"/>
              <a:gd name="T25" fmla="*/ 2196 h 4043"/>
              <a:gd name="T26" fmla="*/ 2924 w 11531"/>
              <a:gd name="T27" fmla="*/ 2899 h 4043"/>
              <a:gd name="T28" fmla="*/ 60 w 11531"/>
              <a:gd name="T29" fmla="*/ 4035 h 4043"/>
              <a:gd name="T30" fmla="*/ 8 w 11531"/>
              <a:gd name="T31" fmla="*/ 4012 h 4043"/>
              <a:gd name="T32" fmla="*/ 31 w 11531"/>
              <a:gd name="T33" fmla="*/ 3960 h 40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531"/>
              <a:gd name="T52" fmla="*/ 0 h 4043"/>
              <a:gd name="T53" fmla="*/ 11531 w 11531"/>
              <a:gd name="T54" fmla="*/ 4043 h 404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531" h="4043">
                <a:moveTo>
                  <a:pt x="31" y="3960"/>
                </a:moveTo>
                <a:lnTo>
                  <a:pt x="2895" y="2824"/>
                </a:lnTo>
                <a:lnTo>
                  <a:pt x="5764" y="2119"/>
                </a:lnTo>
                <a:cubicBezTo>
                  <a:pt x="5766" y="2118"/>
                  <a:pt x="5769" y="2118"/>
                  <a:pt x="5771" y="2118"/>
                </a:cubicBezTo>
                <a:lnTo>
                  <a:pt x="8619" y="1942"/>
                </a:lnTo>
                <a:lnTo>
                  <a:pt x="8599" y="1948"/>
                </a:lnTo>
                <a:lnTo>
                  <a:pt x="11463" y="12"/>
                </a:lnTo>
                <a:cubicBezTo>
                  <a:pt x="11481" y="0"/>
                  <a:pt x="11506" y="5"/>
                  <a:pt x="11519" y="23"/>
                </a:cubicBezTo>
                <a:cubicBezTo>
                  <a:pt x="11531" y="41"/>
                  <a:pt x="11526" y="66"/>
                  <a:pt x="11508" y="79"/>
                </a:cubicBezTo>
                <a:lnTo>
                  <a:pt x="8644" y="2015"/>
                </a:lnTo>
                <a:cubicBezTo>
                  <a:pt x="8638" y="2019"/>
                  <a:pt x="8631" y="2021"/>
                  <a:pt x="8624" y="2021"/>
                </a:cubicBezTo>
                <a:lnTo>
                  <a:pt x="5776" y="2197"/>
                </a:lnTo>
                <a:lnTo>
                  <a:pt x="5783" y="2196"/>
                </a:lnTo>
                <a:lnTo>
                  <a:pt x="2924" y="2899"/>
                </a:lnTo>
                <a:lnTo>
                  <a:pt x="60" y="4035"/>
                </a:lnTo>
                <a:cubicBezTo>
                  <a:pt x="40" y="4043"/>
                  <a:pt x="16" y="4033"/>
                  <a:pt x="8" y="4012"/>
                </a:cubicBezTo>
                <a:cubicBezTo>
                  <a:pt x="0" y="3992"/>
                  <a:pt x="10" y="3968"/>
                  <a:pt x="31" y="3960"/>
                </a:cubicBezTo>
                <a:close/>
              </a:path>
            </a:pathLst>
          </a:custGeom>
          <a:solidFill>
            <a:schemeClr val="bg1">
              <a:lumMod val="50000"/>
            </a:schemeClr>
          </a:solidFill>
          <a:ln w="6350" cap="flat">
            <a:solidFill>
              <a:srgbClr val="A6A6A6"/>
            </a:solidFill>
            <a:prstDash val="solid"/>
            <a:bevel/>
            <a:headEnd/>
            <a:tailEnd/>
          </a:ln>
        </p:spPr>
        <p:txBody>
          <a:bodyPr/>
          <a:lstStyle/>
          <a:p>
            <a:pPr>
              <a:defRPr/>
            </a:pPr>
            <a:endParaRPr lang="it-IT" dirty="0">
              <a:solidFill>
                <a:schemeClr val="bg1">
                  <a:lumMod val="50000"/>
                </a:schemeClr>
              </a:solidFill>
            </a:endParaRPr>
          </a:p>
        </p:txBody>
      </p:sp>
      <p:grpSp>
        <p:nvGrpSpPr>
          <p:cNvPr id="3" name="Gruppo 40"/>
          <p:cNvGrpSpPr>
            <a:grpSpLocks/>
          </p:cNvGrpSpPr>
          <p:nvPr/>
        </p:nvGrpSpPr>
        <p:grpSpPr bwMode="auto">
          <a:xfrm>
            <a:off x="912813" y="1152525"/>
            <a:ext cx="6778625" cy="4373563"/>
            <a:chOff x="912813" y="1152525"/>
            <a:chExt cx="6778625" cy="4373563"/>
          </a:xfrm>
        </p:grpSpPr>
        <p:sp>
          <p:nvSpPr>
            <p:cNvPr id="34847" name="Freeform 85"/>
            <p:cNvSpPr>
              <a:spLocks noEditPoints="1"/>
            </p:cNvSpPr>
            <p:nvPr/>
          </p:nvSpPr>
          <p:spPr bwMode="auto">
            <a:xfrm>
              <a:off x="1431925" y="1244600"/>
              <a:ext cx="6254750" cy="3170238"/>
            </a:xfrm>
            <a:custGeom>
              <a:avLst/>
              <a:gdLst>
                <a:gd name="T0" fmla="*/ 0 w 3940"/>
                <a:gd name="T1" fmla="*/ 2147483647 h 1997"/>
                <a:gd name="T2" fmla="*/ 2147483647 w 3940"/>
                <a:gd name="T3" fmla="*/ 2147483647 h 1997"/>
                <a:gd name="T4" fmla="*/ 2147483647 w 3940"/>
                <a:gd name="T5" fmla="*/ 2147483647 h 1997"/>
                <a:gd name="T6" fmla="*/ 0 w 3940"/>
                <a:gd name="T7" fmla="*/ 2147483647 h 1997"/>
                <a:gd name="T8" fmla="*/ 0 w 3940"/>
                <a:gd name="T9" fmla="*/ 2147483647 h 1997"/>
                <a:gd name="T10" fmla="*/ 0 w 3940"/>
                <a:gd name="T11" fmla="*/ 2147483647 h 1997"/>
                <a:gd name="T12" fmla="*/ 2147483647 w 3940"/>
                <a:gd name="T13" fmla="*/ 2147483647 h 1997"/>
                <a:gd name="T14" fmla="*/ 2147483647 w 3940"/>
                <a:gd name="T15" fmla="*/ 2147483647 h 1997"/>
                <a:gd name="T16" fmla="*/ 0 w 3940"/>
                <a:gd name="T17" fmla="*/ 2147483647 h 1997"/>
                <a:gd name="T18" fmla="*/ 0 w 3940"/>
                <a:gd name="T19" fmla="*/ 2147483647 h 1997"/>
                <a:gd name="T20" fmla="*/ 0 w 3940"/>
                <a:gd name="T21" fmla="*/ 2147483647 h 1997"/>
                <a:gd name="T22" fmla="*/ 2147483647 w 3940"/>
                <a:gd name="T23" fmla="*/ 2147483647 h 1997"/>
                <a:gd name="T24" fmla="*/ 2147483647 w 3940"/>
                <a:gd name="T25" fmla="*/ 2147483647 h 1997"/>
                <a:gd name="T26" fmla="*/ 0 w 3940"/>
                <a:gd name="T27" fmla="*/ 2147483647 h 1997"/>
                <a:gd name="T28" fmla="*/ 0 w 3940"/>
                <a:gd name="T29" fmla="*/ 2147483647 h 1997"/>
                <a:gd name="T30" fmla="*/ 0 w 3940"/>
                <a:gd name="T31" fmla="*/ 1255038100 h 1997"/>
                <a:gd name="T32" fmla="*/ 2147483647 w 3940"/>
                <a:gd name="T33" fmla="*/ 1255038100 h 1997"/>
                <a:gd name="T34" fmla="*/ 2147483647 w 3940"/>
                <a:gd name="T35" fmla="*/ 1267639674 h 1997"/>
                <a:gd name="T36" fmla="*/ 0 w 3940"/>
                <a:gd name="T37" fmla="*/ 1267639674 h 1997"/>
                <a:gd name="T38" fmla="*/ 0 w 3940"/>
                <a:gd name="T39" fmla="*/ 1255038100 h 1997"/>
                <a:gd name="T40" fmla="*/ 0 w 3940"/>
                <a:gd name="T41" fmla="*/ 0 h 1997"/>
                <a:gd name="T42" fmla="*/ 2147483647 w 3940"/>
                <a:gd name="T43" fmla="*/ 0 h 1997"/>
                <a:gd name="T44" fmla="*/ 2147483647 w 3940"/>
                <a:gd name="T45" fmla="*/ 12601577 h 1997"/>
                <a:gd name="T46" fmla="*/ 0 w 3940"/>
                <a:gd name="T47" fmla="*/ 12601577 h 1997"/>
                <a:gd name="T48" fmla="*/ 0 w 3940"/>
                <a:gd name="T49" fmla="*/ 0 h 199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940"/>
                <a:gd name="T76" fmla="*/ 0 h 1997"/>
                <a:gd name="T77" fmla="*/ 3940 w 3940"/>
                <a:gd name="T78" fmla="*/ 1997 h 199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940" h="1997">
                  <a:moveTo>
                    <a:pt x="0" y="1992"/>
                  </a:moveTo>
                  <a:lnTo>
                    <a:pt x="3940" y="1992"/>
                  </a:lnTo>
                  <a:lnTo>
                    <a:pt x="3940" y="1997"/>
                  </a:lnTo>
                  <a:lnTo>
                    <a:pt x="0" y="1997"/>
                  </a:lnTo>
                  <a:lnTo>
                    <a:pt x="0" y="1992"/>
                  </a:lnTo>
                  <a:close/>
                  <a:moveTo>
                    <a:pt x="0" y="1494"/>
                  </a:moveTo>
                  <a:lnTo>
                    <a:pt x="3940" y="1494"/>
                  </a:lnTo>
                  <a:lnTo>
                    <a:pt x="3940" y="1499"/>
                  </a:lnTo>
                  <a:lnTo>
                    <a:pt x="0" y="1499"/>
                  </a:lnTo>
                  <a:lnTo>
                    <a:pt x="0" y="1494"/>
                  </a:lnTo>
                  <a:close/>
                  <a:moveTo>
                    <a:pt x="0" y="996"/>
                  </a:moveTo>
                  <a:lnTo>
                    <a:pt x="3940" y="996"/>
                  </a:lnTo>
                  <a:lnTo>
                    <a:pt x="3940" y="1001"/>
                  </a:lnTo>
                  <a:lnTo>
                    <a:pt x="0" y="1001"/>
                  </a:lnTo>
                  <a:lnTo>
                    <a:pt x="0" y="996"/>
                  </a:lnTo>
                  <a:close/>
                  <a:moveTo>
                    <a:pt x="0" y="498"/>
                  </a:moveTo>
                  <a:lnTo>
                    <a:pt x="3940" y="498"/>
                  </a:lnTo>
                  <a:lnTo>
                    <a:pt x="3940" y="503"/>
                  </a:lnTo>
                  <a:lnTo>
                    <a:pt x="0" y="503"/>
                  </a:lnTo>
                  <a:lnTo>
                    <a:pt x="0" y="498"/>
                  </a:lnTo>
                  <a:close/>
                  <a:moveTo>
                    <a:pt x="0" y="0"/>
                  </a:moveTo>
                  <a:lnTo>
                    <a:pt x="3940" y="0"/>
                  </a:lnTo>
                  <a:lnTo>
                    <a:pt x="3940"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34848" name="Rectangle 86"/>
            <p:cNvSpPr>
              <a:spLocks noChangeArrowheads="1"/>
            </p:cNvSpPr>
            <p:nvPr/>
          </p:nvSpPr>
          <p:spPr bwMode="auto">
            <a:xfrm>
              <a:off x="1428750" y="1247775"/>
              <a:ext cx="7938" cy="3954463"/>
            </a:xfrm>
            <a:prstGeom prst="rect">
              <a:avLst/>
            </a:prstGeom>
            <a:solidFill>
              <a:srgbClr val="868686"/>
            </a:solidFill>
            <a:ln w="6350">
              <a:solidFill>
                <a:srgbClr val="868686"/>
              </a:solidFill>
              <a:bevel/>
              <a:headEnd/>
              <a:tailEnd/>
            </a:ln>
          </p:spPr>
          <p:txBody>
            <a:bodyPr/>
            <a:lstStyle/>
            <a:p>
              <a:endParaRPr lang="it-IT"/>
            </a:p>
          </p:txBody>
        </p:sp>
        <p:sp>
          <p:nvSpPr>
            <p:cNvPr id="34849" name="Freeform 87"/>
            <p:cNvSpPr>
              <a:spLocks noEditPoints="1"/>
            </p:cNvSpPr>
            <p:nvPr/>
          </p:nvSpPr>
          <p:spPr bwMode="auto">
            <a:xfrm>
              <a:off x="1384300" y="1244600"/>
              <a:ext cx="47625" cy="3960813"/>
            </a:xfrm>
            <a:custGeom>
              <a:avLst/>
              <a:gdLst>
                <a:gd name="T0" fmla="*/ 0 w 30"/>
                <a:gd name="T1" fmla="*/ 2147483647 h 2495"/>
                <a:gd name="T2" fmla="*/ 75604693 w 30"/>
                <a:gd name="T3" fmla="*/ 2147483647 h 2495"/>
                <a:gd name="T4" fmla="*/ 75604693 w 30"/>
                <a:gd name="T5" fmla="*/ 2147483647 h 2495"/>
                <a:gd name="T6" fmla="*/ 0 w 30"/>
                <a:gd name="T7" fmla="*/ 2147483647 h 2495"/>
                <a:gd name="T8" fmla="*/ 0 w 30"/>
                <a:gd name="T9" fmla="*/ 2147483647 h 2495"/>
                <a:gd name="T10" fmla="*/ 0 w 30"/>
                <a:gd name="T11" fmla="*/ 2147483647 h 2495"/>
                <a:gd name="T12" fmla="*/ 75604693 w 30"/>
                <a:gd name="T13" fmla="*/ 2147483647 h 2495"/>
                <a:gd name="T14" fmla="*/ 75604693 w 30"/>
                <a:gd name="T15" fmla="*/ 2147483647 h 2495"/>
                <a:gd name="T16" fmla="*/ 0 w 30"/>
                <a:gd name="T17" fmla="*/ 2147483647 h 2495"/>
                <a:gd name="T18" fmla="*/ 0 w 30"/>
                <a:gd name="T19" fmla="*/ 2147483647 h 2495"/>
                <a:gd name="T20" fmla="*/ 0 w 30"/>
                <a:gd name="T21" fmla="*/ 2147483647 h 2495"/>
                <a:gd name="T22" fmla="*/ 75604693 w 30"/>
                <a:gd name="T23" fmla="*/ 2147483647 h 2495"/>
                <a:gd name="T24" fmla="*/ 75604693 w 30"/>
                <a:gd name="T25" fmla="*/ 2147483647 h 2495"/>
                <a:gd name="T26" fmla="*/ 0 w 30"/>
                <a:gd name="T27" fmla="*/ 2147483647 h 2495"/>
                <a:gd name="T28" fmla="*/ 0 w 30"/>
                <a:gd name="T29" fmla="*/ 2147483647 h 2495"/>
                <a:gd name="T30" fmla="*/ 0 w 30"/>
                <a:gd name="T31" fmla="*/ 2147483647 h 2495"/>
                <a:gd name="T32" fmla="*/ 75604693 w 30"/>
                <a:gd name="T33" fmla="*/ 2147483647 h 2495"/>
                <a:gd name="T34" fmla="*/ 75604693 w 30"/>
                <a:gd name="T35" fmla="*/ 2147483647 h 2495"/>
                <a:gd name="T36" fmla="*/ 0 w 30"/>
                <a:gd name="T37" fmla="*/ 2147483647 h 2495"/>
                <a:gd name="T38" fmla="*/ 0 w 30"/>
                <a:gd name="T39" fmla="*/ 2147483647 h 2495"/>
                <a:gd name="T40" fmla="*/ 0 w 30"/>
                <a:gd name="T41" fmla="*/ 1255037877 h 2495"/>
                <a:gd name="T42" fmla="*/ 75604693 w 30"/>
                <a:gd name="T43" fmla="*/ 1255037877 h 2495"/>
                <a:gd name="T44" fmla="*/ 75604693 w 30"/>
                <a:gd name="T45" fmla="*/ 1267637861 h 2495"/>
                <a:gd name="T46" fmla="*/ 0 w 30"/>
                <a:gd name="T47" fmla="*/ 1267637861 h 2495"/>
                <a:gd name="T48" fmla="*/ 0 w 30"/>
                <a:gd name="T49" fmla="*/ 1255037877 h 2495"/>
                <a:gd name="T50" fmla="*/ 0 w 30"/>
                <a:gd name="T51" fmla="*/ 0 h 2495"/>
                <a:gd name="T52" fmla="*/ 75604693 w 30"/>
                <a:gd name="T53" fmla="*/ 0 h 2495"/>
                <a:gd name="T54" fmla="*/ 75604693 w 30"/>
                <a:gd name="T55" fmla="*/ 12601575 h 2495"/>
                <a:gd name="T56" fmla="*/ 0 w 30"/>
                <a:gd name="T57" fmla="*/ 12601575 h 2495"/>
                <a:gd name="T58" fmla="*/ 0 w 30"/>
                <a:gd name="T59" fmla="*/ 0 h 249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0"/>
                <a:gd name="T91" fmla="*/ 0 h 2495"/>
                <a:gd name="T92" fmla="*/ 30 w 30"/>
                <a:gd name="T93" fmla="*/ 2495 h 249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0" h="2495">
                  <a:moveTo>
                    <a:pt x="0" y="2490"/>
                  </a:moveTo>
                  <a:lnTo>
                    <a:pt x="30" y="2490"/>
                  </a:lnTo>
                  <a:lnTo>
                    <a:pt x="30" y="2495"/>
                  </a:lnTo>
                  <a:lnTo>
                    <a:pt x="0" y="2495"/>
                  </a:lnTo>
                  <a:lnTo>
                    <a:pt x="0" y="2490"/>
                  </a:lnTo>
                  <a:close/>
                  <a:moveTo>
                    <a:pt x="0" y="1992"/>
                  </a:moveTo>
                  <a:lnTo>
                    <a:pt x="30" y="1992"/>
                  </a:lnTo>
                  <a:lnTo>
                    <a:pt x="30" y="1997"/>
                  </a:lnTo>
                  <a:lnTo>
                    <a:pt x="0" y="1997"/>
                  </a:lnTo>
                  <a:lnTo>
                    <a:pt x="0" y="1992"/>
                  </a:lnTo>
                  <a:close/>
                  <a:moveTo>
                    <a:pt x="0" y="1494"/>
                  </a:moveTo>
                  <a:lnTo>
                    <a:pt x="30" y="1494"/>
                  </a:lnTo>
                  <a:lnTo>
                    <a:pt x="30" y="1499"/>
                  </a:lnTo>
                  <a:lnTo>
                    <a:pt x="0" y="1499"/>
                  </a:lnTo>
                  <a:lnTo>
                    <a:pt x="0" y="1494"/>
                  </a:lnTo>
                  <a:close/>
                  <a:moveTo>
                    <a:pt x="0" y="996"/>
                  </a:moveTo>
                  <a:lnTo>
                    <a:pt x="30" y="996"/>
                  </a:lnTo>
                  <a:lnTo>
                    <a:pt x="30" y="1001"/>
                  </a:lnTo>
                  <a:lnTo>
                    <a:pt x="0" y="1001"/>
                  </a:lnTo>
                  <a:lnTo>
                    <a:pt x="0" y="996"/>
                  </a:lnTo>
                  <a:close/>
                  <a:moveTo>
                    <a:pt x="0" y="498"/>
                  </a:moveTo>
                  <a:lnTo>
                    <a:pt x="30" y="498"/>
                  </a:lnTo>
                  <a:lnTo>
                    <a:pt x="30" y="503"/>
                  </a:lnTo>
                  <a:lnTo>
                    <a:pt x="0" y="503"/>
                  </a:lnTo>
                  <a:lnTo>
                    <a:pt x="0" y="498"/>
                  </a:lnTo>
                  <a:close/>
                  <a:moveTo>
                    <a:pt x="0" y="0"/>
                  </a:moveTo>
                  <a:lnTo>
                    <a:pt x="30" y="0"/>
                  </a:lnTo>
                  <a:lnTo>
                    <a:pt x="30"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34850" name="Rectangle 88"/>
            <p:cNvSpPr>
              <a:spLocks noChangeArrowheads="1"/>
            </p:cNvSpPr>
            <p:nvPr/>
          </p:nvSpPr>
          <p:spPr bwMode="auto">
            <a:xfrm>
              <a:off x="1431925" y="5197475"/>
              <a:ext cx="6254750" cy="7938"/>
            </a:xfrm>
            <a:prstGeom prst="rect">
              <a:avLst/>
            </a:prstGeom>
            <a:solidFill>
              <a:srgbClr val="868686"/>
            </a:solidFill>
            <a:ln w="6350">
              <a:solidFill>
                <a:srgbClr val="868686"/>
              </a:solidFill>
              <a:bevel/>
              <a:headEnd/>
              <a:tailEnd/>
            </a:ln>
          </p:spPr>
          <p:txBody>
            <a:bodyPr/>
            <a:lstStyle/>
            <a:p>
              <a:endParaRPr lang="it-IT"/>
            </a:p>
          </p:txBody>
        </p:sp>
        <p:sp>
          <p:nvSpPr>
            <p:cNvPr id="34851" name="Freeform 89"/>
            <p:cNvSpPr>
              <a:spLocks noEditPoints="1"/>
            </p:cNvSpPr>
            <p:nvPr/>
          </p:nvSpPr>
          <p:spPr bwMode="auto">
            <a:xfrm>
              <a:off x="2057400" y="5159375"/>
              <a:ext cx="5634038" cy="77788"/>
            </a:xfrm>
            <a:custGeom>
              <a:avLst/>
              <a:gdLst>
                <a:gd name="T0" fmla="*/ 12601576 w 3549"/>
                <a:gd name="T1" fmla="*/ 0 h 49"/>
                <a:gd name="T2" fmla="*/ 12601576 w 3549"/>
                <a:gd name="T3" fmla="*/ 123489255 h 49"/>
                <a:gd name="T4" fmla="*/ 0 w 3549"/>
                <a:gd name="T5" fmla="*/ 123489255 h 49"/>
                <a:gd name="T6" fmla="*/ 0 w 3549"/>
                <a:gd name="T7" fmla="*/ 0 h 49"/>
                <a:gd name="T8" fmla="*/ 12601576 w 3549"/>
                <a:gd name="T9" fmla="*/ 0 h 49"/>
                <a:gd name="T10" fmla="*/ 1998485121 w 3549"/>
                <a:gd name="T11" fmla="*/ 0 h 49"/>
                <a:gd name="T12" fmla="*/ 1998485121 w 3549"/>
                <a:gd name="T13" fmla="*/ 123489255 h 49"/>
                <a:gd name="T14" fmla="*/ 1985883549 w 3549"/>
                <a:gd name="T15" fmla="*/ 123489255 h 49"/>
                <a:gd name="T16" fmla="*/ 1985883549 w 3549"/>
                <a:gd name="T17" fmla="*/ 0 h 49"/>
                <a:gd name="T18" fmla="*/ 1998485121 w 3549"/>
                <a:gd name="T19" fmla="*/ 0 h 49"/>
                <a:gd name="T20" fmla="*/ 2147483647 w 3549"/>
                <a:gd name="T21" fmla="*/ 0 h 49"/>
                <a:gd name="T22" fmla="*/ 2147483647 w 3549"/>
                <a:gd name="T23" fmla="*/ 123489255 h 49"/>
                <a:gd name="T24" fmla="*/ 2147483647 w 3549"/>
                <a:gd name="T25" fmla="*/ 123489255 h 49"/>
                <a:gd name="T26" fmla="*/ 2147483647 w 3549"/>
                <a:gd name="T27" fmla="*/ 0 h 49"/>
                <a:gd name="T28" fmla="*/ 2147483647 w 3549"/>
                <a:gd name="T29" fmla="*/ 0 h 49"/>
                <a:gd name="T30" fmla="*/ 2147483647 w 3549"/>
                <a:gd name="T31" fmla="*/ 0 h 49"/>
                <a:gd name="T32" fmla="*/ 2147483647 w 3549"/>
                <a:gd name="T33" fmla="*/ 123489255 h 49"/>
                <a:gd name="T34" fmla="*/ 2147483647 w 3549"/>
                <a:gd name="T35" fmla="*/ 123489255 h 49"/>
                <a:gd name="T36" fmla="*/ 2147483647 w 3549"/>
                <a:gd name="T37" fmla="*/ 0 h 49"/>
                <a:gd name="T38" fmla="*/ 2147483647 w 3549"/>
                <a:gd name="T39" fmla="*/ 0 h 49"/>
                <a:gd name="T40" fmla="*/ 2147483647 w 3549"/>
                <a:gd name="T41" fmla="*/ 0 h 49"/>
                <a:gd name="T42" fmla="*/ 2147483647 w 3549"/>
                <a:gd name="T43" fmla="*/ 123489255 h 49"/>
                <a:gd name="T44" fmla="*/ 2147483647 w 3549"/>
                <a:gd name="T45" fmla="*/ 123489255 h 49"/>
                <a:gd name="T46" fmla="*/ 2147483647 w 3549"/>
                <a:gd name="T47" fmla="*/ 0 h 49"/>
                <a:gd name="T48" fmla="*/ 2147483647 w 3549"/>
                <a:gd name="T49" fmla="*/ 0 h 49"/>
                <a:gd name="T50" fmla="*/ 2147483647 w 3549"/>
                <a:gd name="T51" fmla="*/ 0 h 49"/>
                <a:gd name="T52" fmla="*/ 2147483647 w 3549"/>
                <a:gd name="T53" fmla="*/ 123489255 h 49"/>
                <a:gd name="T54" fmla="*/ 2147483647 w 3549"/>
                <a:gd name="T55" fmla="*/ 123489255 h 49"/>
                <a:gd name="T56" fmla="*/ 2147483647 w 3549"/>
                <a:gd name="T57" fmla="*/ 0 h 49"/>
                <a:gd name="T58" fmla="*/ 2147483647 w 3549"/>
                <a:gd name="T59" fmla="*/ 0 h 4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549"/>
                <a:gd name="T91" fmla="*/ 0 h 49"/>
                <a:gd name="T92" fmla="*/ 3549 w 3549"/>
                <a:gd name="T93" fmla="*/ 49 h 4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549" h="49">
                  <a:moveTo>
                    <a:pt x="5" y="0"/>
                  </a:moveTo>
                  <a:lnTo>
                    <a:pt x="5" y="49"/>
                  </a:lnTo>
                  <a:lnTo>
                    <a:pt x="0" y="49"/>
                  </a:lnTo>
                  <a:lnTo>
                    <a:pt x="0" y="0"/>
                  </a:lnTo>
                  <a:lnTo>
                    <a:pt x="5" y="0"/>
                  </a:lnTo>
                  <a:close/>
                  <a:moveTo>
                    <a:pt x="793" y="0"/>
                  </a:moveTo>
                  <a:lnTo>
                    <a:pt x="793" y="49"/>
                  </a:lnTo>
                  <a:lnTo>
                    <a:pt x="788" y="49"/>
                  </a:lnTo>
                  <a:lnTo>
                    <a:pt x="788" y="0"/>
                  </a:lnTo>
                  <a:lnTo>
                    <a:pt x="793" y="0"/>
                  </a:lnTo>
                  <a:close/>
                  <a:moveTo>
                    <a:pt x="1581" y="0"/>
                  </a:moveTo>
                  <a:lnTo>
                    <a:pt x="1581" y="49"/>
                  </a:lnTo>
                  <a:lnTo>
                    <a:pt x="1576" y="49"/>
                  </a:lnTo>
                  <a:lnTo>
                    <a:pt x="1576" y="0"/>
                  </a:lnTo>
                  <a:lnTo>
                    <a:pt x="1581" y="0"/>
                  </a:lnTo>
                  <a:close/>
                  <a:moveTo>
                    <a:pt x="2364" y="0"/>
                  </a:moveTo>
                  <a:lnTo>
                    <a:pt x="2364" y="49"/>
                  </a:lnTo>
                  <a:lnTo>
                    <a:pt x="2360" y="49"/>
                  </a:lnTo>
                  <a:lnTo>
                    <a:pt x="2360" y="0"/>
                  </a:lnTo>
                  <a:lnTo>
                    <a:pt x="2364" y="0"/>
                  </a:lnTo>
                  <a:close/>
                  <a:moveTo>
                    <a:pt x="3152" y="0"/>
                  </a:moveTo>
                  <a:lnTo>
                    <a:pt x="3152" y="49"/>
                  </a:lnTo>
                  <a:lnTo>
                    <a:pt x="3148" y="49"/>
                  </a:lnTo>
                  <a:lnTo>
                    <a:pt x="3148" y="0"/>
                  </a:lnTo>
                  <a:lnTo>
                    <a:pt x="3152" y="0"/>
                  </a:lnTo>
                  <a:close/>
                  <a:moveTo>
                    <a:pt x="3549" y="0"/>
                  </a:moveTo>
                  <a:lnTo>
                    <a:pt x="3549" y="49"/>
                  </a:lnTo>
                  <a:lnTo>
                    <a:pt x="3544" y="49"/>
                  </a:lnTo>
                  <a:lnTo>
                    <a:pt x="3544" y="0"/>
                  </a:lnTo>
                  <a:lnTo>
                    <a:pt x="3549"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34852" name="Freeform 90"/>
            <p:cNvSpPr>
              <a:spLocks/>
            </p:cNvSpPr>
            <p:nvPr/>
          </p:nvSpPr>
          <p:spPr bwMode="auto">
            <a:xfrm>
              <a:off x="2043113" y="3098800"/>
              <a:ext cx="5033962" cy="273050"/>
            </a:xfrm>
            <a:custGeom>
              <a:avLst/>
              <a:gdLst>
                <a:gd name="T0" fmla="*/ 5916423 w 11523"/>
                <a:gd name="T1" fmla="*/ 49052007 h 625"/>
                <a:gd name="T2" fmla="*/ 552506521 w 11523"/>
                <a:gd name="T3" fmla="*/ 190917 h 625"/>
                <a:gd name="T4" fmla="*/ 1099478001 w 11523"/>
                <a:gd name="T5" fmla="*/ 0 h 625"/>
                <a:gd name="T6" fmla="*/ 1100813925 w 11523"/>
                <a:gd name="T7" fmla="*/ 190917 h 625"/>
                <a:gd name="T8" fmla="*/ 1647404243 w 11523"/>
                <a:gd name="T9" fmla="*/ 107074905 h 625"/>
                <a:gd name="T10" fmla="*/ 1645495157 w 11523"/>
                <a:gd name="T11" fmla="*/ 107074905 h 625"/>
                <a:gd name="T12" fmla="*/ 2147483647 w 11523"/>
                <a:gd name="T13" fmla="*/ 52105797 h 625"/>
                <a:gd name="T14" fmla="*/ 2147483647 w 11523"/>
                <a:gd name="T15" fmla="*/ 57450162 h 625"/>
                <a:gd name="T16" fmla="*/ 2147483647 w 11523"/>
                <a:gd name="T17" fmla="*/ 64130491 h 625"/>
                <a:gd name="T18" fmla="*/ 1646831954 w 11523"/>
                <a:gd name="T19" fmla="*/ 119099176 h 625"/>
                <a:gd name="T20" fmla="*/ 1644922868 w 11523"/>
                <a:gd name="T21" fmla="*/ 119099176 h 625"/>
                <a:gd name="T22" fmla="*/ 1098332549 w 11523"/>
                <a:gd name="T23" fmla="*/ 12215163 h 625"/>
                <a:gd name="T24" fmla="*/ 1099478001 w 11523"/>
                <a:gd name="T25" fmla="*/ 12215163 h 625"/>
                <a:gd name="T26" fmla="*/ 553460628 w 11523"/>
                <a:gd name="T27" fmla="*/ 12215163 h 625"/>
                <a:gd name="T28" fmla="*/ 6870530 w 11523"/>
                <a:gd name="T29" fmla="*/ 61076701 h 625"/>
                <a:gd name="T30" fmla="*/ 381817 w 11523"/>
                <a:gd name="T31" fmla="*/ 55541420 h 625"/>
                <a:gd name="T32" fmla="*/ 5916423 w 11523"/>
                <a:gd name="T33" fmla="*/ 49052007 h 6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523"/>
                <a:gd name="T52" fmla="*/ 0 h 625"/>
                <a:gd name="T53" fmla="*/ 11523 w 11523"/>
                <a:gd name="T54" fmla="*/ 625 h 62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523" h="625">
                  <a:moveTo>
                    <a:pt x="31" y="257"/>
                  </a:moveTo>
                  <a:lnTo>
                    <a:pt x="2895" y="1"/>
                  </a:lnTo>
                  <a:lnTo>
                    <a:pt x="5761" y="0"/>
                  </a:lnTo>
                  <a:cubicBezTo>
                    <a:pt x="5764" y="0"/>
                    <a:pt x="5766" y="1"/>
                    <a:pt x="5768" y="1"/>
                  </a:cubicBezTo>
                  <a:lnTo>
                    <a:pt x="8632" y="561"/>
                  </a:lnTo>
                  <a:lnTo>
                    <a:pt x="8622" y="561"/>
                  </a:lnTo>
                  <a:lnTo>
                    <a:pt x="11486" y="273"/>
                  </a:lnTo>
                  <a:cubicBezTo>
                    <a:pt x="11504" y="271"/>
                    <a:pt x="11520" y="284"/>
                    <a:pt x="11521" y="301"/>
                  </a:cubicBezTo>
                  <a:cubicBezTo>
                    <a:pt x="11523" y="319"/>
                    <a:pt x="11510" y="335"/>
                    <a:pt x="11493" y="336"/>
                  </a:cubicBezTo>
                  <a:lnTo>
                    <a:pt x="8629" y="624"/>
                  </a:lnTo>
                  <a:cubicBezTo>
                    <a:pt x="8626" y="625"/>
                    <a:pt x="8622" y="624"/>
                    <a:pt x="8619" y="624"/>
                  </a:cubicBezTo>
                  <a:lnTo>
                    <a:pt x="5755" y="64"/>
                  </a:lnTo>
                  <a:lnTo>
                    <a:pt x="5761" y="64"/>
                  </a:lnTo>
                  <a:lnTo>
                    <a:pt x="2900" y="64"/>
                  </a:lnTo>
                  <a:lnTo>
                    <a:pt x="36" y="320"/>
                  </a:lnTo>
                  <a:cubicBezTo>
                    <a:pt x="19" y="322"/>
                    <a:pt x="3" y="309"/>
                    <a:pt x="2" y="291"/>
                  </a:cubicBezTo>
                  <a:cubicBezTo>
                    <a:pt x="0" y="274"/>
                    <a:pt x="13" y="258"/>
                    <a:pt x="31" y="257"/>
                  </a:cubicBezTo>
                  <a:close/>
                </a:path>
              </a:pathLst>
            </a:custGeom>
            <a:solidFill>
              <a:srgbClr val="604A7B"/>
            </a:solidFill>
            <a:ln w="6350" cap="flat">
              <a:solidFill>
                <a:srgbClr val="604A7B"/>
              </a:solidFill>
              <a:prstDash val="solid"/>
              <a:bevel/>
              <a:headEnd/>
              <a:tailEnd/>
            </a:ln>
          </p:spPr>
          <p:txBody>
            <a:bodyPr/>
            <a:lstStyle/>
            <a:p>
              <a:endParaRPr lang="it-IT"/>
            </a:p>
          </p:txBody>
        </p:sp>
        <p:sp>
          <p:nvSpPr>
            <p:cNvPr id="34853" name="Rectangle 93"/>
            <p:cNvSpPr>
              <a:spLocks noChangeArrowheads="1"/>
            </p:cNvSpPr>
            <p:nvPr/>
          </p:nvSpPr>
          <p:spPr bwMode="auto">
            <a:xfrm>
              <a:off x="1123950" y="5103813"/>
              <a:ext cx="1285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0</a:t>
              </a:r>
              <a:endParaRPr lang="it-IT" sz="3200"/>
            </a:p>
          </p:txBody>
        </p:sp>
        <p:sp>
          <p:nvSpPr>
            <p:cNvPr id="34854" name="Rectangle 94"/>
            <p:cNvSpPr>
              <a:spLocks noChangeArrowheads="1"/>
            </p:cNvSpPr>
            <p:nvPr/>
          </p:nvSpPr>
          <p:spPr bwMode="auto">
            <a:xfrm>
              <a:off x="1022350" y="4313238"/>
              <a:ext cx="2571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40</a:t>
              </a:r>
              <a:endParaRPr lang="it-IT" sz="3200"/>
            </a:p>
          </p:txBody>
        </p:sp>
        <p:sp>
          <p:nvSpPr>
            <p:cNvPr id="34855" name="Rectangle 95"/>
            <p:cNvSpPr>
              <a:spLocks noChangeArrowheads="1"/>
            </p:cNvSpPr>
            <p:nvPr/>
          </p:nvSpPr>
          <p:spPr bwMode="auto">
            <a:xfrm>
              <a:off x="1022350" y="3522663"/>
              <a:ext cx="2571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80</a:t>
              </a:r>
              <a:endParaRPr lang="it-IT" sz="3200"/>
            </a:p>
          </p:txBody>
        </p:sp>
        <p:sp>
          <p:nvSpPr>
            <p:cNvPr id="34856" name="Rectangle 96"/>
            <p:cNvSpPr>
              <a:spLocks noChangeArrowheads="1"/>
            </p:cNvSpPr>
            <p:nvPr/>
          </p:nvSpPr>
          <p:spPr bwMode="auto">
            <a:xfrm>
              <a:off x="912813" y="2732088"/>
              <a:ext cx="3857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120</a:t>
              </a:r>
              <a:endParaRPr lang="it-IT" sz="3200"/>
            </a:p>
          </p:txBody>
        </p:sp>
        <p:sp>
          <p:nvSpPr>
            <p:cNvPr id="34857" name="Rectangle 97"/>
            <p:cNvSpPr>
              <a:spLocks noChangeArrowheads="1"/>
            </p:cNvSpPr>
            <p:nvPr/>
          </p:nvSpPr>
          <p:spPr bwMode="auto">
            <a:xfrm>
              <a:off x="912813" y="1943100"/>
              <a:ext cx="3857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160</a:t>
              </a:r>
              <a:endParaRPr lang="it-IT" sz="3200"/>
            </a:p>
          </p:txBody>
        </p:sp>
        <p:sp>
          <p:nvSpPr>
            <p:cNvPr id="34858" name="Rectangle 98"/>
            <p:cNvSpPr>
              <a:spLocks noChangeArrowheads="1"/>
            </p:cNvSpPr>
            <p:nvPr/>
          </p:nvSpPr>
          <p:spPr bwMode="auto">
            <a:xfrm>
              <a:off x="912813" y="1152525"/>
              <a:ext cx="3857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a:t>
              </a:r>
              <a:endParaRPr lang="it-IT" sz="3200"/>
            </a:p>
          </p:txBody>
        </p:sp>
        <p:sp>
          <p:nvSpPr>
            <p:cNvPr id="34859" name="Rectangle 99"/>
            <p:cNvSpPr>
              <a:spLocks noChangeArrowheads="1"/>
            </p:cNvSpPr>
            <p:nvPr/>
          </p:nvSpPr>
          <p:spPr bwMode="auto">
            <a:xfrm>
              <a:off x="1808163" y="5302250"/>
              <a:ext cx="531812"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2006</a:t>
              </a:r>
              <a:endParaRPr lang="it-IT" sz="3200"/>
            </a:p>
          </p:txBody>
        </p:sp>
        <p:sp>
          <p:nvSpPr>
            <p:cNvPr id="34860" name="Rectangle 100"/>
            <p:cNvSpPr>
              <a:spLocks noChangeArrowheads="1"/>
            </p:cNvSpPr>
            <p:nvPr/>
          </p:nvSpPr>
          <p:spPr bwMode="auto">
            <a:xfrm>
              <a:off x="3059113" y="5302250"/>
              <a:ext cx="531812"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2007</a:t>
              </a:r>
              <a:endParaRPr lang="it-IT" sz="3200"/>
            </a:p>
          </p:txBody>
        </p:sp>
        <p:sp>
          <p:nvSpPr>
            <p:cNvPr id="34861" name="Rectangle 101"/>
            <p:cNvSpPr>
              <a:spLocks noChangeArrowheads="1"/>
            </p:cNvSpPr>
            <p:nvPr/>
          </p:nvSpPr>
          <p:spPr bwMode="auto">
            <a:xfrm>
              <a:off x="4310063" y="5302250"/>
              <a:ext cx="5302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2008</a:t>
              </a:r>
              <a:endParaRPr lang="it-IT" sz="3200"/>
            </a:p>
          </p:txBody>
        </p:sp>
        <p:sp>
          <p:nvSpPr>
            <p:cNvPr id="34862" name="Rectangle 102"/>
            <p:cNvSpPr>
              <a:spLocks noChangeArrowheads="1"/>
            </p:cNvSpPr>
            <p:nvPr/>
          </p:nvSpPr>
          <p:spPr bwMode="auto">
            <a:xfrm>
              <a:off x="5559425" y="5302250"/>
              <a:ext cx="5302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2009</a:t>
              </a:r>
              <a:endParaRPr lang="it-IT" sz="3200"/>
            </a:p>
          </p:txBody>
        </p:sp>
        <p:sp>
          <p:nvSpPr>
            <p:cNvPr id="34863" name="Rectangle 103"/>
            <p:cNvSpPr>
              <a:spLocks noChangeArrowheads="1"/>
            </p:cNvSpPr>
            <p:nvPr/>
          </p:nvSpPr>
          <p:spPr bwMode="auto">
            <a:xfrm>
              <a:off x="6810375" y="5302250"/>
              <a:ext cx="5302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2010</a:t>
              </a:r>
              <a:endParaRPr lang="it-IT" sz="3200"/>
            </a:p>
          </p:txBody>
        </p:sp>
      </p:grpSp>
      <p:sp>
        <p:nvSpPr>
          <p:cNvPr id="90" name="Rectangle 81"/>
          <p:cNvSpPr>
            <a:spLocks noChangeArrowheads="1"/>
          </p:cNvSpPr>
          <p:nvPr/>
        </p:nvSpPr>
        <p:spPr bwMode="auto">
          <a:xfrm>
            <a:off x="7081838" y="1281113"/>
            <a:ext cx="307975" cy="276225"/>
          </a:xfrm>
          <a:prstGeom prst="rect">
            <a:avLst/>
          </a:prstGeom>
          <a:noFill/>
          <a:ln w="9525">
            <a:noFill/>
            <a:miter lim="800000"/>
            <a:headEnd/>
            <a:tailEnd/>
          </a:ln>
        </p:spPr>
        <p:txBody>
          <a:bodyPr wrap="none" lIns="0" tIns="0" rIns="0" bIns="0">
            <a:spAutoFit/>
          </a:bodyPr>
          <a:lstStyle/>
          <a:p>
            <a:pPr>
              <a:defRPr/>
            </a:pPr>
            <a:r>
              <a:rPr lang="it-IT" sz="1800" dirty="0">
                <a:solidFill>
                  <a:schemeClr val="bg1">
                    <a:lumMod val="50000"/>
                  </a:schemeClr>
                </a:solidFill>
              </a:rPr>
              <a:t>Q3</a:t>
            </a:r>
            <a:endParaRPr lang="it-IT" b="0" dirty="0">
              <a:solidFill>
                <a:schemeClr val="bg1">
                  <a:lumMod val="50000"/>
                </a:schemeClr>
              </a:solidFill>
            </a:endParaRPr>
          </a:p>
        </p:txBody>
      </p:sp>
      <p:sp>
        <p:nvSpPr>
          <p:cNvPr id="91" name="Rectangle 81"/>
          <p:cNvSpPr>
            <a:spLocks noChangeArrowheads="1"/>
          </p:cNvSpPr>
          <p:nvPr/>
        </p:nvSpPr>
        <p:spPr bwMode="auto">
          <a:xfrm>
            <a:off x="7167563" y="2963863"/>
            <a:ext cx="3206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800">
                <a:solidFill>
                  <a:srgbClr val="604A7B"/>
                </a:solidFill>
              </a:rPr>
              <a:t>Me</a:t>
            </a:r>
            <a:endParaRPr lang="it-IT" b="0">
              <a:solidFill>
                <a:srgbClr val="604A7B"/>
              </a:solidFill>
            </a:endParaRPr>
          </a:p>
        </p:txBody>
      </p:sp>
      <p:sp>
        <p:nvSpPr>
          <p:cNvPr id="92" name="Rectangle 81"/>
          <p:cNvSpPr>
            <a:spLocks noChangeArrowheads="1"/>
          </p:cNvSpPr>
          <p:nvPr/>
        </p:nvSpPr>
        <p:spPr bwMode="auto">
          <a:xfrm>
            <a:off x="7167563" y="3927475"/>
            <a:ext cx="307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800">
                <a:solidFill>
                  <a:srgbClr val="B3A2C7"/>
                </a:solidFill>
              </a:rPr>
              <a:t>Q1</a:t>
            </a:r>
            <a:endParaRPr lang="it-IT" b="0">
              <a:solidFill>
                <a:srgbClr val="B3A2C7"/>
              </a:solidFill>
            </a:endParaRPr>
          </a:p>
        </p:txBody>
      </p:sp>
      <p:grpSp>
        <p:nvGrpSpPr>
          <p:cNvPr id="4" name="Gruppo 48"/>
          <p:cNvGrpSpPr>
            <a:grpSpLocks/>
          </p:cNvGrpSpPr>
          <p:nvPr/>
        </p:nvGrpSpPr>
        <p:grpSpPr bwMode="auto">
          <a:xfrm>
            <a:off x="5981700" y="2635250"/>
            <a:ext cx="733425" cy="574675"/>
            <a:chOff x="6071125" y="3141040"/>
            <a:chExt cx="732766" cy="576000"/>
          </a:xfrm>
        </p:grpSpPr>
        <p:sp>
          <p:nvSpPr>
            <p:cNvPr id="94" name="Ovale 93"/>
            <p:cNvSpPr>
              <a:spLocks/>
            </p:cNvSpPr>
            <p:nvPr/>
          </p:nvSpPr>
          <p:spPr bwMode="auto">
            <a:xfrm>
              <a:off x="6071125" y="3141040"/>
              <a:ext cx="615386" cy="576000"/>
            </a:xfrm>
            <a:prstGeom prst="ellipse">
              <a:avLst/>
            </a:prstGeom>
            <a:solidFill>
              <a:srgbClr val="604A7B"/>
            </a:solidFill>
            <a:ln w="28575" cap="flat" cmpd="sng" algn="ctr">
              <a:solidFill>
                <a:srgbClr val="604A7B"/>
              </a:solidFill>
              <a:prstDash val="dash"/>
              <a:round/>
              <a:headEnd type="none" w="med" len="med"/>
              <a:tailEnd type="triangle" w="med" len="med"/>
            </a:ln>
            <a:effectLst/>
            <a:scene3d>
              <a:camera prst="orthographicFront"/>
              <a:lightRig rig="threePt" dir="t"/>
            </a:scene3d>
            <a:sp3d>
              <a:bevelT/>
            </a:sp3d>
          </p:spPr>
          <p:txBody>
            <a:bodyPr anchor="ctr"/>
            <a:lstStyle/>
            <a:p>
              <a:pPr algn="ctr">
                <a:defRPr/>
              </a:pPr>
              <a:endParaRPr lang="it-IT" dirty="0">
                <a:solidFill>
                  <a:schemeClr val="bg1"/>
                </a:solidFill>
                <a:cs typeface="+mn-cs"/>
              </a:endParaRPr>
            </a:p>
          </p:txBody>
        </p:sp>
        <p:sp>
          <p:nvSpPr>
            <p:cNvPr id="95" name="CasellaDiTesto 95"/>
            <p:cNvSpPr txBox="1">
              <a:spLocks noChangeArrowheads="1"/>
            </p:cNvSpPr>
            <p:nvPr/>
          </p:nvSpPr>
          <p:spPr bwMode="auto">
            <a:xfrm>
              <a:off x="6120294" y="3234919"/>
              <a:ext cx="683597" cy="338917"/>
            </a:xfrm>
            <a:prstGeom prst="rect">
              <a:avLst/>
            </a:prstGeom>
            <a:noFill/>
            <a:ln w="9525">
              <a:noFill/>
              <a:miter lim="800000"/>
              <a:headEnd/>
              <a:tailEnd/>
            </a:ln>
          </p:spPr>
          <p:txBody>
            <a:bodyPr>
              <a:spAutoFit/>
            </a:bodyPr>
            <a:lstStyle/>
            <a:p>
              <a:pPr>
                <a:defRPr/>
              </a:pPr>
              <a:r>
                <a:rPr lang="it-IT" sz="1600" dirty="0">
                  <a:solidFill>
                    <a:schemeClr val="bg1"/>
                  </a:solidFill>
                  <a:latin typeface="+mj-lt"/>
                  <a:cs typeface="+mn-cs"/>
                </a:rPr>
                <a:t>+7</a:t>
              </a:r>
              <a:r>
                <a:rPr lang="it-IT" sz="1100" dirty="0">
                  <a:solidFill>
                    <a:schemeClr val="bg1"/>
                  </a:solidFill>
                  <a:latin typeface="+mj-lt"/>
                  <a:cs typeface="+mn-cs"/>
                </a:rPr>
                <a:t>%</a:t>
              </a:r>
              <a:endParaRPr lang="it-IT" sz="1600" dirty="0">
                <a:solidFill>
                  <a:schemeClr val="bg1"/>
                </a:solidFill>
                <a:latin typeface="+mj-lt"/>
                <a:cs typeface="+mn-cs"/>
              </a:endParaRPr>
            </a:p>
          </p:txBody>
        </p:sp>
      </p:grpSp>
      <p:sp>
        <p:nvSpPr>
          <p:cNvPr id="37" name="Rettangolo 36"/>
          <p:cNvSpPr/>
          <p:nvPr/>
        </p:nvSpPr>
        <p:spPr bwMode="auto">
          <a:xfrm>
            <a:off x="2030490" y="6568835"/>
            <a:ext cx="226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Morfologia</a:t>
            </a:r>
          </a:p>
        </p:txBody>
      </p:sp>
      <p:sp>
        <p:nvSpPr>
          <p:cNvPr id="38" name="Rettangolo 37"/>
          <p:cNvSpPr/>
          <p:nvPr/>
        </p:nvSpPr>
        <p:spPr bwMode="auto">
          <a:xfrm>
            <a:off x="4298482"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Risultati della provincia</a:t>
            </a:r>
          </a:p>
        </p:txBody>
      </p:sp>
      <p:sp>
        <p:nvSpPr>
          <p:cNvPr id="39" name="Rettangolo 38"/>
          <p:cNvSpPr/>
          <p:nvPr/>
        </p:nvSpPr>
        <p:spPr bwMode="auto">
          <a:xfrm>
            <a:off x="6797306" y="6568835"/>
            <a:ext cx="2340000" cy="333375"/>
          </a:xfrm>
          <a:prstGeom prst="rect">
            <a:avLst/>
          </a:prstGeom>
          <a:solidFill>
            <a:srgbClr val="33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solidFill>
                <a:latin typeface="Verdana" pitchFamily="34" charset="0"/>
                <a:cs typeface="+mn-cs"/>
              </a:rPr>
              <a:t>I settori economici</a:t>
            </a:r>
          </a:p>
        </p:txBody>
      </p:sp>
      <p:sp>
        <p:nvSpPr>
          <p:cNvPr id="40" name="Rettangolo 39"/>
          <p:cNvSpPr/>
          <p:nvPr/>
        </p:nvSpPr>
        <p:spPr bwMode="auto">
          <a:xfrm>
            <a:off x="-16797" y="6568835"/>
            <a:ext cx="208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Domande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0"/>
                                        <p:tgtEl>
                                          <p:spTgt spid="3"/>
                                        </p:tgtEl>
                                      </p:cBhvr>
                                    </p:animEffect>
                                  </p:childTnLst>
                                </p:cTn>
                              </p:par>
                              <p:par>
                                <p:cTn id="12" presetID="10" presetClass="entr" presetSubtype="0"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91"/>
                                        </p:tgtEl>
                                        <p:attrNameLst>
                                          <p:attrName>style.visibility</p:attrName>
                                        </p:attrNameLst>
                                      </p:cBhvr>
                                      <p:to>
                                        <p:strVal val="visible"/>
                                      </p:to>
                                    </p:set>
                                    <p:animEffect transition="in" filter="fade">
                                      <p:cBhvr>
                                        <p:cTn id="17" dur="2000"/>
                                        <p:tgtEl>
                                          <p:spTgt spid="91"/>
                                        </p:tgtEl>
                                      </p:cBhvr>
                                    </p:animEffect>
                                  </p:childTnLst>
                                </p:cTn>
                              </p:par>
                              <p:par>
                                <p:cTn id="18" presetID="10" presetClass="entr" presetSubtype="0" fill="hold" nodeType="withEffect">
                                  <p:stCondLst>
                                    <p:cond delay="0"/>
                                  </p:stCondLst>
                                  <p:childTnLst>
                                    <p:set>
                                      <p:cBhvr>
                                        <p:cTn id="19" dur="1" fill="hold">
                                          <p:stCondLst>
                                            <p:cond delay="0"/>
                                          </p:stCondLst>
                                        </p:cTn>
                                        <p:tgtEl>
                                          <p:spTgt spid="23579"/>
                                        </p:tgtEl>
                                        <p:attrNameLst>
                                          <p:attrName>style.visibility</p:attrName>
                                        </p:attrNameLst>
                                      </p:cBhvr>
                                      <p:to>
                                        <p:strVal val="visible"/>
                                      </p:to>
                                    </p:set>
                                    <p:animEffect transition="in" filter="fade">
                                      <p:cBhvr>
                                        <p:cTn id="20" dur="2000"/>
                                        <p:tgtEl>
                                          <p:spTgt spid="2357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3578"/>
                                        </p:tgtEl>
                                        <p:attrNameLst>
                                          <p:attrName>style.visibility</p:attrName>
                                        </p:attrNameLst>
                                      </p:cBhvr>
                                      <p:to>
                                        <p:strVal val="visible"/>
                                      </p:to>
                                    </p:set>
                                    <p:animEffect transition="in" filter="fade">
                                      <p:cBhvr>
                                        <p:cTn id="23" dur="2000"/>
                                        <p:tgtEl>
                                          <p:spTgt spid="2357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2"/>
                                        </p:tgtEl>
                                        <p:attrNameLst>
                                          <p:attrName>style.visibility</p:attrName>
                                        </p:attrNameLst>
                                      </p:cBhvr>
                                      <p:to>
                                        <p:strVal val="visible"/>
                                      </p:to>
                                    </p:set>
                                    <p:animEffect transition="in" filter="fade">
                                      <p:cBhvr>
                                        <p:cTn id="26" dur="2000"/>
                                        <p:tgtEl>
                                          <p:spTgt spid="9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90"/>
                                        </p:tgtEl>
                                        <p:attrNameLst>
                                          <p:attrName>style.visibility</p:attrName>
                                        </p:attrNameLst>
                                      </p:cBhvr>
                                      <p:to>
                                        <p:strVal val="visible"/>
                                      </p:to>
                                    </p:set>
                                    <p:animEffect transition="in" filter="fade">
                                      <p:cBhvr>
                                        <p:cTn id="29" dur="2000"/>
                                        <p:tgtEl>
                                          <p:spTgt spid="90"/>
                                        </p:tgtEl>
                                      </p:cBhvr>
                                    </p:animEffect>
                                  </p:childTnLst>
                                </p:cTn>
                              </p:par>
                            </p:childTnLst>
                          </p:cTn>
                        </p:par>
                        <p:par>
                          <p:cTn id="30" fill="hold" nodeType="afterGroup">
                            <p:stCondLst>
                              <p:cond delay="4000"/>
                            </p:stCondLst>
                            <p:childTnLst>
                              <p:par>
                                <p:cTn id="31" presetID="10" presetClass="entr" presetSubtype="0" fill="hold" grpId="0" nodeType="afterEffect">
                                  <p:stCondLst>
                                    <p:cond delay="0"/>
                                  </p:stCondLst>
                                  <p:childTnLst>
                                    <p:set>
                                      <p:cBhvr>
                                        <p:cTn id="32" dur="1" fill="hold">
                                          <p:stCondLst>
                                            <p:cond delay="0"/>
                                          </p:stCondLst>
                                        </p:cTn>
                                        <p:tgtEl>
                                          <p:spTgt spid="334"/>
                                        </p:tgtEl>
                                        <p:attrNameLst>
                                          <p:attrName>style.visibility</p:attrName>
                                        </p:attrNameLst>
                                      </p:cBhvr>
                                      <p:to>
                                        <p:strVal val="visible"/>
                                      </p:to>
                                    </p:set>
                                    <p:animEffect transition="in" filter="fade">
                                      <p:cBhvr>
                                        <p:cTn id="33" dur="2000"/>
                                        <p:tgtEl>
                                          <p:spTgt spid="334"/>
                                        </p:tgtEl>
                                      </p:cBhvr>
                                    </p:animEffect>
                                  </p:childTnLst>
                                </p:cTn>
                              </p:par>
                              <p:par>
                                <p:cTn id="34" presetID="10" presetClass="entr" presetSubtype="0" fill="hold" nodeType="with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fade">
                                      <p:cBhvr>
                                        <p:cTn id="36"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334" grpId="0" autoUpdateAnimBg="0"/>
      <p:bldP spid="23578" grpId="0" animBg="1"/>
      <p:bldP spid="90" grpId="0"/>
      <p:bldP spid="91" grpId="0"/>
      <p:bldP spid="9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2" name="Gruppo 35"/>
          <p:cNvGrpSpPr>
            <a:grpSpLocks/>
          </p:cNvGrpSpPr>
          <p:nvPr/>
        </p:nvGrpSpPr>
        <p:grpSpPr bwMode="auto">
          <a:xfrm>
            <a:off x="1069975" y="981075"/>
            <a:ext cx="7362825" cy="4945063"/>
            <a:chOff x="829047" y="981074"/>
            <a:chExt cx="7361932" cy="4945064"/>
          </a:xfrm>
        </p:grpSpPr>
        <p:pic>
          <p:nvPicPr>
            <p:cNvPr id="42" name="Picture 49" descr="C:\Users\intel\AppData\Local\Microsoft\Windows\Temporary Internet Files\Content.IE5\KN36875D\MC900211975[1].wmf"/>
            <p:cNvPicPr>
              <a:picLocks noChangeArrowheads="1"/>
            </p:cNvPicPr>
            <p:nvPr/>
          </p:nvPicPr>
          <p:blipFill>
            <a:blip r:embed="rId3" cstate="print">
              <a:duotone>
                <a:schemeClr val="accent3">
                  <a:shade val="45000"/>
                  <a:satMod val="135000"/>
                </a:schemeClr>
                <a:prstClr val="white"/>
              </a:duotone>
            </a:blip>
            <a:srcRect/>
            <a:stretch>
              <a:fillRect/>
            </a:stretch>
          </p:blipFill>
          <p:spPr bwMode="auto">
            <a:xfrm>
              <a:off x="829047" y="981074"/>
              <a:ext cx="7268400" cy="4874400"/>
            </a:xfrm>
            <a:prstGeom prst="rect">
              <a:avLst/>
            </a:prstGeom>
            <a:noFill/>
            <a:ln w="9525">
              <a:noFill/>
              <a:miter lim="800000"/>
              <a:headEnd/>
              <a:tailEnd/>
            </a:ln>
          </p:spPr>
        </p:pic>
        <p:sp>
          <p:nvSpPr>
            <p:cNvPr id="35889" name="Rettangolo 16"/>
            <p:cNvSpPr>
              <a:spLocks noChangeArrowheads="1"/>
            </p:cNvSpPr>
            <p:nvPr/>
          </p:nvSpPr>
          <p:spPr bwMode="auto">
            <a:xfrm>
              <a:off x="924992" y="1052513"/>
              <a:ext cx="7265987" cy="4873625"/>
            </a:xfrm>
            <a:prstGeom prst="rect">
              <a:avLst/>
            </a:prstGeom>
            <a:solidFill>
              <a:srgbClr val="EAEAEA">
                <a:alpha val="81960"/>
              </a:srgbClr>
            </a:solidFill>
            <a:ln>
              <a:noFill/>
            </a:ln>
            <a:extLst>
              <a:ext uri="{91240B29-F687-4F45-9708-019B960494DF}">
                <a14:hiddenLine xmlns:a14="http://schemas.microsoft.com/office/drawing/2010/main" w="28575" algn="ctr">
                  <a:solidFill>
                    <a:srgbClr val="000000"/>
                  </a:solidFill>
                  <a:prstDash val="dash"/>
                  <a:round/>
                  <a:headEnd/>
                  <a:tailEnd type="triangle" w="med" len="med"/>
                </a14:hiddenLine>
              </a:ext>
            </a:extLst>
          </p:spPr>
          <p:txBody>
            <a:bodyPr anchor="ctr"/>
            <a:lstStyle/>
            <a:p>
              <a:pPr algn="ctr"/>
              <a:endParaRPr lang="it-IT"/>
            </a:p>
          </p:txBody>
        </p:sp>
      </p:grpSp>
      <p:sp>
        <p:nvSpPr>
          <p:cNvPr id="7171" name="Rectangle 10"/>
          <p:cNvSpPr>
            <a:spLocks noGrp="1" noChangeArrowheads="1"/>
          </p:cNvSpPr>
          <p:nvPr>
            <p:ph type="title"/>
          </p:nvPr>
        </p:nvSpPr>
        <p:spPr>
          <a:xfrm>
            <a:off x="598488" y="188913"/>
            <a:ext cx="8172450" cy="792162"/>
          </a:xfrm>
        </p:spPr>
        <p:txBody>
          <a:bodyPr/>
          <a:lstStyle/>
          <a:p>
            <a:pPr eaLnBrk="1" hangingPunct="1"/>
            <a:r>
              <a:rPr lang="it-IT" sz="2000" smtClean="0">
                <a:solidFill>
                  <a:srgbClr val="604A7B"/>
                </a:solidFill>
                <a:latin typeface="Verdana" pitchFamily="34" charset="0"/>
              </a:rPr>
              <a:t>La meccanica – valore aggiunto </a:t>
            </a:r>
            <a:r>
              <a:rPr lang="it-IT" sz="1400" b="0" smtClean="0">
                <a:solidFill>
                  <a:srgbClr val="604A7B"/>
                </a:solidFill>
                <a:latin typeface="Verdana" pitchFamily="34" charset="0"/>
              </a:rPr>
              <a:t>(valore mediano)</a:t>
            </a:r>
            <a:endParaRPr lang="it-IT" sz="2000" b="0" smtClean="0">
              <a:solidFill>
                <a:srgbClr val="604A7B"/>
              </a:solidFill>
              <a:latin typeface="Verdana" pitchFamily="34" charset="0"/>
            </a:endParaRPr>
          </a:p>
        </p:txBody>
      </p:sp>
      <p:sp>
        <p:nvSpPr>
          <p:cNvPr id="334" name="Rectangle 15"/>
          <p:cNvSpPr>
            <a:spLocks noChangeArrowheads="1"/>
          </p:cNvSpPr>
          <p:nvPr/>
        </p:nvSpPr>
        <p:spPr bwMode="auto">
          <a:xfrm>
            <a:off x="1479550" y="5889625"/>
            <a:ext cx="755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it-IT" sz="2000">
                <a:solidFill>
                  <a:srgbClr val="604A7B"/>
                </a:solidFill>
                <a:latin typeface="Verdana" pitchFamily="34" charset="0"/>
              </a:rPr>
              <a:t>Si beneficia della flessione dei costi energetici</a:t>
            </a:r>
          </a:p>
        </p:txBody>
      </p:sp>
      <p:sp>
        <p:nvSpPr>
          <p:cNvPr id="30" name="Pentagono 29"/>
          <p:cNvSpPr/>
          <p:nvPr/>
        </p:nvSpPr>
        <p:spPr bwMode="auto">
          <a:xfrm>
            <a:off x="789682" y="5906233"/>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grpSp>
        <p:nvGrpSpPr>
          <p:cNvPr id="3" name="Gruppo 40"/>
          <p:cNvGrpSpPr>
            <a:grpSpLocks/>
          </p:cNvGrpSpPr>
          <p:nvPr/>
        </p:nvGrpSpPr>
        <p:grpSpPr bwMode="auto">
          <a:xfrm>
            <a:off x="949325" y="1146175"/>
            <a:ext cx="6742113" cy="4373563"/>
            <a:chOff x="949325" y="1146175"/>
            <a:chExt cx="6742113" cy="4373563"/>
          </a:xfrm>
        </p:grpSpPr>
        <p:sp>
          <p:nvSpPr>
            <p:cNvPr id="35871" name="Freeform 57"/>
            <p:cNvSpPr>
              <a:spLocks noEditPoints="1"/>
            </p:cNvSpPr>
            <p:nvPr/>
          </p:nvSpPr>
          <p:spPr bwMode="auto">
            <a:xfrm>
              <a:off x="1431925" y="1238250"/>
              <a:ext cx="6254750" cy="3170238"/>
            </a:xfrm>
            <a:custGeom>
              <a:avLst/>
              <a:gdLst>
                <a:gd name="T0" fmla="*/ 0 w 3940"/>
                <a:gd name="T1" fmla="*/ 2147483647 h 1997"/>
                <a:gd name="T2" fmla="*/ 2147483647 w 3940"/>
                <a:gd name="T3" fmla="*/ 2147483647 h 1997"/>
                <a:gd name="T4" fmla="*/ 2147483647 w 3940"/>
                <a:gd name="T5" fmla="*/ 2147483647 h 1997"/>
                <a:gd name="T6" fmla="*/ 0 w 3940"/>
                <a:gd name="T7" fmla="*/ 2147483647 h 1997"/>
                <a:gd name="T8" fmla="*/ 0 w 3940"/>
                <a:gd name="T9" fmla="*/ 2147483647 h 1997"/>
                <a:gd name="T10" fmla="*/ 0 w 3940"/>
                <a:gd name="T11" fmla="*/ 2147483647 h 1997"/>
                <a:gd name="T12" fmla="*/ 2147483647 w 3940"/>
                <a:gd name="T13" fmla="*/ 2147483647 h 1997"/>
                <a:gd name="T14" fmla="*/ 2147483647 w 3940"/>
                <a:gd name="T15" fmla="*/ 2147483647 h 1997"/>
                <a:gd name="T16" fmla="*/ 0 w 3940"/>
                <a:gd name="T17" fmla="*/ 2147483647 h 1997"/>
                <a:gd name="T18" fmla="*/ 0 w 3940"/>
                <a:gd name="T19" fmla="*/ 2147483647 h 1997"/>
                <a:gd name="T20" fmla="*/ 0 w 3940"/>
                <a:gd name="T21" fmla="*/ 2147483647 h 1997"/>
                <a:gd name="T22" fmla="*/ 2147483647 w 3940"/>
                <a:gd name="T23" fmla="*/ 2147483647 h 1997"/>
                <a:gd name="T24" fmla="*/ 2147483647 w 3940"/>
                <a:gd name="T25" fmla="*/ 2147483647 h 1997"/>
                <a:gd name="T26" fmla="*/ 0 w 3940"/>
                <a:gd name="T27" fmla="*/ 2147483647 h 1997"/>
                <a:gd name="T28" fmla="*/ 0 w 3940"/>
                <a:gd name="T29" fmla="*/ 2147483647 h 1997"/>
                <a:gd name="T30" fmla="*/ 0 w 3940"/>
                <a:gd name="T31" fmla="*/ 1255038100 h 1997"/>
                <a:gd name="T32" fmla="*/ 2147483647 w 3940"/>
                <a:gd name="T33" fmla="*/ 1255038100 h 1997"/>
                <a:gd name="T34" fmla="*/ 2147483647 w 3940"/>
                <a:gd name="T35" fmla="*/ 1267639674 h 1997"/>
                <a:gd name="T36" fmla="*/ 0 w 3940"/>
                <a:gd name="T37" fmla="*/ 1267639674 h 1997"/>
                <a:gd name="T38" fmla="*/ 0 w 3940"/>
                <a:gd name="T39" fmla="*/ 1255038100 h 1997"/>
                <a:gd name="T40" fmla="*/ 0 w 3940"/>
                <a:gd name="T41" fmla="*/ 0 h 1997"/>
                <a:gd name="T42" fmla="*/ 2147483647 w 3940"/>
                <a:gd name="T43" fmla="*/ 0 h 1997"/>
                <a:gd name="T44" fmla="*/ 2147483647 w 3940"/>
                <a:gd name="T45" fmla="*/ 12601577 h 1997"/>
                <a:gd name="T46" fmla="*/ 0 w 3940"/>
                <a:gd name="T47" fmla="*/ 12601577 h 1997"/>
                <a:gd name="T48" fmla="*/ 0 w 3940"/>
                <a:gd name="T49" fmla="*/ 0 h 199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940"/>
                <a:gd name="T76" fmla="*/ 0 h 1997"/>
                <a:gd name="T77" fmla="*/ 3940 w 3940"/>
                <a:gd name="T78" fmla="*/ 1997 h 199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940" h="1997">
                  <a:moveTo>
                    <a:pt x="0" y="1992"/>
                  </a:moveTo>
                  <a:lnTo>
                    <a:pt x="3940" y="1992"/>
                  </a:lnTo>
                  <a:lnTo>
                    <a:pt x="3940" y="1997"/>
                  </a:lnTo>
                  <a:lnTo>
                    <a:pt x="0" y="1997"/>
                  </a:lnTo>
                  <a:lnTo>
                    <a:pt x="0" y="1992"/>
                  </a:lnTo>
                  <a:close/>
                  <a:moveTo>
                    <a:pt x="0" y="1494"/>
                  </a:moveTo>
                  <a:lnTo>
                    <a:pt x="3940" y="1494"/>
                  </a:lnTo>
                  <a:lnTo>
                    <a:pt x="3940" y="1499"/>
                  </a:lnTo>
                  <a:lnTo>
                    <a:pt x="0" y="1499"/>
                  </a:lnTo>
                  <a:lnTo>
                    <a:pt x="0" y="1494"/>
                  </a:lnTo>
                  <a:close/>
                  <a:moveTo>
                    <a:pt x="0" y="996"/>
                  </a:moveTo>
                  <a:lnTo>
                    <a:pt x="3940" y="996"/>
                  </a:lnTo>
                  <a:lnTo>
                    <a:pt x="3940" y="1001"/>
                  </a:lnTo>
                  <a:lnTo>
                    <a:pt x="0" y="1001"/>
                  </a:lnTo>
                  <a:lnTo>
                    <a:pt x="0" y="996"/>
                  </a:lnTo>
                  <a:close/>
                  <a:moveTo>
                    <a:pt x="0" y="498"/>
                  </a:moveTo>
                  <a:lnTo>
                    <a:pt x="3940" y="498"/>
                  </a:lnTo>
                  <a:lnTo>
                    <a:pt x="3940" y="503"/>
                  </a:lnTo>
                  <a:lnTo>
                    <a:pt x="0" y="503"/>
                  </a:lnTo>
                  <a:lnTo>
                    <a:pt x="0" y="498"/>
                  </a:lnTo>
                  <a:close/>
                  <a:moveTo>
                    <a:pt x="0" y="0"/>
                  </a:moveTo>
                  <a:lnTo>
                    <a:pt x="3940" y="0"/>
                  </a:lnTo>
                  <a:lnTo>
                    <a:pt x="3940"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35872" name="Rectangle 58"/>
            <p:cNvSpPr>
              <a:spLocks noChangeArrowheads="1"/>
            </p:cNvSpPr>
            <p:nvPr/>
          </p:nvSpPr>
          <p:spPr bwMode="auto">
            <a:xfrm>
              <a:off x="1428750" y="1241425"/>
              <a:ext cx="7938" cy="3954463"/>
            </a:xfrm>
            <a:prstGeom prst="rect">
              <a:avLst/>
            </a:prstGeom>
            <a:solidFill>
              <a:srgbClr val="868686"/>
            </a:solidFill>
            <a:ln w="6350">
              <a:solidFill>
                <a:srgbClr val="868686"/>
              </a:solidFill>
              <a:bevel/>
              <a:headEnd/>
              <a:tailEnd/>
            </a:ln>
          </p:spPr>
          <p:txBody>
            <a:bodyPr/>
            <a:lstStyle/>
            <a:p>
              <a:endParaRPr lang="it-IT"/>
            </a:p>
          </p:txBody>
        </p:sp>
        <p:sp>
          <p:nvSpPr>
            <p:cNvPr id="35873" name="Freeform 59"/>
            <p:cNvSpPr>
              <a:spLocks noEditPoints="1"/>
            </p:cNvSpPr>
            <p:nvPr/>
          </p:nvSpPr>
          <p:spPr bwMode="auto">
            <a:xfrm>
              <a:off x="1384300" y="1238250"/>
              <a:ext cx="47625" cy="3960813"/>
            </a:xfrm>
            <a:custGeom>
              <a:avLst/>
              <a:gdLst>
                <a:gd name="T0" fmla="*/ 0 w 30"/>
                <a:gd name="T1" fmla="*/ 2147483647 h 2495"/>
                <a:gd name="T2" fmla="*/ 75604693 w 30"/>
                <a:gd name="T3" fmla="*/ 2147483647 h 2495"/>
                <a:gd name="T4" fmla="*/ 75604693 w 30"/>
                <a:gd name="T5" fmla="*/ 2147483647 h 2495"/>
                <a:gd name="T6" fmla="*/ 0 w 30"/>
                <a:gd name="T7" fmla="*/ 2147483647 h 2495"/>
                <a:gd name="T8" fmla="*/ 0 w 30"/>
                <a:gd name="T9" fmla="*/ 2147483647 h 2495"/>
                <a:gd name="T10" fmla="*/ 0 w 30"/>
                <a:gd name="T11" fmla="*/ 2147483647 h 2495"/>
                <a:gd name="T12" fmla="*/ 75604693 w 30"/>
                <a:gd name="T13" fmla="*/ 2147483647 h 2495"/>
                <a:gd name="T14" fmla="*/ 75604693 w 30"/>
                <a:gd name="T15" fmla="*/ 2147483647 h 2495"/>
                <a:gd name="T16" fmla="*/ 0 w 30"/>
                <a:gd name="T17" fmla="*/ 2147483647 h 2495"/>
                <a:gd name="T18" fmla="*/ 0 w 30"/>
                <a:gd name="T19" fmla="*/ 2147483647 h 2495"/>
                <a:gd name="T20" fmla="*/ 0 w 30"/>
                <a:gd name="T21" fmla="*/ 2147483647 h 2495"/>
                <a:gd name="T22" fmla="*/ 75604693 w 30"/>
                <a:gd name="T23" fmla="*/ 2147483647 h 2495"/>
                <a:gd name="T24" fmla="*/ 75604693 w 30"/>
                <a:gd name="T25" fmla="*/ 2147483647 h 2495"/>
                <a:gd name="T26" fmla="*/ 0 w 30"/>
                <a:gd name="T27" fmla="*/ 2147483647 h 2495"/>
                <a:gd name="T28" fmla="*/ 0 w 30"/>
                <a:gd name="T29" fmla="*/ 2147483647 h 2495"/>
                <a:gd name="T30" fmla="*/ 0 w 30"/>
                <a:gd name="T31" fmla="*/ 2147483647 h 2495"/>
                <a:gd name="T32" fmla="*/ 75604693 w 30"/>
                <a:gd name="T33" fmla="*/ 2147483647 h 2495"/>
                <a:gd name="T34" fmla="*/ 75604693 w 30"/>
                <a:gd name="T35" fmla="*/ 2147483647 h 2495"/>
                <a:gd name="T36" fmla="*/ 0 w 30"/>
                <a:gd name="T37" fmla="*/ 2147483647 h 2495"/>
                <a:gd name="T38" fmla="*/ 0 w 30"/>
                <a:gd name="T39" fmla="*/ 2147483647 h 2495"/>
                <a:gd name="T40" fmla="*/ 0 w 30"/>
                <a:gd name="T41" fmla="*/ 1255037877 h 2495"/>
                <a:gd name="T42" fmla="*/ 75604693 w 30"/>
                <a:gd name="T43" fmla="*/ 1255037877 h 2495"/>
                <a:gd name="T44" fmla="*/ 75604693 w 30"/>
                <a:gd name="T45" fmla="*/ 1267637861 h 2495"/>
                <a:gd name="T46" fmla="*/ 0 w 30"/>
                <a:gd name="T47" fmla="*/ 1267637861 h 2495"/>
                <a:gd name="T48" fmla="*/ 0 w 30"/>
                <a:gd name="T49" fmla="*/ 1255037877 h 2495"/>
                <a:gd name="T50" fmla="*/ 0 w 30"/>
                <a:gd name="T51" fmla="*/ 0 h 2495"/>
                <a:gd name="T52" fmla="*/ 75604693 w 30"/>
                <a:gd name="T53" fmla="*/ 0 h 2495"/>
                <a:gd name="T54" fmla="*/ 75604693 w 30"/>
                <a:gd name="T55" fmla="*/ 12601575 h 2495"/>
                <a:gd name="T56" fmla="*/ 0 w 30"/>
                <a:gd name="T57" fmla="*/ 12601575 h 2495"/>
                <a:gd name="T58" fmla="*/ 0 w 30"/>
                <a:gd name="T59" fmla="*/ 0 h 249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0"/>
                <a:gd name="T91" fmla="*/ 0 h 2495"/>
                <a:gd name="T92" fmla="*/ 30 w 30"/>
                <a:gd name="T93" fmla="*/ 2495 h 249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0" h="2495">
                  <a:moveTo>
                    <a:pt x="0" y="2490"/>
                  </a:moveTo>
                  <a:lnTo>
                    <a:pt x="30" y="2490"/>
                  </a:lnTo>
                  <a:lnTo>
                    <a:pt x="30" y="2495"/>
                  </a:lnTo>
                  <a:lnTo>
                    <a:pt x="0" y="2495"/>
                  </a:lnTo>
                  <a:lnTo>
                    <a:pt x="0" y="2490"/>
                  </a:lnTo>
                  <a:close/>
                  <a:moveTo>
                    <a:pt x="0" y="1992"/>
                  </a:moveTo>
                  <a:lnTo>
                    <a:pt x="30" y="1992"/>
                  </a:lnTo>
                  <a:lnTo>
                    <a:pt x="30" y="1997"/>
                  </a:lnTo>
                  <a:lnTo>
                    <a:pt x="0" y="1997"/>
                  </a:lnTo>
                  <a:lnTo>
                    <a:pt x="0" y="1992"/>
                  </a:lnTo>
                  <a:close/>
                  <a:moveTo>
                    <a:pt x="0" y="1494"/>
                  </a:moveTo>
                  <a:lnTo>
                    <a:pt x="30" y="1494"/>
                  </a:lnTo>
                  <a:lnTo>
                    <a:pt x="30" y="1499"/>
                  </a:lnTo>
                  <a:lnTo>
                    <a:pt x="0" y="1499"/>
                  </a:lnTo>
                  <a:lnTo>
                    <a:pt x="0" y="1494"/>
                  </a:lnTo>
                  <a:close/>
                  <a:moveTo>
                    <a:pt x="0" y="996"/>
                  </a:moveTo>
                  <a:lnTo>
                    <a:pt x="30" y="996"/>
                  </a:lnTo>
                  <a:lnTo>
                    <a:pt x="30" y="1001"/>
                  </a:lnTo>
                  <a:lnTo>
                    <a:pt x="0" y="1001"/>
                  </a:lnTo>
                  <a:lnTo>
                    <a:pt x="0" y="996"/>
                  </a:lnTo>
                  <a:close/>
                  <a:moveTo>
                    <a:pt x="0" y="498"/>
                  </a:moveTo>
                  <a:lnTo>
                    <a:pt x="30" y="498"/>
                  </a:lnTo>
                  <a:lnTo>
                    <a:pt x="30" y="503"/>
                  </a:lnTo>
                  <a:lnTo>
                    <a:pt x="0" y="503"/>
                  </a:lnTo>
                  <a:lnTo>
                    <a:pt x="0" y="498"/>
                  </a:lnTo>
                  <a:close/>
                  <a:moveTo>
                    <a:pt x="0" y="0"/>
                  </a:moveTo>
                  <a:lnTo>
                    <a:pt x="30" y="0"/>
                  </a:lnTo>
                  <a:lnTo>
                    <a:pt x="30"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35874" name="Rectangle 60"/>
            <p:cNvSpPr>
              <a:spLocks noChangeArrowheads="1"/>
            </p:cNvSpPr>
            <p:nvPr/>
          </p:nvSpPr>
          <p:spPr bwMode="auto">
            <a:xfrm>
              <a:off x="1431925" y="5191125"/>
              <a:ext cx="6254750" cy="7938"/>
            </a:xfrm>
            <a:prstGeom prst="rect">
              <a:avLst/>
            </a:prstGeom>
            <a:solidFill>
              <a:srgbClr val="868686"/>
            </a:solidFill>
            <a:ln w="6350">
              <a:solidFill>
                <a:srgbClr val="868686"/>
              </a:solidFill>
              <a:bevel/>
              <a:headEnd/>
              <a:tailEnd/>
            </a:ln>
          </p:spPr>
          <p:txBody>
            <a:bodyPr/>
            <a:lstStyle/>
            <a:p>
              <a:endParaRPr lang="it-IT"/>
            </a:p>
          </p:txBody>
        </p:sp>
        <p:sp>
          <p:nvSpPr>
            <p:cNvPr id="35875" name="Freeform 61"/>
            <p:cNvSpPr>
              <a:spLocks noEditPoints="1"/>
            </p:cNvSpPr>
            <p:nvPr/>
          </p:nvSpPr>
          <p:spPr bwMode="auto">
            <a:xfrm>
              <a:off x="2057400" y="5153025"/>
              <a:ext cx="5634038" cy="77788"/>
            </a:xfrm>
            <a:custGeom>
              <a:avLst/>
              <a:gdLst>
                <a:gd name="T0" fmla="*/ 12601576 w 3549"/>
                <a:gd name="T1" fmla="*/ 0 h 49"/>
                <a:gd name="T2" fmla="*/ 12601576 w 3549"/>
                <a:gd name="T3" fmla="*/ 123489255 h 49"/>
                <a:gd name="T4" fmla="*/ 0 w 3549"/>
                <a:gd name="T5" fmla="*/ 123489255 h 49"/>
                <a:gd name="T6" fmla="*/ 0 w 3549"/>
                <a:gd name="T7" fmla="*/ 0 h 49"/>
                <a:gd name="T8" fmla="*/ 12601576 w 3549"/>
                <a:gd name="T9" fmla="*/ 0 h 49"/>
                <a:gd name="T10" fmla="*/ 1998485121 w 3549"/>
                <a:gd name="T11" fmla="*/ 0 h 49"/>
                <a:gd name="T12" fmla="*/ 1998485121 w 3549"/>
                <a:gd name="T13" fmla="*/ 123489255 h 49"/>
                <a:gd name="T14" fmla="*/ 1985883549 w 3549"/>
                <a:gd name="T15" fmla="*/ 123489255 h 49"/>
                <a:gd name="T16" fmla="*/ 1985883549 w 3549"/>
                <a:gd name="T17" fmla="*/ 0 h 49"/>
                <a:gd name="T18" fmla="*/ 1998485121 w 3549"/>
                <a:gd name="T19" fmla="*/ 0 h 49"/>
                <a:gd name="T20" fmla="*/ 2147483647 w 3549"/>
                <a:gd name="T21" fmla="*/ 0 h 49"/>
                <a:gd name="T22" fmla="*/ 2147483647 w 3549"/>
                <a:gd name="T23" fmla="*/ 123489255 h 49"/>
                <a:gd name="T24" fmla="*/ 2147483647 w 3549"/>
                <a:gd name="T25" fmla="*/ 123489255 h 49"/>
                <a:gd name="T26" fmla="*/ 2147483647 w 3549"/>
                <a:gd name="T27" fmla="*/ 0 h 49"/>
                <a:gd name="T28" fmla="*/ 2147483647 w 3549"/>
                <a:gd name="T29" fmla="*/ 0 h 49"/>
                <a:gd name="T30" fmla="*/ 2147483647 w 3549"/>
                <a:gd name="T31" fmla="*/ 0 h 49"/>
                <a:gd name="T32" fmla="*/ 2147483647 w 3549"/>
                <a:gd name="T33" fmla="*/ 123489255 h 49"/>
                <a:gd name="T34" fmla="*/ 2147483647 w 3549"/>
                <a:gd name="T35" fmla="*/ 123489255 h 49"/>
                <a:gd name="T36" fmla="*/ 2147483647 w 3549"/>
                <a:gd name="T37" fmla="*/ 0 h 49"/>
                <a:gd name="T38" fmla="*/ 2147483647 w 3549"/>
                <a:gd name="T39" fmla="*/ 0 h 49"/>
                <a:gd name="T40" fmla="*/ 2147483647 w 3549"/>
                <a:gd name="T41" fmla="*/ 0 h 49"/>
                <a:gd name="T42" fmla="*/ 2147483647 w 3549"/>
                <a:gd name="T43" fmla="*/ 123489255 h 49"/>
                <a:gd name="T44" fmla="*/ 2147483647 w 3549"/>
                <a:gd name="T45" fmla="*/ 123489255 h 49"/>
                <a:gd name="T46" fmla="*/ 2147483647 w 3549"/>
                <a:gd name="T47" fmla="*/ 0 h 49"/>
                <a:gd name="T48" fmla="*/ 2147483647 w 3549"/>
                <a:gd name="T49" fmla="*/ 0 h 49"/>
                <a:gd name="T50" fmla="*/ 2147483647 w 3549"/>
                <a:gd name="T51" fmla="*/ 0 h 49"/>
                <a:gd name="T52" fmla="*/ 2147483647 w 3549"/>
                <a:gd name="T53" fmla="*/ 123489255 h 49"/>
                <a:gd name="T54" fmla="*/ 2147483647 w 3549"/>
                <a:gd name="T55" fmla="*/ 123489255 h 49"/>
                <a:gd name="T56" fmla="*/ 2147483647 w 3549"/>
                <a:gd name="T57" fmla="*/ 0 h 49"/>
                <a:gd name="T58" fmla="*/ 2147483647 w 3549"/>
                <a:gd name="T59" fmla="*/ 0 h 4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549"/>
                <a:gd name="T91" fmla="*/ 0 h 49"/>
                <a:gd name="T92" fmla="*/ 3549 w 3549"/>
                <a:gd name="T93" fmla="*/ 49 h 4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549" h="49">
                  <a:moveTo>
                    <a:pt x="5" y="0"/>
                  </a:moveTo>
                  <a:lnTo>
                    <a:pt x="5" y="49"/>
                  </a:lnTo>
                  <a:lnTo>
                    <a:pt x="0" y="49"/>
                  </a:lnTo>
                  <a:lnTo>
                    <a:pt x="0" y="0"/>
                  </a:lnTo>
                  <a:lnTo>
                    <a:pt x="5" y="0"/>
                  </a:lnTo>
                  <a:close/>
                  <a:moveTo>
                    <a:pt x="793" y="0"/>
                  </a:moveTo>
                  <a:lnTo>
                    <a:pt x="793" y="49"/>
                  </a:lnTo>
                  <a:lnTo>
                    <a:pt x="788" y="49"/>
                  </a:lnTo>
                  <a:lnTo>
                    <a:pt x="788" y="0"/>
                  </a:lnTo>
                  <a:lnTo>
                    <a:pt x="793" y="0"/>
                  </a:lnTo>
                  <a:close/>
                  <a:moveTo>
                    <a:pt x="1581" y="0"/>
                  </a:moveTo>
                  <a:lnTo>
                    <a:pt x="1581" y="49"/>
                  </a:lnTo>
                  <a:lnTo>
                    <a:pt x="1576" y="49"/>
                  </a:lnTo>
                  <a:lnTo>
                    <a:pt x="1576" y="0"/>
                  </a:lnTo>
                  <a:lnTo>
                    <a:pt x="1581" y="0"/>
                  </a:lnTo>
                  <a:close/>
                  <a:moveTo>
                    <a:pt x="2364" y="0"/>
                  </a:moveTo>
                  <a:lnTo>
                    <a:pt x="2364" y="49"/>
                  </a:lnTo>
                  <a:lnTo>
                    <a:pt x="2360" y="49"/>
                  </a:lnTo>
                  <a:lnTo>
                    <a:pt x="2360" y="0"/>
                  </a:lnTo>
                  <a:lnTo>
                    <a:pt x="2364" y="0"/>
                  </a:lnTo>
                  <a:close/>
                  <a:moveTo>
                    <a:pt x="3152" y="0"/>
                  </a:moveTo>
                  <a:lnTo>
                    <a:pt x="3152" y="49"/>
                  </a:lnTo>
                  <a:lnTo>
                    <a:pt x="3148" y="49"/>
                  </a:lnTo>
                  <a:lnTo>
                    <a:pt x="3148" y="0"/>
                  </a:lnTo>
                  <a:lnTo>
                    <a:pt x="3152" y="0"/>
                  </a:lnTo>
                  <a:close/>
                  <a:moveTo>
                    <a:pt x="3549" y="0"/>
                  </a:moveTo>
                  <a:lnTo>
                    <a:pt x="3549" y="49"/>
                  </a:lnTo>
                  <a:lnTo>
                    <a:pt x="3544" y="49"/>
                  </a:lnTo>
                  <a:lnTo>
                    <a:pt x="3544" y="0"/>
                  </a:lnTo>
                  <a:lnTo>
                    <a:pt x="3549"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35876" name="Freeform 62"/>
            <p:cNvSpPr>
              <a:spLocks/>
            </p:cNvSpPr>
            <p:nvPr/>
          </p:nvSpPr>
          <p:spPr bwMode="auto">
            <a:xfrm>
              <a:off x="2043113" y="3127375"/>
              <a:ext cx="5033962" cy="427038"/>
            </a:xfrm>
            <a:custGeom>
              <a:avLst/>
              <a:gdLst>
                <a:gd name="T0" fmla="*/ 6105928 w 11524"/>
                <a:gd name="T1" fmla="*/ 33693566 h 976"/>
                <a:gd name="T2" fmla="*/ 552601419 w 11524"/>
                <a:gd name="T3" fmla="*/ 0 h 976"/>
                <a:gd name="T4" fmla="*/ 1099669150 w 11524"/>
                <a:gd name="T5" fmla="*/ 18186746 h 976"/>
                <a:gd name="T6" fmla="*/ 1101004958 w 11524"/>
                <a:gd name="T7" fmla="*/ 18569592 h 976"/>
                <a:gd name="T8" fmla="*/ 1647499795 w 11524"/>
                <a:gd name="T9" fmla="*/ 174785002 h 976"/>
                <a:gd name="T10" fmla="*/ 1645019508 w 11524"/>
                <a:gd name="T11" fmla="*/ 174593797 h 976"/>
                <a:gd name="T12" fmla="*/ 2147483647 w 11524"/>
                <a:gd name="T13" fmla="*/ 91891494 h 976"/>
                <a:gd name="T14" fmla="*/ 2147483647 w 11524"/>
                <a:gd name="T15" fmla="*/ 97060140 h 976"/>
                <a:gd name="T16" fmla="*/ 2147483647 w 11524"/>
                <a:gd name="T17" fmla="*/ 103952252 h 976"/>
                <a:gd name="T18" fmla="*/ 1646736227 w 11524"/>
                <a:gd name="T19" fmla="*/ 186654117 h 976"/>
                <a:gd name="T20" fmla="*/ 1644255940 w 11524"/>
                <a:gd name="T21" fmla="*/ 186462913 h 976"/>
                <a:gd name="T22" fmla="*/ 1097761103 w 11524"/>
                <a:gd name="T23" fmla="*/ 30247510 h 976"/>
                <a:gd name="T24" fmla="*/ 1099096037 w 11524"/>
                <a:gd name="T25" fmla="*/ 30439152 h 976"/>
                <a:gd name="T26" fmla="*/ 553173658 w 11524"/>
                <a:gd name="T27" fmla="*/ 12060761 h 976"/>
                <a:gd name="T28" fmla="*/ 6678605 w 11524"/>
                <a:gd name="T29" fmla="*/ 45754324 h 976"/>
                <a:gd name="T30" fmla="*/ 381784 w 11524"/>
                <a:gd name="T31" fmla="*/ 40011189 h 976"/>
                <a:gd name="T32" fmla="*/ 6105928 w 11524"/>
                <a:gd name="T33" fmla="*/ 33693566 h 97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524"/>
                <a:gd name="T52" fmla="*/ 0 h 976"/>
                <a:gd name="T53" fmla="*/ 11524 w 11524"/>
                <a:gd name="T54" fmla="*/ 976 h 97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524" h="976">
                  <a:moveTo>
                    <a:pt x="32" y="176"/>
                  </a:moveTo>
                  <a:lnTo>
                    <a:pt x="2896" y="0"/>
                  </a:lnTo>
                  <a:lnTo>
                    <a:pt x="5763" y="95"/>
                  </a:lnTo>
                  <a:cubicBezTo>
                    <a:pt x="5765" y="96"/>
                    <a:pt x="5768" y="96"/>
                    <a:pt x="5770" y="97"/>
                  </a:cubicBezTo>
                  <a:lnTo>
                    <a:pt x="8634" y="913"/>
                  </a:lnTo>
                  <a:lnTo>
                    <a:pt x="8621" y="912"/>
                  </a:lnTo>
                  <a:lnTo>
                    <a:pt x="11485" y="480"/>
                  </a:lnTo>
                  <a:cubicBezTo>
                    <a:pt x="11502" y="477"/>
                    <a:pt x="11518" y="489"/>
                    <a:pt x="11521" y="507"/>
                  </a:cubicBezTo>
                  <a:cubicBezTo>
                    <a:pt x="11524" y="524"/>
                    <a:pt x="11512" y="540"/>
                    <a:pt x="11494" y="543"/>
                  </a:cubicBezTo>
                  <a:lnTo>
                    <a:pt x="8630" y="975"/>
                  </a:lnTo>
                  <a:cubicBezTo>
                    <a:pt x="8626" y="976"/>
                    <a:pt x="8621" y="975"/>
                    <a:pt x="8617" y="974"/>
                  </a:cubicBezTo>
                  <a:lnTo>
                    <a:pt x="5753" y="158"/>
                  </a:lnTo>
                  <a:lnTo>
                    <a:pt x="5760" y="159"/>
                  </a:lnTo>
                  <a:lnTo>
                    <a:pt x="2899" y="63"/>
                  </a:lnTo>
                  <a:lnTo>
                    <a:pt x="35" y="239"/>
                  </a:lnTo>
                  <a:cubicBezTo>
                    <a:pt x="18" y="240"/>
                    <a:pt x="3" y="227"/>
                    <a:pt x="2" y="209"/>
                  </a:cubicBezTo>
                  <a:cubicBezTo>
                    <a:pt x="0" y="192"/>
                    <a:pt x="14" y="177"/>
                    <a:pt x="32" y="176"/>
                  </a:cubicBezTo>
                  <a:close/>
                </a:path>
              </a:pathLst>
            </a:custGeom>
            <a:solidFill>
              <a:srgbClr val="604A7B"/>
            </a:solidFill>
            <a:ln w="6350" cap="flat">
              <a:solidFill>
                <a:srgbClr val="604A7B"/>
              </a:solidFill>
              <a:prstDash val="solid"/>
              <a:bevel/>
              <a:headEnd/>
              <a:tailEnd/>
            </a:ln>
          </p:spPr>
          <p:txBody>
            <a:bodyPr/>
            <a:lstStyle/>
            <a:p>
              <a:endParaRPr lang="it-IT"/>
            </a:p>
          </p:txBody>
        </p:sp>
        <p:sp>
          <p:nvSpPr>
            <p:cNvPr id="35877" name="Rectangle 65"/>
            <p:cNvSpPr>
              <a:spLocks noChangeArrowheads="1"/>
            </p:cNvSpPr>
            <p:nvPr/>
          </p:nvSpPr>
          <p:spPr bwMode="auto">
            <a:xfrm>
              <a:off x="1160463" y="5097463"/>
              <a:ext cx="127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0</a:t>
              </a:r>
              <a:endParaRPr lang="it-IT" sz="3200"/>
            </a:p>
          </p:txBody>
        </p:sp>
        <p:sp>
          <p:nvSpPr>
            <p:cNvPr id="35878" name="Rectangle 66"/>
            <p:cNvSpPr>
              <a:spLocks noChangeArrowheads="1"/>
            </p:cNvSpPr>
            <p:nvPr/>
          </p:nvSpPr>
          <p:spPr bwMode="auto">
            <a:xfrm>
              <a:off x="1058863" y="4306888"/>
              <a:ext cx="2555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40</a:t>
              </a:r>
              <a:endParaRPr lang="it-IT" sz="3200"/>
            </a:p>
          </p:txBody>
        </p:sp>
        <p:sp>
          <p:nvSpPr>
            <p:cNvPr id="35879" name="Rectangle 67"/>
            <p:cNvSpPr>
              <a:spLocks noChangeArrowheads="1"/>
            </p:cNvSpPr>
            <p:nvPr/>
          </p:nvSpPr>
          <p:spPr bwMode="auto">
            <a:xfrm>
              <a:off x="1058863" y="3516313"/>
              <a:ext cx="2555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80</a:t>
              </a:r>
              <a:endParaRPr lang="it-IT" sz="3200"/>
            </a:p>
          </p:txBody>
        </p:sp>
        <p:sp>
          <p:nvSpPr>
            <p:cNvPr id="35880" name="Rectangle 68"/>
            <p:cNvSpPr>
              <a:spLocks noChangeArrowheads="1"/>
            </p:cNvSpPr>
            <p:nvPr/>
          </p:nvSpPr>
          <p:spPr bwMode="auto">
            <a:xfrm>
              <a:off x="949325" y="2725738"/>
              <a:ext cx="3841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120</a:t>
              </a:r>
              <a:endParaRPr lang="it-IT" sz="3200"/>
            </a:p>
          </p:txBody>
        </p:sp>
        <p:sp>
          <p:nvSpPr>
            <p:cNvPr id="35881" name="Rectangle 69"/>
            <p:cNvSpPr>
              <a:spLocks noChangeArrowheads="1"/>
            </p:cNvSpPr>
            <p:nvPr/>
          </p:nvSpPr>
          <p:spPr bwMode="auto">
            <a:xfrm>
              <a:off x="949325" y="1936750"/>
              <a:ext cx="3841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160</a:t>
              </a:r>
              <a:endParaRPr lang="it-IT" sz="3200"/>
            </a:p>
          </p:txBody>
        </p:sp>
        <p:sp>
          <p:nvSpPr>
            <p:cNvPr id="35882" name="Rectangle 70"/>
            <p:cNvSpPr>
              <a:spLocks noChangeArrowheads="1"/>
            </p:cNvSpPr>
            <p:nvPr/>
          </p:nvSpPr>
          <p:spPr bwMode="auto">
            <a:xfrm>
              <a:off x="949325" y="1146175"/>
              <a:ext cx="3841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a:t>
              </a:r>
              <a:endParaRPr lang="it-IT" sz="3200"/>
            </a:p>
          </p:txBody>
        </p:sp>
        <p:sp>
          <p:nvSpPr>
            <p:cNvPr id="35883" name="Rectangle 71"/>
            <p:cNvSpPr>
              <a:spLocks noChangeArrowheads="1"/>
            </p:cNvSpPr>
            <p:nvPr/>
          </p:nvSpPr>
          <p:spPr bwMode="auto">
            <a:xfrm>
              <a:off x="1808163" y="5295900"/>
              <a:ext cx="531812"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2006</a:t>
              </a:r>
              <a:endParaRPr lang="it-IT" sz="3200"/>
            </a:p>
          </p:txBody>
        </p:sp>
        <p:sp>
          <p:nvSpPr>
            <p:cNvPr id="35884" name="Rectangle 72"/>
            <p:cNvSpPr>
              <a:spLocks noChangeArrowheads="1"/>
            </p:cNvSpPr>
            <p:nvPr/>
          </p:nvSpPr>
          <p:spPr bwMode="auto">
            <a:xfrm>
              <a:off x="3059113" y="5295900"/>
              <a:ext cx="531812"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2007</a:t>
              </a:r>
              <a:endParaRPr lang="it-IT" sz="3200"/>
            </a:p>
          </p:txBody>
        </p:sp>
        <p:sp>
          <p:nvSpPr>
            <p:cNvPr id="35885" name="Rectangle 73"/>
            <p:cNvSpPr>
              <a:spLocks noChangeArrowheads="1"/>
            </p:cNvSpPr>
            <p:nvPr/>
          </p:nvSpPr>
          <p:spPr bwMode="auto">
            <a:xfrm>
              <a:off x="4310063" y="5295900"/>
              <a:ext cx="5302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2008</a:t>
              </a:r>
              <a:endParaRPr lang="it-IT" sz="3200"/>
            </a:p>
          </p:txBody>
        </p:sp>
        <p:sp>
          <p:nvSpPr>
            <p:cNvPr id="35886" name="Rectangle 74"/>
            <p:cNvSpPr>
              <a:spLocks noChangeArrowheads="1"/>
            </p:cNvSpPr>
            <p:nvPr/>
          </p:nvSpPr>
          <p:spPr bwMode="auto">
            <a:xfrm>
              <a:off x="5559425" y="5295900"/>
              <a:ext cx="5302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2009</a:t>
              </a:r>
              <a:endParaRPr lang="it-IT" sz="3200"/>
            </a:p>
          </p:txBody>
        </p:sp>
        <p:sp>
          <p:nvSpPr>
            <p:cNvPr id="35887" name="Rectangle 75"/>
            <p:cNvSpPr>
              <a:spLocks noChangeArrowheads="1"/>
            </p:cNvSpPr>
            <p:nvPr/>
          </p:nvSpPr>
          <p:spPr bwMode="auto">
            <a:xfrm>
              <a:off x="6810375" y="5295900"/>
              <a:ext cx="5302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2010</a:t>
              </a:r>
              <a:endParaRPr lang="it-IT" sz="3200"/>
            </a:p>
          </p:txBody>
        </p:sp>
      </p:grpSp>
      <p:grpSp>
        <p:nvGrpSpPr>
          <p:cNvPr id="4" name="Gruppo 72"/>
          <p:cNvGrpSpPr>
            <a:grpSpLocks/>
          </p:cNvGrpSpPr>
          <p:nvPr/>
        </p:nvGrpSpPr>
        <p:grpSpPr bwMode="auto">
          <a:xfrm>
            <a:off x="6048375" y="2811463"/>
            <a:ext cx="739775" cy="576262"/>
            <a:chOff x="6071125" y="3141040"/>
            <a:chExt cx="739092" cy="576000"/>
          </a:xfrm>
        </p:grpSpPr>
        <p:sp>
          <p:nvSpPr>
            <p:cNvPr id="74" name="Ovale 73"/>
            <p:cNvSpPr>
              <a:spLocks/>
            </p:cNvSpPr>
            <p:nvPr/>
          </p:nvSpPr>
          <p:spPr bwMode="auto">
            <a:xfrm>
              <a:off x="6071125" y="3141040"/>
              <a:ext cx="615386" cy="576000"/>
            </a:xfrm>
            <a:prstGeom prst="ellipse">
              <a:avLst/>
            </a:prstGeom>
            <a:solidFill>
              <a:srgbClr val="604A7B"/>
            </a:solidFill>
            <a:ln w="28575" cap="flat" cmpd="sng" algn="ctr">
              <a:solidFill>
                <a:srgbClr val="604A7B"/>
              </a:solidFill>
              <a:prstDash val="dash"/>
              <a:round/>
              <a:headEnd type="none" w="med" len="med"/>
              <a:tailEnd type="triangle" w="med" len="med"/>
            </a:ln>
            <a:effectLst/>
            <a:scene3d>
              <a:camera prst="orthographicFront"/>
              <a:lightRig rig="threePt" dir="t"/>
            </a:scene3d>
            <a:sp3d>
              <a:bevelT/>
            </a:sp3d>
          </p:spPr>
          <p:txBody>
            <a:bodyPr anchor="ctr"/>
            <a:lstStyle/>
            <a:p>
              <a:pPr algn="ctr">
                <a:defRPr/>
              </a:pPr>
              <a:endParaRPr lang="it-IT" dirty="0">
                <a:solidFill>
                  <a:schemeClr val="bg1"/>
                </a:solidFill>
                <a:cs typeface="+mn-cs"/>
              </a:endParaRPr>
            </a:p>
          </p:txBody>
        </p:sp>
        <p:sp>
          <p:nvSpPr>
            <p:cNvPr id="75" name="CasellaDiTesto 95"/>
            <p:cNvSpPr txBox="1">
              <a:spLocks noChangeArrowheads="1"/>
            </p:cNvSpPr>
            <p:nvPr/>
          </p:nvSpPr>
          <p:spPr bwMode="auto">
            <a:xfrm>
              <a:off x="6090157" y="3234659"/>
              <a:ext cx="720060" cy="339571"/>
            </a:xfrm>
            <a:prstGeom prst="rect">
              <a:avLst/>
            </a:prstGeom>
            <a:noFill/>
            <a:ln w="9525">
              <a:noFill/>
              <a:miter lim="800000"/>
              <a:headEnd/>
              <a:tailEnd/>
            </a:ln>
          </p:spPr>
          <p:txBody>
            <a:bodyPr>
              <a:spAutoFit/>
            </a:bodyPr>
            <a:lstStyle/>
            <a:p>
              <a:pPr>
                <a:defRPr/>
              </a:pPr>
              <a:r>
                <a:rPr lang="it-IT" sz="1600" dirty="0">
                  <a:solidFill>
                    <a:schemeClr val="bg1"/>
                  </a:solidFill>
                  <a:latin typeface="+mj-lt"/>
                  <a:cs typeface="+mn-cs"/>
                </a:rPr>
                <a:t>+11</a:t>
              </a:r>
              <a:r>
                <a:rPr lang="it-IT" sz="1100" dirty="0">
                  <a:solidFill>
                    <a:schemeClr val="bg1"/>
                  </a:solidFill>
                  <a:latin typeface="+mj-lt"/>
                  <a:cs typeface="+mn-cs"/>
                </a:rPr>
                <a:t>%</a:t>
              </a:r>
              <a:endParaRPr lang="it-IT" sz="1600" dirty="0">
                <a:solidFill>
                  <a:schemeClr val="bg1"/>
                </a:solidFill>
                <a:latin typeface="+mj-lt"/>
                <a:cs typeface="+mn-cs"/>
              </a:endParaRPr>
            </a:p>
          </p:txBody>
        </p:sp>
      </p:grpSp>
      <p:sp>
        <p:nvSpPr>
          <p:cNvPr id="24603" name="Freeform 63"/>
          <p:cNvSpPr>
            <a:spLocks/>
          </p:cNvSpPr>
          <p:nvPr/>
        </p:nvSpPr>
        <p:spPr bwMode="auto">
          <a:xfrm>
            <a:off x="2043113" y="3203575"/>
            <a:ext cx="5032375" cy="1141413"/>
          </a:xfrm>
          <a:custGeom>
            <a:avLst/>
            <a:gdLst>
              <a:gd name="T0" fmla="*/ 7819987 w 11523"/>
              <a:gd name="T1" fmla="*/ 573111 h 2611"/>
              <a:gd name="T2" fmla="*/ 554065260 w 11523"/>
              <a:gd name="T3" fmla="*/ 110649725 h 2611"/>
              <a:gd name="T4" fmla="*/ 1100501822 w 11523"/>
              <a:gd name="T5" fmla="*/ 236014590 h 2611"/>
              <a:gd name="T6" fmla="*/ 1101454754 w 11523"/>
              <a:gd name="T7" fmla="*/ 236396664 h 2611"/>
              <a:gd name="T8" fmla="*/ 1647700686 w 11523"/>
              <a:gd name="T9" fmla="*/ 477953510 h 2611"/>
              <a:gd name="T10" fmla="*/ 1645412251 w 11523"/>
              <a:gd name="T11" fmla="*/ 477379962 h 2611"/>
              <a:gd name="T12" fmla="*/ 2147483647 w 11523"/>
              <a:gd name="T13" fmla="*/ 486553229 h 2611"/>
              <a:gd name="T14" fmla="*/ 2147483647 w 11523"/>
              <a:gd name="T15" fmla="*/ 492859632 h 2611"/>
              <a:gd name="T16" fmla="*/ 2147483647 w 11523"/>
              <a:gd name="T17" fmla="*/ 498783961 h 2611"/>
              <a:gd name="T18" fmla="*/ 1645220966 w 11523"/>
              <a:gd name="T19" fmla="*/ 489610694 h 2611"/>
              <a:gd name="T20" fmla="*/ 1642932531 w 11523"/>
              <a:gd name="T21" fmla="*/ 489228620 h 2611"/>
              <a:gd name="T22" fmla="*/ 1096686599 w 11523"/>
              <a:gd name="T23" fmla="*/ 247672212 h 2611"/>
              <a:gd name="T24" fmla="*/ 1097640405 w 11523"/>
              <a:gd name="T25" fmla="*/ 248054285 h 2611"/>
              <a:gd name="T26" fmla="*/ 551585977 w 11523"/>
              <a:gd name="T27" fmla="*/ 122689447 h 2611"/>
              <a:gd name="T28" fmla="*/ 5340266 w 11523"/>
              <a:gd name="T29" fmla="*/ 12612809 h 2611"/>
              <a:gd name="T30" fmla="*/ 572109 w 11523"/>
              <a:gd name="T31" fmla="*/ 5350783 h 2611"/>
              <a:gd name="T32" fmla="*/ 7819987 w 11523"/>
              <a:gd name="T33" fmla="*/ 573111 h 26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523"/>
              <a:gd name="T52" fmla="*/ 0 h 2611"/>
              <a:gd name="T53" fmla="*/ 11523 w 11523"/>
              <a:gd name="T54" fmla="*/ 2611 h 261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523" h="2611">
                <a:moveTo>
                  <a:pt x="41" y="3"/>
                </a:moveTo>
                <a:lnTo>
                  <a:pt x="2905" y="579"/>
                </a:lnTo>
                <a:lnTo>
                  <a:pt x="5770" y="1235"/>
                </a:lnTo>
                <a:cubicBezTo>
                  <a:pt x="5772" y="1236"/>
                  <a:pt x="5774" y="1236"/>
                  <a:pt x="5775" y="1237"/>
                </a:cubicBezTo>
                <a:lnTo>
                  <a:pt x="8639" y="2501"/>
                </a:lnTo>
                <a:lnTo>
                  <a:pt x="8627" y="2498"/>
                </a:lnTo>
                <a:lnTo>
                  <a:pt x="11491" y="2546"/>
                </a:lnTo>
                <a:cubicBezTo>
                  <a:pt x="11509" y="2547"/>
                  <a:pt x="11523" y="2561"/>
                  <a:pt x="11522" y="2579"/>
                </a:cubicBezTo>
                <a:cubicBezTo>
                  <a:pt x="11522" y="2597"/>
                  <a:pt x="11508" y="2611"/>
                  <a:pt x="11490" y="2610"/>
                </a:cubicBezTo>
                <a:lnTo>
                  <a:pt x="8626" y="2562"/>
                </a:lnTo>
                <a:cubicBezTo>
                  <a:pt x="8622" y="2562"/>
                  <a:pt x="8617" y="2561"/>
                  <a:pt x="8614" y="2560"/>
                </a:cubicBezTo>
                <a:lnTo>
                  <a:pt x="5750" y="1296"/>
                </a:lnTo>
                <a:lnTo>
                  <a:pt x="5755" y="1298"/>
                </a:lnTo>
                <a:lnTo>
                  <a:pt x="2892" y="642"/>
                </a:lnTo>
                <a:lnTo>
                  <a:pt x="28" y="66"/>
                </a:lnTo>
                <a:cubicBezTo>
                  <a:pt x="11" y="62"/>
                  <a:pt x="0" y="45"/>
                  <a:pt x="3" y="28"/>
                </a:cubicBezTo>
                <a:cubicBezTo>
                  <a:pt x="7" y="11"/>
                  <a:pt x="23" y="0"/>
                  <a:pt x="41" y="3"/>
                </a:cubicBezTo>
                <a:close/>
              </a:path>
            </a:pathLst>
          </a:custGeom>
          <a:solidFill>
            <a:srgbClr val="B3A2C7"/>
          </a:solidFill>
          <a:ln w="6350" cap="flat">
            <a:solidFill>
              <a:srgbClr val="B3A2C7"/>
            </a:solidFill>
            <a:prstDash val="solid"/>
            <a:bevel/>
            <a:headEnd/>
            <a:tailEnd/>
          </a:ln>
        </p:spPr>
        <p:txBody>
          <a:bodyPr/>
          <a:lstStyle/>
          <a:p>
            <a:endParaRPr lang="it-IT"/>
          </a:p>
        </p:txBody>
      </p:sp>
      <p:sp>
        <p:nvSpPr>
          <p:cNvPr id="24604" name="Freeform 64"/>
          <p:cNvSpPr>
            <a:spLocks/>
          </p:cNvSpPr>
          <p:nvPr/>
        </p:nvSpPr>
        <p:spPr bwMode="auto">
          <a:xfrm>
            <a:off x="2041525" y="1368425"/>
            <a:ext cx="5037138" cy="1866900"/>
          </a:xfrm>
          <a:custGeom>
            <a:avLst/>
            <a:gdLst>
              <a:gd name="T0" fmla="*/ 32 w 11530"/>
              <a:gd name="T1" fmla="*/ 4184 h 4266"/>
              <a:gd name="T2" fmla="*/ 2896 w 11530"/>
              <a:gd name="T3" fmla="*/ 3192 h 4266"/>
              <a:gd name="T4" fmla="*/ 5761 w 11530"/>
              <a:gd name="T5" fmla="*/ 2232 h 4266"/>
              <a:gd name="T6" fmla="*/ 5775 w 11530"/>
              <a:gd name="T7" fmla="*/ 2229 h 4266"/>
              <a:gd name="T8" fmla="*/ 8623 w 11530"/>
              <a:gd name="T9" fmla="*/ 2309 h 4266"/>
              <a:gd name="T10" fmla="*/ 8596 w 11530"/>
              <a:gd name="T11" fmla="*/ 2318 h 4266"/>
              <a:gd name="T12" fmla="*/ 11460 w 11530"/>
              <a:gd name="T13" fmla="*/ 14 h 4266"/>
              <a:gd name="T14" fmla="*/ 11517 w 11530"/>
              <a:gd name="T15" fmla="*/ 20 h 4266"/>
              <a:gd name="T16" fmla="*/ 11511 w 11530"/>
              <a:gd name="T17" fmla="*/ 77 h 4266"/>
              <a:gd name="T18" fmla="*/ 8647 w 11530"/>
              <a:gd name="T19" fmla="*/ 2381 h 4266"/>
              <a:gd name="T20" fmla="*/ 8620 w 11530"/>
              <a:gd name="T21" fmla="*/ 2389 h 4266"/>
              <a:gd name="T22" fmla="*/ 5772 w 11530"/>
              <a:gd name="T23" fmla="*/ 2309 h 4266"/>
              <a:gd name="T24" fmla="*/ 5786 w 11530"/>
              <a:gd name="T25" fmla="*/ 2307 h 4266"/>
              <a:gd name="T26" fmla="*/ 2923 w 11530"/>
              <a:gd name="T27" fmla="*/ 3267 h 4266"/>
              <a:gd name="T28" fmla="*/ 59 w 11530"/>
              <a:gd name="T29" fmla="*/ 4259 h 4266"/>
              <a:gd name="T30" fmla="*/ 8 w 11530"/>
              <a:gd name="T31" fmla="*/ 4235 h 4266"/>
              <a:gd name="T32" fmla="*/ 32 w 11530"/>
              <a:gd name="T33" fmla="*/ 4184 h 42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530"/>
              <a:gd name="T52" fmla="*/ 0 h 4266"/>
              <a:gd name="T53" fmla="*/ 11530 w 11530"/>
              <a:gd name="T54" fmla="*/ 4266 h 42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530" h="4266">
                <a:moveTo>
                  <a:pt x="32" y="4184"/>
                </a:moveTo>
                <a:lnTo>
                  <a:pt x="2896" y="3192"/>
                </a:lnTo>
                <a:lnTo>
                  <a:pt x="5761" y="2232"/>
                </a:lnTo>
                <a:cubicBezTo>
                  <a:pt x="5765" y="2230"/>
                  <a:pt x="5770" y="2229"/>
                  <a:pt x="5775" y="2229"/>
                </a:cubicBezTo>
                <a:lnTo>
                  <a:pt x="8623" y="2309"/>
                </a:lnTo>
                <a:lnTo>
                  <a:pt x="8596" y="2318"/>
                </a:lnTo>
                <a:lnTo>
                  <a:pt x="11460" y="14"/>
                </a:lnTo>
                <a:cubicBezTo>
                  <a:pt x="11478" y="0"/>
                  <a:pt x="11503" y="3"/>
                  <a:pt x="11517" y="20"/>
                </a:cubicBezTo>
                <a:cubicBezTo>
                  <a:pt x="11530" y="38"/>
                  <a:pt x="11528" y="63"/>
                  <a:pt x="11511" y="77"/>
                </a:cubicBezTo>
                <a:lnTo>
                  <a:pt x="8647" y="2381"/>
                </a:lnTo>
                <a:cubicBezTo>
                  <a:pt x="8639" y="2387"/>
                  <a:pt x="8630" y="2390"/>
                  <a:pt x="8620" y="2389"/>
                </a:cubicBezTo>
                <a:lnTo>
                  <a:pt x="5772" y="2309"/>
                </a:lnTo>
                <a:lnTo>
                  <a:pt x="5786" y="2307"/>
                </a:lnTo>
                <a:lnTo>
                  <a:pt x="2923" y="3267"/>
                </a:lnTo>
                <a:lnTo>
                  <a:pt x="59" y="4259"/>
                </a:lnTo>
                <a:cubicBezTo>
                  <a:pt x="38" y="4266"/>
                  <a:pt x="15" y="4255"/>
                  <a:pt x="8" y="4235"/>
                </a:cubicBezTo>
                <a:cubicBezTo>
                  <a:pt x="0" y="4214"/>
                  <a:pt x="12" y="4191"/>
                  <a:pt x="32" y="4184"/>
                </a:cubicBezTo>
                <a:close/>
              </a:path>
            </a:pathLst>
          </a:custGeom>
          <a:solidFill>
            <a:schemeClr val="bg1">
              <a:lumMod val="50000"/>
            </a:schemeClr>
          </a:solidFill>
          <a:ln w="6350" cap="flat">
            <a:solidFill>
              <a:srgbClr val="A6A6A6"/>
            </a:solidFill>
            <a:prstDash val="solid"/>
            <a:bevel/>
            <a:headEnd/>
            <a:tailEnd/>
          </a:ln>
        </p:spPr>
        <p:txBody>
          <a:bodyPr/>
          <a:lstStyle/>
          <a:p>
            <a:pPr>
              <a:defRPr/>
            </a:pPr>
            <a:endParaRPr lang="it-IT"/>
          </a:p>
        </p:txBody>
      </p:sp>
      <p:sp>
        <p:nvSpPr>
          <p:cNvPr id="63" name="Rectangle 81"/>
          <p:cNvSpPr>
            <a:spLocks noChangeArrowheads="1"/>
          </p:cNvSpPr>
          <p:nvPr/>
        </p:nvSpPr>
        <p:spPr bwMode="auto">
          <a:xfrm>
            <a:off x="7081838" y="1281113"/>
            <a:ext cx="307975" cy="276225"/>
          </a:xfrm>
          <a:prstGeom prst="rect">
            <a:avLst/>
          </a:prstGeom>
          <a:noFill/>
          <a:ln w="9525">
            <a:noFill/>
            <a:miter lim="800000"/>
            <a:headEnd/>
            <a:tailEnd/>
          </a:ln>
        </p:spPr>
        <p:txBody>
          <a:bodyPr wrap="none" lIns="0" tIns="0" rIns="0" bIns="0">
            <a:spAutoFit/>
          </a:bodyPr>
          <a:lstStyle/>
          <a:p>
            <a:pPr>
              <a:defRPr/>
            </a:pPr>
            <a:r>
              <a:rPr lang="it-IT" sz="1800" dirty="0">
                <a:solidFill>
                  <a:schemeClr val="bg1">
                    <a:lumMod val="50000"/>
                  </a:schemeClr>
                </a:solidFill>
              </a:rPr>
              <a:t>Q3</a:t>
            </a:r>
            <a:endParaRPr lang="it-IT" b="0" dirty="0">
              <a:solidFill>
                <a:schemeClr val="bg1">
                  <a:lumMod val="50000"/>
                </a:schemeClr>
              </a:solidFill>
            </a:endParaRPr>
          </a:p>
        </p:txBody>
      </p:sp>
      <p:sp>
        <p:nvSpPr>
          <p:cNvPr id="64" name="Rectangle 81"/>
          <p:cNvSpPr>
            <a:spLocks noChangeArrowheads="1"/>
          </p:cNvSpPr>
          <p:nvPr/>
        </p:nvSpPr>
        <p:spPr bwMode="auto">
          <a:xfrm>
            <a:off x="7167563" y="3079750"/>
            <a:ext cx="3206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800">
                <a:solidFill>
                  <a:srgbClr val="604A7B"/>
                </a:solidFill>
              </a:rPr>
              <a:t>Me</a:t>
            </a:r>
            <a:endParaRPr lang="it-IT" b="0">
              <a:solidFill>
                <a:srgbClr val="604A7B"/>
              </a:solidFill>
            </a:endParaRPr>
          </a:p>
        </p:txBody>
      </p:sp>
      <p:sp>
        <p:nvSpPr>
          <p:cNvPr id="65" name="Rectangle 81"/>
          <p:cNvSpPr>
            <a:spLocks noChangeArrowheads="1"/>
          </p:cNvSpPr>
          <p:nvPr/>
        </p:nvSpPr>
        <p:spPr bwMode="auto">
          <a:xfrm>
            <a:off x="7167563" y="4087813"/>
            <a:ext cx="3079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800">
                <a:solidFill>
                  <a:srgbClr val="B3A2C7"/>
                </a:solidFill>
              </a:rPr>
              <a:t>Q1</a:t>
            </a:r>
            <a:endParaRPr lang="it-IT" b="0">
              <a:solidFill>
                <a:srgbClr val="B3A2C7"/>
              </a:solidFill>
            </a:endParaRPr>
          </a:p>
        </p:txBody>
      </p:sp>
      <p:sp>
        <p:nvSpPr>
          <p:cNvPr id="37" name="Rettangolo 36"/>
          <p:cNvSpPr/>
          <p:nvPr/>
        </p:nvSpPr>
        <p:spPr bwMode="auto">
          <a:xfrm>
            <a:off x="2030490" y="6568835"/>
            <a:ext cx="226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Morfologia</a:t>
            </a:r>
          </a:p>
        </p:txBody>
      </p:sp>
      <p:sp>
        <p:nvSpPr>
          <p:cNvPr id="38" name="Rettangolo 37"/>
          <p:cNvSpPr/>
          <p:nvPr/>
        </p:nvSpPr>
        <p:spPr bwMode="auto">
          <a:xfrm>
            <a:off x="4298482"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Risultati della provincia</a:t>
            </a:r>
          </a:p>
        </p:txBody>
      </p:sp>
      <p:sp>
        <p:nvSpPr>
          <p:cNvPr id="39" name="Rettangolo 38"/>
          <p:cNvSpPr/>
          <p:nvPr/>
        </p:nvSpPr>
        <p:spPr bwMode="auto">
          <a:xfrm>
            <a:off x="6797306" y="6568835"/>
            <a:ext cx="2340000" cy="333375"/>
          </a:xfrm>
          <a:prstGeom prst="rect">
            <a:avLst/>
          </a:prstGeom>
          <a:solidFill>
            <a:srgbClr val="33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solidFill>
                <a:latin typeface="Verdana" pitchFamily="34" charset="0"/>
                <a:cs typeface="+mn-cs"/>
              </a:rPr>
              <a:t>I settori economici</a:t>
            </a:r>
          </a:p>
        </p:txBody>
      </p:sp>
      <p:sp>
        <p:nvSpPr>
          <p:cNvPr id="40" name="Rettangolo 39"/>
          <p:cNvSpPr/>
          <p:nvPr/>
        </p:nvSpPr>
        <p:spPr bwMode="auto">
          <a:xfrm>
            <a:off x="-16797" y="6568835"/>
            <a:ext cx="208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Domande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0"/>
                                        <p:tgtEl>
                                          <p:spTgt spid="3"/>
                                        </p:tgtEl>
                                      </p:cBhvr>
                                    </p:animEffect>
                                  </p:childTnLst>
                                </p:cTn>
                              </p:par>
                              <p:par>
                                <p:cTn id="12" presetID="10" presetClass="entr" presetSubtype="0"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65"/>
                                        </p:tgtEl>
                                        <p:attrNameLst>
                                          <p:attrName>style.visibility</p:attrName>
                                        </p:attrNameLst>
                                      </p:cBhvr>
                                      <p:to>
                                        <p:strVal val="visible"/>
                                      </p:to>
                                    </p:set>
                                    <p:animEffect transition="in" filter="fade">
                                      <p:cBhvr>
                                        <p:cTn id="17" dur="2000"/>
                                        <p:tgtEl>
                                          <p:spTgt spid="6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4603"/>
                                        </p:tgtEl>
                                        <p:attrNameLst>
                                          <p:attrName>style.visibility</p:attrName>
                                        </p:attrNameLst>
                                      </p:cBhvr>
                                      <p:to>
                                        <p:strVal val="visible"/>
                                      </p:to>
                                    </p:set>
                                    <p:animEffect transition="in" filter="fade">
                                      <p:cBhvr>
                                        <p:cTn id="20" dur="2000"/>
                                        <p:tgtEl>
                                          <p:spTgt spid="2460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4"/>
                                        </p:tgtEl>
                                        <p:attrNameLst>
                                          <p:attrName>style.visibility</p:attrName>
                                        </p:attrNameLst>
                                      </p:cBhvr>
                                      <p:to>
                                        <p:strVal val="visible"/>
                                      </p:to>
                                    </p:set>
                                    <p:animEffect transition="in" filter="fade">
                                      <p:cBhvr>
                                        <p:cTn id="23" dur="2000"/>
                                        <p:tgtEl>
                                          <p:spTgt spid="64"/>
                                        </p:tgtEl>
                                      </p:cBhvr>
                                    </p:animEffect>
                                  </p:childTnLst>
                                </p:cTn>
                              </p:par>
                            </p:childTnLst>
                          </p:cTn>
                        </p:par>
                        <p:par>
                          <p:cTn id="24" fill="hold">
                            <p:stCondLst>
                              <p:cond delay="4000"/>
                            </p:stCondLst>
                            <p:childTnLst>
                              <p:par>
                                <p:cTn id="25" presetID="10" presetClass="entr" presetSubtype="0" fill="hold" nodeType="afterEffect">
                                  <p:stCondLst>
                                    <p:cond delay="0"/>
                                  </p:stCondLst>
                                  <p:childTnLst>
                                    <p:set>
                                      <p:cBhvr>
                                        <p:cTn id="26" dur="1" fill="hold">
                                          <p:stCondLst>
                                            <p:cond delay="0"/>
                                          </p:stCondLst>
                                        </p:cTn>
                                        <p:tgtEl>
                                          <p:spTgt spid="24604"/>
                                        </p:tgtEl>
                                        <p:attrNameLst>
                                          <p:attrName>style.visibility</p:attrName>
                                        </p:attrNameLst>
                                      </p:cBhvr>
                                      <p:to>
                                        <p:strVal val="visible"/>
                                      </p:to>
                                    </p:set>
                                    <p:animEffect transition="in" filter="fade">
                                      <p:cBhvr>
                                        <p:cTn id="27" dur="2000"/>
                                        <p:tgtEl>
                                          <p:spTgt spid="2460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63"/>
                                        </p:tgtEl>
                                        <p:attrNameLst>
                                          <p:attrName>style.visibility</p:attrName>
                                        </p:attrNameLst>
                                      </p:cBhvr>
                                      <p:to>
                                        <p:strVal val="visible"/>
                                      </p:to>
                                    </p:set>
                                    <p:animEffect transition="in" filter="fade">
                                      <p:cBhvr>
                                        <p:cTn id="30" dur="2000"/>
                                        <p:tgtEl>
                                          <p:spTgt spid="63"/>
                                        </p:tgtEl>
                                      </p:cBhvr>
                                    </p:animEffect>
                                  </p:childTnLst>
                                </p:cTn>
                              </p:par>
                            </p:childTnLst>
                          </p:cTn>
                        </p:par>
                        <p:par>
                          <p:cTn id="31" fill="hold" nodeType="afterGroup">
                            <p:stCondLst>
                              <p:cond delay="6000"/>
                            </p:stCondLst>
                            <p:childTnLst>
                              <p:par>
                                <p:cTn id="32" presetID="10" presetClass="entr" presetSubtype="0" fill="hold" grpId="0" nodeType="afterEffect">
                                  <p:stCondLst>
                                    <p:cond delay="0"/>
                                  </p:stCondLst>
                                  <p:childTnLst>
                                    <p:set>
                                      <p:cBhvr>
                                        <p:cTn id="33" dur="1" fill="hold">
                                          <p:stCondLst>
                                            <p:cond delay="0"/>
                                          </p:stCondLst>
                                        </p:cTn>
                                        <p:tgtEl>
                                          <p:spTgt spid="334"/>
                                        </p:tgtEl>
                                        <p:attrNameLst>
                                          <p:attrName>style.visibility</p:attrName>
                                        </p:attrNameLst>
                                      </p:cBhvr>
                                      <p:to>
                                        <p:strVal val="visible"/>
                                      </p:to>
                                    </p:set>
                                    <p:animEffect transition="in" filter="fade">
                                      <p:cBhvr>
                                        <p:cTn id="34" dur="2000"/>
                                        <p:tgtEl>
                                          <p:spTgt spid="334"/>
                                        </p:tgtEl>
                                      </p:cBhvr>
                                    </p:animEffect>
                                  </p:childTnLst>
                                </p:cTn>
                              </p:par>
                              <p:par>
                                <p:cTn id="35" presetID="10" presetClass="entr" presetSubtype="0"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334" grpId="0" autoUpdateAnimBg="0"/>
      <p:bldP spid="24603" grpId="0" animBg="1"/>
      <p:bldP spid="63" grpId="0"/>
      <p:bldP spid="64" grpId="0"/>
      <p:bldP spid="6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6" name="Gruppo 35"/>
          <p:cNvGrpSpPr>
            <a:grpSpLocks/>
          </p:cNvGrpSpPr>
          <p:nvPr/>
        </p:nvGrpSpPr>
        <p:grpSpPr bwMode="auto">
          <a:xfrm>
            <a:off x="1069975" y="981075"/>
            <a:ext cx="7362825" cy="4945063"/>
            <a:chOff x="829047" y="981074"/>
            <a:chExt cx="7361932" cy="4945064"/>
          </a:xfrm>
        </p:grpSpPr>
        <p:pic>
          <p:nvPicPr>
            <p:cNvPr id="41" name="Picture 49" descr="C:\Users\intel\AppData\Local\Microsoft\Windows\Temporary Internet Files\Content.IE5\KN36875D\MC900211975[1].wmf"/>
            <p:cNvPicPr>
              <a:picLocks noChangeArrowheads="1"/>
            </p:cNvPicPr>
            <p:nvPr/>
          </p:nvPicPr>
          <p:blipFill>
            <a:blip r:embed="rId3" cstate="print">
              <a:duotone>
                <a:schemeClr val="accent3">
                  <a:shade val="45000"/>
                  <a:satMod val="135000"/>
                </a:schemeClr>
                <a:prstClr val="white"/>
              </a:duotone>
            </a:blip>
            <a:srcRect/>
            <a:stretch>
              <a:fillRect/>
            </a:stretch>
          </p:blipFill>
          <p:spPr bwMode="auto">
            <a:xfrm>
              <a:off x="829047" y="981074"/>
              <a:ext cx="7268400" cy="4874400"/>
            </a:xfrm>
            <a:prstGeom prst="rect">
              <a:avLst/>
            </a:prstGeom>
            <a:noFill/>
            <a:ln w="9525">
              <a:noFill/>
              <a:miter lim="800000"/>
              <a:headEnd/>
              <a:tailEnd/>
            </a:ln>
          </p:spPr>
        </p:pic>
        <p:sp>
          <p:nvSpPr>
            <p:cNvPr id="36914" name="Rettangolo 16"/>
            <p:cNvSpPr>
              <a:spLocks noChangeArrowheads="1"/>
            </p:cNvSpPr>
            <p:nvPr/>
          </p:nvSpPr>
          <p:spPr bwMode="auto">
            <a:xfrm>
              <a:off x="924992" y="1052513"/>
              <a:ext cx="7265987" cy="4873625"/>
            </a:xfrm>
            <a:prstGeom prst="rect">
              <a:avLst/>
            </a:prstGeom>
            <a:solidFill>
              <a:srgbClr val="EAEAEA">
                <a:alpha val="81960"/>
              </a:srgbClr>
            </a:solidFill>
            <a:ln>
              <a:noFill/>
            </a:ln>
            <a:extLst>
              <a:ext uri="{91240B29-F687-4F45-9708-019B960494DF}">
                <a14:hiddenLine xmlns:a14="http://schemas.microsoft.com/office/drawing/2010/main" w="28575" algn="ctr">
                  <a:solidFill>
                    <a:srgbClr val="000000"/>
                  </a:solidFill>
                  <a:prstDash val="dash"/>
                  <a:round/>
                  <a:headEnd/>
                  <a:tailEnd type="triangle" w="med" len="med"/>
                </a14:hiddenLine>
              </a:ext>
            </a:extLst>
          </p:spPr>
          <p:txBody>
            <a:bodyPr anchor="ctr"/>
            <a:lstStyle/>
            <a:p>
              <a:pPr algn="ctr"/>
              <a:endParaRPr lang="it-IT"/>
            </a:p>
          </p:txBody>
        </p:sp>
      </p:grpSp>
      <p:sp>
        <p:nvSpPr>
          <p:cNvPr id="7171" name="Rectangle 10"/>
          <p:cNvSpPr>
            <a:spLocks noGrp="1" noChangeArrowheads="1"/>
          </p:cNvSpPr>
          <p:nvPr>
            <p:ph type="title"/>
          </p:nvPr>
        </p:nvSpPr>
        <p:spPr>
          <a:xfrm>
            <a:off x="598488" y="188913"/>
            <a:ext cx="8172450" cy="792162"/>
          </a:xfrm>
        </p:spPr>
        <p:txBody>
          <a:bodyPr/>
          <a:lstStyle/>
          <a:p>
            <a:pPr eaLnBrk="1" hangingPunct="1"/>
            <a:r>
              <a:rPr lang="it-IT" sz="2000" smtClean="0">
                <a:solidFill>
                  <a:srgbClr val="604A7B"/>
                </a:solidFill>
                <a:latin typeface="Verdana" pitchFamily="34" charset="0"/>
              </a:rPr>
              <a:t>La meccanica – redditività delle vendite </a:t>
            </a:r>
            <a:r>
              <a:rPr lang="it-IT" sz="1400" b="0" smtClean="0">
                <a:solidFill>
                  <a:srgbClr val="604A7B"/>
                </a:solidFill>
                <a:latin typeface="Verdana" pitchFamily="34" charset="0"/>
              </a:rPr>
              <a:t>(valore mediano)</a:t>
            </a:r>
            <a:endParaRPr lang="it-IT" sz="2000" b="0" smtClean="0">
              <a:solidFill>
                <a:srgbClr val="604A7B"/>
              </a:solidFill>
              <a:latin typeface="Verdana" pitchFamily="34" charset="0"/>
            </a:endParaRPr>
          </a:p>
        </p:txBody>
      </p:sp>
      <p:sp>
        <p:nvSpPr>
          <p:cNvPr id="334" name="Rectangle 15"/>
          <p:cNvSpPr>
            <a:spLocks noChangeArrowheads="1"/>
          </p:cNvSpPr>
          <p:nvPr/>
        </p:nvSpPr>
        <p:spPr bwMode="auto">
          <a:xfrm>
            <a:off x="1331913" y="5876925"/>
            <a:ext cx="755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it-IT" sz="2000">
                <a:solidFill>
                  <a:srgbClr val="604A7B"/>
                </a:solidFill>
                <a:latin typeface="Verdana" pitchFamily="34" charset="0"/>
              </a:rPr>
              <a:t>I margini migliorano solo per chi ha sofferto di più   </a:t>
            </a:r>
          </a:p>
        </p:txBody>
      </p:sp>
      <p:sp>
        <p:nvSpPr>
          <p:cNvPr id="30" name="Pentagono 29"/>
          <p:cNvSpPr/>
          <p:nvPr/>
        </p:nvSpPr>
        <p:spPr bwMode="auto">
          <a:xfrm>
            <a:off x="791094" y="5893533"/>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25627" name="Freeform 64"/>
          <p:cNvSpPr>
            <a:spLocks/>
          </p:cNvSpPr>
          <p:nvPr/>
        </p:nvSpPr>
        <p:spPr bwMode="auto">
          <a:xfrm>
            <a:off x="2114550" y="1776413"/>
            <a:ext cx="4921250" cy="601662"/>
          </a:xfrm>
          <a:custGeom>
            <a:avLst/>
            <a:gdLst>
              <a:gd name="T0" fmla="*/ 39 w 11265"/>
              <a:gd name="T1" fmla="*/ 224 h 1377"/>
              <a:gd name="T2" fmla="*/ 2839 w 11265"/>
              <a:gd name="T3" fmla="*/ 128 h 1377"/>
              <a:gd name="T4" fmla="*/ 5639 w 11265"/>
              <a:gd name="T5" fmla="*/ 1 h 1377"/>
              <a:gd name="T6" fmla="*/ 5657 w 11265"/>
              <a:gd name="T7" fmla="*/ 4 h 1377"/>
              <a:gd name="T8" fmla="*/ 8441 w 11265"/>
              <a:gd name="T9" fmla="*/ 1284 h 1377"/>
              <a:gd name="T10" fmla="*/ 8425 w 11265"/>
              <a:gd name="T11" fmla="*/ 1280 h 1377"/>
              <a:gd name="T12" fmla="*/ 11225 w 11265"/>
              <a:gd name="T13" fmla="*/ 1296 h 1377"/>
              <a:gd name="T14" fmla="*/ 11264 w 11265"/>
              <a:gd name="T15" fmla="*/ 1337 h 1377"/>
              <a:gd name="T16" fmla="*/ 11224 w 11265"/>
              <a:gd name="T17" fmla="*/ 1376 h 1377"/>
              <a:gd name="T18" fmla="*/ 8424 w 11265"/>
              <a:gd name="T19" fmla="*/ 1360 h 1377"/>
              <a:gd name="T20" fmla="*/ 8408 w 11265"/>
              <a:gd name="T21" fmla="*/ 1357 h 1377"/>
              <a:gd name="T22" fmla="*/ 5624 w 11265"/>
              <a:gd name="T23" fmla="*/ 77 h 1377"/>
              <a:gd name="T24" fmla="*/ 5642 w 11265"/>
              <a:gd name="T25" fmla="*/ 80 h 1377"/>
              <a:gd name="T26" fmla="*/ 2842 w 11265"/>
              <a:gd name="T27" fmla="*/ 208 h 1377"/>
              <a:gd name="T28" fmla="*/ 42 w 11265"/>
              <a:gd name="T29" fmla="*/ 304 h 1377"/>
              <a:gd name="T30" fmla="*/ 0 w 11265"/>
              <a:gd name="T31" fmla="*/ 266 h 1377"/>
              <a:gd name="T32" fmla="*/ 39 w 11265"/>
              <a:gd name="T33" fmla="*/ 224 h 137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265"/>
              <a:gd name="T52" fmla="*/ 0 h 1377"/>
              <a:gd name="T53" fmla="*/ 11265 w 11265"/>
              <a:gd name="T54" fmla="*/ 1377 h 137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265" h="1377">
                <a:moveTo>
                  <a:pt x="39" y="224"/>
                </a:moveTo>
                <a:lnTo>
                  <a:pt x="2839" y="128"/>
                </a:lnTo>
                <a:lnTo>
                  <a:pt x="5639" y="1"/>
                </a:lnTo>
                <a:cubicBezTo>
                  <a:pt x="5645" y="0"/>
                  <a:pt x="5651" y="1"/>
                  <a:pt x="5657" y="4"/>
                </a:cubicBezTo>
                <a:lnTo>
                  <a:pt x="8441" y="1284"/>
                </a:lnTo>
                <a:lnTo>
                  <a:pt x="8425" y="1280"/>
                </a:lnTo>
                <a:lnTo>
                  <a:pt x="11225" y="1296"/>
                </a:lnTo>
                <a:cubicBezTo>
                  <a:pt x="11247" y="1297"/>
                  <a:pt x="11265" y="1315"/>
                  <a:pt x="11264" y="1337"/>
                </a:cubicBezTo>
                <a:cubicBezTo>
                  <a:pt x="11264" y="1359"/>
                  <a:pt x="11246" y="1377"/>
                  <a:pt x="11224" y="1376"/>
                </a:cubicBezTo>
                <a:lnTo>
                  <a:pt x="8424" y="1360"/>
                </a:lnTo>
                <a:cubicBezTo>
                  <a:pt x="8419" y="1360"/>
                  <a:pt x="8413" y="1359"/>
                  <a:pt x="8408" y="1357"/>
                </a:cubicBezTo>
                <a:lnTo>
                  <a:pt x="5624" y="77"/>
                </a:lnTo>
                <a:lnTo>
                  <a:pt x="5642" y="80"/>
                </a:lnTo>
                <a:lnTo>
                  <a:pt x="2842" y="208"/>
                </a:lnTo>
                <a:lnTo>
                  <a:pt x="42" y="304"/>
                </a:lnTo>
                <a:cubicBezTo>
                  <a:pt x="20" y="305"/>
                  <a:pt x="1" y="288"/>
                  <a:pt x="0" y="266"/>
                </a:cubicBezTo>
                <a:cubicBezTo>
                  <a:pt x="0" y="244"/>
                  <a:pt x="17" y="225"/>
                  <a:pt x="39" y="224"/>
                </a:cubicBezTo>
                <a:close/>
              </a:path>
            </a:pathLst>
          </a:custGeom>
          <a:solidFill>
            <a:schemeClr val="bg1">
              <a:lumMod val="50000"/>
            </a:schemeClr>
          </a:solidFill>
          <a:ln w="6350" cap="flat">
            <a:solidFill>
              <a:srgbClr val="A6A6A6"/>
            </a:solidFill>
            <a:prstDash val="solid"/>
            <a:bevel/>
            <a:headEnd/>
            <a:tailEnd/>
          </a:ln>
        </p:spPr>
        <p:txBody>
          <a:bodyPr/>
          <a:lstStyle/>
          <a:p>
            <a:pPr>
              <a:defRPr/>
            </a:pPr>
            <a:endParaRPr lang="it-IT"/>
          </a:p>
        </p:txBody>
      </p:sp>
      <p:grpSp>
        <p:nvGrpSpPr>
          <p:cNvPr id="3" name="Gruppo 48"/>
          <p:cNvGrpSpPr>
            <a:grpSpLocks/>
          </p:cNvGrpSpPr>
          <p:nvPr/>
        </p:nvGrpSpPr>
        <p:grpSpPr bwMode="auto">
          <a:xfrm>
            <a:off x="971550" y="1152525"/>
            <a:ext cx="6657975" cy="4387850"/>
            <a:chOff x="971550" y="1152525"/>
            <a:chExt cx="6657975" cy="4387850"/>
          </a:xfrm>
        </p:grpSpPr>
        <p:sp>
          <p:nvSpPr>
            <p:cNvPr id="36895" name="Freeform 57"/>
            <p:cNvSpPr>
              <a:spLocks noEditPoints="1"/>
            </p:cNvSpPr>
            <p:nvPr/>
          </p:nvSpPr>
          <p:spPr bwMode="auto">
            <a:xfrm>
              <a:off x="1524000" y="1244600"/>
              <a:ext cx="6102350" cy="3295650"/>
            </a:xfrm>
            <a:custGeom>
              <a:avLst/>
              <a:gdLst>
                <a:gd name="T0" fmla="*/ 0 w 3844"/>
                <a:gd name="T1" fmla="*/ 2147483647 h 2076"/>
                <a:gd name="T2" fmla="*/ 2147483647 w 3844"/>
                <a:gd name="T3" fmla="*/ 2147483647 h 2076"/>
                <a:gd name="T4" fmla="*/ 2147483647 w 3844"/>
                <a:gd name="T5" fmla="*/ 2147483647 h 2076"/>
                <a:gd name="T6" fmla="*/ 0 w 3844"/>
                <a:gd name="T7" fmla="*/ 2147483647 h 2076"/>
                <a:gd name="T8" fmla="*/ 0 w 3844"/>
                <a:gd name="T9" fmla="*/ 2147483647 h 2076"/>
                <a:gd name="T10" fmla="*/ 0 w 3844"/>
                <a:gd name="T11" fmla="*/ 2147483647 h 2076"/>
                <a:gd name="T12" fmla="*/ 2147483647 w 3844"/>
                <a:gd name="T13" fmla="*/ 2147483647 h 2076"/>
                <a:gd name="T14" fmla="*/ 2147483647 w 3844"/>
                <a:gd name="T15" fmla="*/ 2147483647 h 2076"/>
                <a:gd name="T16" fmla="*/ 0 w 3844"/>
                <a:gd name="T17" fmla="*/ 2147483647 h 2076"/>
                <a:gd name="T18" fmla="*/ 0 w 3844"/>
                <a:gd name="T19" fmla="*/ 2147483647 h 2076"/>
                <a:gd name="T20" fmla="*/ 0 w 3844"/>
                <a:gd name="T21" fmla="*/ 2147483647 h 2076"/>
                <a:gd name="T22" fmla="*/ 2147483647 w 3844"/>
                <a:gd name="T23" fmla="*/ 2147483647 h 2076"/>
                <a:gd name="T24" fmla="*/ 2147483647 w 3844"/>
                <a:gd name="T25" fmla="*/ 2147483647 h 2076"/>
                <a:gd name="T26" fmla="*/ 0 w 3844"/>
                <a:gd name="T27" fmla="*/ 2147483647 h 2076"/>
                <a:gd name="T28" fmla="*/ 0 w 3844"/>
                <a:gd name="T29" fmla="*/ 2147483647 h 2076"/>
                <a:gd name="T30" fmla="*/ 0 w 3844"/>
                <a:gd name="T31" fmla="*/ 2089208548 h 2076"/>
                <a:gd name="T32" fmla="*/ 2147483647 w 3844"/>
                <a:gd name="T33" fmla="*/ 2089208548 h 2076"/>
                <a:gd name="T34" fmla="*/ 2147483647 w 3844"/>
                <a:gd name="T35" fmla="*/ 2099289169 h 2076"/>
                <a:gd name="T36" fmla="*/ 0 w 3844"/>
                <a:gd name="T37" fmla="*/ 2099289169 h 2076"/>
                <a:gd name="T38" fmla="*/ 0 w 3844"/>
                <a:gd name="T39" fmla="*/ 2089208548 h 2076"/>
                <a:gd name="T40" fmla="*/ 0 w 3844"/>
                <a:gd name="T41" fmla="*/ 1043344594 h 2076"/>
                <a:gd name="T42" fmla="*/ 2147483647 w 3844"/>
                <a:gd name="T43" fmla="*/ 1043344594 h 2076"/>
                <a:gd name="T44" fmla="*/ 2147483647 w 3844"/>
                <a:gd name="T45" fmla="*/ 1055944575 h 2076"/>
                <a:gd name="T46" fmla="*/ 0 w 3844"/>
                <a:gd name="T47" fmla="*/ 1055944575 h 2076"/>
                <a:gd name="T48" fmla="*/ 0 w 3844"/>
                <a:gd name="T49" fmla="*/ 1043344594 h 2076"/>
                <a:gd name="T50" fmla="*/ 0 w 3844"/>
                <a:gd name="T51" fmla="*/ 0 h 2076"/>
                <a:gd name="T52" fmla="*/ 2147483647 w 3844"/>
                <a:gd name="T53" fmla="*/ 0 h 2076"/>
                <a:gd name="T54" fmla="*/ 2147483647 w 3844"/>
                <a:gd name="T55" fmla="*/ 12599985 h 2076"/>
                <a:gd name="T56" fmla="*/ 0 w 3844"/>
                <a:gd name="T57" fmla="*/ 12599985 h 2076"/>
                <a:gd name="T58" fmla="*/ 0 w 3844"/>
                <a:gd name="T59" fmla="*/ 0 h 207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844"/>
                <a:gd name="T91" fmla="*/ 0 h 2076"/>
                <a:gd name="T92" fmla="*/ 3844 w 3844"/>
                <a:gd name="T93" fmla="*/ 2076 h 207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844" h="2076">
                  <a:moveTo>
                    <a:pt x="0" y="2072"/>
                  </a:moveTo>
                  <a:lnTo>
                    <a:pt x="3844" y="2072"/>
                  </a:lnTo>
                  <a:lnTo>
                    <a:pt x="3844" y="2076"/>
                  </a:lnTo>
                  <a:lnTo>
                    <a:pt x="0" y="2076"/>
                  </a:lnTo>
                  <a:lnTo>
                    <a:pt x="0" y="2072"/>
                  </a:lnTo>
                  <a:close/>
                  <a:moveTo>
                    <a:pt x="0" y="1657"/>
                  </a:moveTo>
                  <a:lnTo>
                    <a:pt x="3844" y="1657"/>
                  </a:lnTo>
                  <a:lnTo>
                    <a:pt x="3844" y="1662"/>
                  </a:lnTo>
                  <a:lnTo>
                    <a:pt x="0" y="1662"/>
                  </a:lnTo>
                  <a:lnTo>
                    <a:pt x="0" y="1657"/>
                  </a:lnTo>
                  <a:close/>
                  <a:moveTo>
                    <a:pt x="0" y="1243"/>
                  </a:moveTo>
                  <a:lnTo>
                    <a:pt x="3844" y="1243"/>
                  </a:lnTo>
                  <a:lnTo>
                    <a:pt x="3844" y="1247"/>
                  </a:lnTo>
                  <a:lnTo>
                    <a:pt x="0" y="1247"/>
                  </a:lnTo>
                  <a:lnTo>
                    <a:pt x="0" y="1243"/>
                  </a:lnTo>
                  <a:close/>
                  <a:moveTo>
                    <a:pt x="0" y="829"/>
                  </a:moveTo>
                  <a:lnTo>
                    <a:pt x="3844" y="829"/>
                  </a:lnTo>
                  <a:lnTo>
                    <a:pt x="3844" y="833"/>
                  </a:lnTo>
                  <a:lnTo>
                    <a:pt x="0" y="833"/>
                  </a:lnTo>
                  <a:lnTo>
                    <a:pt x="0" y="829"/>
                  </a:lnTo>
                  <a:close/>
                  <a:moveTo>
                    <a:pt x="0" y="414"/>
                  </a:moveTo>
                  <a:lnTo>
                    <a:pt x="3844" y="414"/>
                  </a:lnTo>
                  <a:lnTo>
                    <a:pt x="3844" y="419"/>
                  </a:lnTo>
                  <a:lnTo>
                    <a:pt x="0" y="419"/>
                  </a:lnTo>
                  <a:lnTo>
                    <a:pt x="0" y="414"/>
                  </a:lnTo>
                  <a:close/>
                  <a:moveTo>
                    <a:pt x="0" y="0"/>
                  </a:moveTo>
                  <a:lnTo>
                    <a:pt x="3844" y="0"/>
                  </a:lnTo>
                  <a:lnTo>
                    <a:pt x="3844"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36896" name="Rectangle 58"/>
            <p:cNvSpPr>
              <a:spLocks noChangeArrowheads="1"/>
            </p:cNvSpPr>
            <p:nvPr/>
          </p:nvSpPr>
          <p:spPr bwMode="auto">
            <a:xfrm>
              <a:off x="1520825" y="1247775"/>
              <a:ext cx="7938" cy="3954463"/>
            </a:xfrm>
            <a:prstGeom prst="rect">
              <a:avLst/>
            </a:prstGeom>
            <a:solidFill>
              <a:srgbClr val="868686"/>
            </a:solidFill>
            <a:ln w="6350">
              <a:solidFill>
                <a:srgbClr val="868686"/>
              </a:solidFill>
              <a:bevel/>
              <a:headEnd/>
              <a:tailEnd/>
            </a:ln>
          </p:spPr>
          <p:txBody>
            <a:bodyPr/>
            <a:lstStyle/>
            <a:p>
              <a:endParaRPr lang="it-IT"/>
            </a:p>
          </p:txBody>
        </p:sp>
        <p:sp>
          <p:nvSpPr>
            <p:cNvPr id="36897" name="Freeform 59"/>
            <p:cNvSpPr>
              <a:spLocks noEditPoints="1"/>
            </p:cNvSpPr>
            <p:nvPr/>
          </p:nvSpPr>
          <p:spPr bwMode="auto">
            <a:xfrm>
              <a:off x="1476375" y="1244600"/>
              <a:ext cx="47625" cy="3960813"/>
            </a:xfrm>
            <a:custGeom>
              <a:avLst/>
              <a:gdLst>
                <a:gd name="T0" fmla="*/ 0 w 30"/>
                <a:gd name="T1" fmla="*/ 2147483647 h 2495"/>
                <a:gd name="T2" fmla="*/ 75604693 w 30"/>
                <a:gd name="T3" fmla="*/ 2147483647 h 2495"/>
                <a:gd name="T4" fmla="*/ 75604693 w 30"/>
                <a:gd name="T5" fmla="*/ 2147483647 h 2495"/>
                <a:gd name="T6" fmla="*/ 0 w 30"/>
                <a:gd name="T7" fmla="*/ 2147483647 h 2495"/>
                <a:gd name="T8" fmla="*/ 0 w 30"/>
                <a:gd name="T9" fmla="*/ 2147483647 h 2495"/>
                <a:gd name="T10" fmla="*/ 0 w 30"/>
                <a:gd name="T11" fmla="*/ 2147483647 h 2495"/>
                <a:gd name="T12" fmla="*/ 75604693 w 30"/>
                <a:gd name="T13" fmla="*/ 2147483647 h 2495"/>
                <a:gd name="T14" fmla="*/ 75604693 w 30"/>
                <a:gd name="T15" fmla="*/ 2147483647 h 2495"/>
                <a:gd name="T16" fmla="*/ 0 w 30"/>
                <a:gd name="T17" fmla="*/ 2147483647 h 2495"/>
                <a:gd name="T18" fmla="*/ 0 w 30"/>
                <a:gd name="T19" fmla="*/ 2147483647 h 2495"/>
                <a:gd name="T20" fmla="*/ 0 w 30"/>
                <a:gd name="T21" fmla="*/ 2147483647 h 2495"/>
                <a:gd name="T22" fmla="*/ 75604693 w 30"/>
                <a:gd name="T23" fmla="*/ 2147483647 h 2495"/>
                <a:gd name="T24" fmla="*/ 75604693 w 30"/>
                <a:gd name="T25" fmla="*/ 2147483647 h 2495"/>
                <a:gd name="T26" fmla="*/ 0 w 30"/>
                <a:gd name="T27" fmla="*/ 2147483647 h 2495"/>
                <a:gd name="T28" fmla="*/ 0 w 30"/>
                <a:gd name="T29" fmla="*/ 2147483647 h 2495"/>
                <a:gd name="T30" fmla="*/ 0 w 30"/>
                <a:gd name="T31" fmla="*/ 2147483647 h 2495"/>
                <a:gd name="T32" fmla="*/ 75604693 w 30"/>
                <a:gd name="T33" fmla="*/ 2147483647 h 2495"/>
                <a:gd name="T34" fmla="*/ 75604693 w 30"/>
                <a:gd name="T35" fmla="*/ 2147483647 h 2495"/>
                <a:gd name="T36" fmla="*/ 0 w 30"/>
                <a:gd name="T37" fmla="*/ 2147483647 h 2495"/>
                <a:gd name="T38" fmla="*/ 0 w 30"/>
                <a:gd name="T39" fmla="*/ 2147483647 h 2495"/>
                <a:gd name="T40" fmla="*/ 0 w 30"/>
                <a:gd name="T41" fmla="*/ 2089210565 h 2495"/>
                <a:gd name="T42" fmla="*/ 75604693 w 30"/>
                <a:gd name="T43" fmla="*/ 2089210565 h 2495"/>
                <a:gd name="T44" fmla="*/ 75604693 w 30"/>
                <a:gd name="T45" fmla="*/ 2099291187 h 2495"/>
                <a:gd name="T46" fmla="*/ 0 w 30"/>
                <a:gd name="T47" fmla="*/ 2099291187 h 2495"/>
                <a:gd name="T48" fmla="*/ 0 w 30"/>
                <a:gd name="T49" fmla="*/ 2089210565 h 2495"/>
                <a:gd name="T50" fmla="*/ 0 w 30"/>
                <a:gd name="T51" fmla="*/ 1043344808 h 2495"/>
                <a:gd name="T52" fmla="*/ 75604693 w 30"/>
                <a:gd name="T53" fmla="*/ 1043344808 h 2495"/>
                <a:gd name="T54" fmla="*/ 75604693 w 30"/>
                <a:gd name="T55" fmla="*/ 1055946379 h 2495"/>
                <a:gd name="T56" fmla="*/ 0 w 30"/>
                <a:gd name="T57" fmla="*/ 1055946379 h 2495"/>
                <a:gd name="T58" fmla="*/ 0 w 30"/>
                <a:gd name="T59" fmla="*/ 1043344808 h 2495"/>
                <a:gd name="T60" fmla="*/ 0 w 30"/>
                <a:gd name="T61" fmla="*/ 0 h 2495"/>
                <a:gd name="T62" fmla="*/ 75604693 w 30"/>
                <a:gd name="T63" fmla="*/ 0 h 2495"/>
                <a:gd name="T64" fmla="*/ 75604693 w 30"/>
                <a:gd name="T65" fmla="*/ 12601575 h 2495"/>
                <a:gd name="T66" fmla="*/ 0 w 30"/>
                <a:gd name="T67" fmla="*/ 12601575 h 2495"/>
                <a:gd name="T68" fmla="*/ 0 w 30"/>
                <a:gd name="T69" fmla="*/ 0 h 249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
                <a:gd name="T106" fmla="*/ 0 h 2495"/>
                <a:gd name="T107" fmla="*/ 30 w 30"/>
                <a:gd name="T108" fmla="*/ 2495 h 249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 h="2495">
                  <a:moveTo>
                    <a:pt x="0" y="2490"/>
                  </a:moveTo>
                  <a:lnTo>
                    <a:pt x="30" y="2490"/>
                  </a:lnTo>
                  <a:lnTo>
                    <a:pt x="30" y="2495"/>
                  </a:lnTo>
                  <a:lnTo>
                    <a:pt x="0" y="2495"/>
                  </a:lnTo>
                  <a:lnTo>
                    <a:pt x="0" y="2490"/>
                  </a:lnTo>
                  <a:close/>
                  <a:moveTo>
                    <a:pt x="0" y="2072"/>
                  </a:moveTo>
                  <a:lnTo>
                    <a:pt x="30" y="2072"/>
                  </a:lnTo>
                  <a:lnTo>
                    <a:pt x="30" y="2076"/>
                  </a:lnTo>
                  <a:lnTo>
                    <a:pt x="0" y="2076"/>
                  </a:lnTo>
                  <a:lnTo>
                    <a:pt x="0" y="2072"/>
                  </a:lnTo>
                  <a:close/>
                  <a:moveTo>
                    <a:pt x="0" y="1657"/>
                  </a:moveTo>
                  <a:lnTo>
                    <a:pt x="30" y="1657"/>
                  </a:lnTo>
                  <a:lnTo>
                    <a:pt x="30" y="1662"/>
                  </a:lnTo>
                  <a:lnTo>
                    <a:pt x="0" y="1662"/>
                  </a:lnTo>
                  <a:lnTo>
                    <a:pt x="0" y="1657"/>
                  </a:lnTo>
                  <a:close/>
                  <a:moveTo>
                    <a:pt x="0" y="1243"/>
                  </a:moveTo>
                  <a:lnTo>
                    <a:pt x="30" y="1243"/>
                  </a:lnTo>
                  <a:lnTo>
                    <a:pt x="30" y="1247"/>
                  </a:lnTo>
                  <a:lnTo>
                    <a:pt x="0" y="1247"/>
                  </a:lnTo>
                  <a:lnTo>
                    <a:pt x="0" y="1243"/>
                  </a:lnTo>
                  <a:close/>
                  <a:moveTo>
                    <a:pt x="0" y="829"/>
                  </a:moveTo>
                  <a:lnTo>
                    <a:pt x="30" y="829"/>
                  </a:lnTo>
                  <a:lnTo>
                    <a:pt x="30" y="833"/>
                  </a:lnTo>
                  <a:lnTo>
                    <a:pt x="0" y="833"/>
                  </a:lnTo>
                  <a:lnTo>
                    <a:pt x="0" y="829"/>
                  </a:lnTo>
                  <a:close/>
                  <a:moveTo>
                    <a:pt x="0" y="414"/>
                  </a:moveTo>
                  <a:lnTo>
                    <a:pt x="30" y="414"/>
                  </a:lnTo>
                  <a:lnTo>
                    <a:pt x="30" y="419"/>
                  </a:lnTo>
                  <a:lnTo>
                    <a:pt x="0" y="419"/>
                  </a:lnTo>
                  <a:lnTo>
                    <a:pt x="0" y="414"/>
                  </a:lnTo>
                  <a:close/>
                  <a:moveTo>
                    <a:pt x="0" y="0"/>
                  </a:moveTo>
                  <a:lnTo>
                    <a:pt x="30" y="0"/>
                  </a:lnTo>
                  <a:lnTo>
                    <a:pt x="30"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36898" name="Rectangle 60"/>
            <p:cNvSpPr>
              <a:spLocks noChangeArrowheads="1"/>
            </p:cNvSpPr>
            <p:nvPr/>
          </p:nvSpPr>
          <p:spPr bwMode="auto">
            <a:xfrm>
              <a:off x="1524000" y="5197475"/>
              <a:ext cx="6102350" cy="7938"/>
            </a:xfrm>
            <a:prstGeom prst="rect">
              <a:avLst/>
            </a:prstGeom>
            <a:solidFill>
              <a:srgbClr val="868686"/>
            </a:solidFill>
            <a:ln w="6350">
              <a:solidFill>
                <a:srgbClr val="868686"/>
              </a:solidFill>
              <a:bevel/>
              <a:headEnd/>
              <a:tailEnd/>
            </a:ln>
          </p:spPr>
          <p:txBody>
            <a:bodyPr/>
            <a:lstStyle/>
            <a:p>
              <a:endParaRPr lang="it-IT"/>
            </a:p>
          </p:txBody>
        </p:sp>
        <p:sp>
          <p:nvSpPr>
            <p:cNvPr id="36899" name="Freeform 61"/>
            <p:cNvSpPr>
              <a:spLocks noEditPoints="1"/>
            </p:cNvSpPr>
            <p:nvPr/>
          </p:nvSpPr>
          <p:spPr bwMode="auto">
            <a:xfrm>
              <a:off x="2128838" y="5159375"/>
              <a:ext cx="5500687" cy="77788"/>
            </a:xfrm>
            <a:custGeom>
              <a:avLst/>
              <a:gdLst>
                <a:gd name="T0" fmla="*/ 12601573 w 3465"/>
                <a:gd name="T1" fmla="*/ 0 h 49"/>
                <a:gd name="T2" fmla="*/ 12601573 w 3465"/>
                <a:gd name="T3" fmla="*/ 123489255 h 49"/>
                <a:gd name="T4" fmla="*/ 0 w 3465"/>
                <a:gd name="T5" fmla="*/ 123489255 h 49"/>
                <a:gd name="T6" fmla="*/ 0 w 3465"/>
                <a:gd name="T7" fmla="*/ 0 h 49"/>
                <a:gd name="T8" fmla="*/ 12601573 w 3465"/>
                <a:gd name="T9" fmla="*/ 0 h 49"/>
                <a:gd name="T10" fmla="*/ 1953120366 w 3465"/>
                <a:gd name="T11" fmla="*/ 0 h 49"/>
                <a:gd name="T12" fmla="*/ 1953120366 w 3465"/>
                <a:gd name="T13" fmla="*/ 123489255 h 49"/>
                <a:gd name="T14" fmla="*/ 1943039745 w 3465"/>
                <a:gd name="T15" fmla="*/ 123489255 h 49"/>
                <a:gd name="T16" fmla="*/ 1943039745 w 3465"/>
                <a:gd name="T17" fmla="*/ 0 h 49"/>
                <a:gd name="T18" fmla="*/ 1953120366 w 3465"/>
                <a:gd name="T19" fmla="*/ 0 h 49"/>
                <a:gd name="T20" fmla="*/ 2147483647 w 3465"/>
                <a:gd name="T21" fmla="*/ 0 h 49"/>
                <a:gd name="T22" fmla="*/ 2147483647 w 3465"/>
                <a:gd name="T23" fmla="*/ 123489255 h 49"/>
                <a:gd name="T24" fmla="*/ 2147483647 w 3465"/>
                <a:gd name="T25" fmla="*/ 123489255 h 49"/>
                <a:gd name="T26" fmla="*/ 2147483647 w 3465"/>
                <a:gd name="T27" fmla="*/ 0 h 49"/>
                <a:gd name="T28" fmla="*/ 2147483647 w 3465"/>
                <a:gd name="T29" fmla="*/ 0 h 49"/>
                <a:gd name="T30" fmla="*/ 2147483647 w 3465"/>
                <a:gd name="T31" fmla="*/ 0 h 49"/>
                <a:gd name="T32" fmla="*/ 2147483647 w 3465"/>
                <a:gd name="T33" fmla="*/ 123489255 h 49"/>
                <a:gd name="T34" fmla="*/ 2147483647 w 3465"/>
                <a:gd name="T35" fmla="*/ 123489255 h 49"/>
                <a:gd name="T36" fmla="*/ 2147483647 w 3465"/>
                <a:gd name="T37" fmla="*/ 0 h 49"/>
                <a:gd name="T38" fmla="*/ 2147483647 w 3465"/>
                <a:gd name="T39" fmla="*/ 0 h 49"/>
                <a:gd name="T40" fmla="*/ 2147483647 w 3465"/>
                <a:gd name="T41" fmla="*/ 0 h 49"/>
                <a:gd name="T42" fmla="*/ 2147483647 w 3465"/>
                <a:gd name="T43" fmla="*/ 123489255 h 49"/>
                <a:gd name="T44" fmla="*/ 2147483647 w 3465"/>
                <a:gd name="T45" fmla="*/ 123489255 h 49"/>
                <a:gd name="T46" fmla="*/ 2147483647 w 3465"/>
                <a:gd name="T47" fmla="*/ 0 h 49"/>
                <a:gd name="T48" fmla="*/ 2147483647 w 3465"/>
                <a:gd name="T49" fmla="*/ 0 h 49"/>
                <a:gd name="T50" fmla="*/ 2147483647 w 3465"/>
                <a:gd name="T51" fmla="*/ 0 h 49"/>
                <a:gd name="T52" fmla="*/ 2147483647 w 3465"/>
                <a:gd name="T53" fmla="*/ 123489255 h 49"/>
                <a:gd name="T54" fmla="*/ 2147483647 w 3465"/>
                <a:gd name="T55" fmla="*/ 123489255 h 49"/>
                <a:gd name="T56" fmla="*/ 2147483647 w 3465"/>
                <a:gd name="T57" fmla="*/ 0 h 49"/>
                <a:gd name="T58" fmla="*/ 2147483647 w 3465"/>
                <a:gd name="T59" fmla="*/ 0 h 4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465"/>
                <a:gd name="T91" fmla="*/ 0 h 49"/>
                <a:gd name="T92" fmla="*/ 3465 w 3465"/>
                <a:gd name="T93" fmla="*/ 49 h 4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465" h="49">
                  <a:moveTo>
                    <a:pt x="5" y="0"/>
                  </a:moveTo>
                  <a:lnTo>
                    <a:pt x="5" y="49"/>
                  </a:lnTo>
                  <a:lnTo>
                    <a:pt x="0" y="49"/>
                  </a:lnTo>
                  <a:lnTo>
                    <a:pt x="0" y="0"/>
                  </a:lnTo>
                  <a:lnTo>
                    <a:pt x="5" y="0"/>
                  </a:lnTo>
                  <a:close/>
                  <a:moveTo>
                    <a:pt x="775" y="0"/>
                  </a:moveTo>
                  <a:lnTo>
                    <a:pt x="775" y="49"/>
                  </a:lnTo>
                  <a:lnTo>
                    <a:pt x="771" y="49"/>
                  </a:lnTo>
                  <a:lnTo>
                    <a:pt x="771" y="0"/>
                  </a:lnTo>
                  <a:lnTo>
                    <a:pt x="775" y="0"/>
                  </a:lnTo>
                  <a:close/>
                  <a:moveTo>
                    <a:pt x="1545" y="0"/>
                  </a:moveTo>
                  <a:lnTo>
                    <a:pt x="1545" y="49"/>
                  </a:lnTo>
                  <a:lnTo>
                    <a:pt x="1541" y="49"/>
                  </a:lnTo>
                  <a:lnTo>
                    <a:pt x="1541" y="0"/>
                  </a:lnTo>
                  <a:lnTo>
                    <a:pt x="1545" y="0"/>
                  </a:lnTo>
                  <a:close/>
                  <a:moveTo>
                    <a:pt x="2311" y="0"/>
                  </a:moveTo>
                  <a:lnTo>
                    <a:pt x="2311" y="49"/>
                  </a:lnTo>
                  <a:lnTo>
                    <a:pt x="2307" y="49"/>
                  </a:lnTo>
                  <a:lnTo>
                    <a:pt x="2307" y="0"/>
                  </a:lnTo>
                  <a:lnTo>
                    <a:pt x="2311" y="0"/>
                  </a:lnTo>
                  <a:close/>
                  <a:moveTo>
                    <a:pt x="3082" y="0"/>
                  </a:moveTo>
                  <a:lnTo>
                    <a:pt x="3082" y="49"/>
                  </a:lnTo>
                  <a:lnTo>
                    <a:pt x="3077" y="49"/>
                  </a:lnTo>
                  <a:lnTo>
                    <a:pt x="3077" y="0"/>
                  </a:lnTo>
                  <a:lnTo>
                    <a:pt x="3082" y="0"/>
                  </a:lnTo>
                  <a:close/>
                  <a:moveTo>
                    <a:pt x="3465" y="0"/>
                  </a:moveTo>
                  <a:lnTo>
                    <a:pt x="3465" y="49"/>
                  </a:lnTo>
                  <a:lnTo>
                    <a:pt x="3460" y="49"/>
                  </a:lnTo>
                  <a:lnTo>
                    <a:pt x="3460" y="0"/>
                  </a:lnTo>
                  <a:lnTo>
                    <a:pt x="3465"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36900" name="Freeform 62"/>
            <p:cNvSpPr>
              <a:spLocks/>
            </p:cNvSpPr>
            <p:nvPr/>
          </p:nvSpPr>
          <p:spPr bwMode="auto">
            <a:xfrm>
              <a:off x="2122488" y="3092450"/>
              <a:ext cx="4913312" cy="482600"/>
            </a:xfrm>
            <a:custGeom>
              <a:avLst/>
              <a:gdLst>
                <a:gd name="T0" fmla="*/ 6105821 w 11248"/>
                <a:gd name="T1" fmla="*/ 9172459 h 1104"/>
                <a:gd name="T2" fmla="*/ 540369998 w 11248"/>
                <a:gd name="T3" fmla="*/ 0 h 1104"/>
                <a:gd name="T4" fmla="*/ 1072344387 w 11248"/>
                <a:gd name="T5" fmla="*/ 58282257 h 1104"/>
                <a:gd name="T6" fmla="*/ 1073298393 w 11248"/>
                <a:gd name="T7" fmla="*/ 58473286 h 1104"/>
                <a:gd name="T8" fmla="*/ 1607562354 w 11248"/>
                <a:gd name="T9" fmla="*/ 199114869 h 1104"/>
                <a:gd name="T10" fmla="*/ 1605845666 w 11248"/>
                <a:gd name="T11" fmla="*/ 198732811 h 1104"/>
                <a:gd name="T12" fmla="*/ 2140109190 w 11248"/>
                <a:gd name="T13" fmla="*/ 198732811 h 1104"/>
                <a:gd name="T14" fmla="*/ 2146215883 w 11248"/>
                <a:gd name="T15" fmla="*/ 204847927 h 1104"/>
                <a:gd name="T16" fmla="*/ 2140109190 w 11248"/>
                <a:gd name="T17" fmla="*/ 210962606 h 1104"/>
                <a:gd name="T18" fmla="*/ 1605845666 w 11248"/>
                <a:gd name="T19" fmla="*/ 210962606 h 1104"/>
                <a:gd name="T20" fmla="*/ 1604319430 w 11248"/>
                <a:gd name="T21" fmla="*/ 210771577 h 1104"/>
                <a:gd name="T22" fmla="*/ 1070054595 w 11248"/>
                <a:gd name="T23" fmla="*/ 70129994 h 1104"/>
                <a:gd name="T24" fmla="*/ 1071008602 w 11248"/>
                <a:gd name="T25" fmla="*/ 70321024 h 1104"/>
                <a:gd name="T26" fmla="*/ 540560887 w 11248"/>
                <a:gd name="T27" fmla="*/ 12229799 h 1104"/>
                <a:gd name="T28" fmla="*/ 6296709 w 11248"/>
                <a:gd name="T29" fmla="*/ 21401821 h 1104"/>
                <a:gd name="T30" fmla="*/ 0 w 11248"/>
                <a:gd name="T31" fmla="*/ 15478171 h 1104"/>
                <a:gd name="T32" fmla="*/ 6105821 w 11248"/>
                <a:gd name="T33" fmla="*/ 9172459 h 110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248"/>
                <a:gd name="T52" fmla="*/ 0 h 1104"/>
                <a:gd name="T53" fmla="*/ 11248 w 11248"/>
                <a:gd name="T54" fmla="*/ 1104 h 110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248" h="1104">
                  <a:moveTo>
                    <a:pt x="32" y="48"/>
                  </a:moveTo>
                  <a:lnTo>
                    <a:pt x="2832" y="0"/>
                  </a:lnTo>
                  <a:lnTo>
                    <a:pt x="5620" y="305"/>
                  </a:lnTo>
                  <a:cubicBezTo>
                    <a:pt x="5622" y="305"/>
                    <a:pt x="5623" y="305"/>
                    <a:pt x="5625" y="306"/>
                  </a:cubicBezTo>
                  <a:lnTo>
                    <a:pt x="8425" y="1042"/>
                  </a:lnTo>
                  <a:lnTo>
                    <a:pt x="8416" y="1040"/>
                  </a:lnTo>
                  <a:lnTo>
                    <a:pt x="11216" y="1040"/>
                  </a:lnTo>
                  <a:cubicBezTo>
                    <a:pt x="11234" y="1040"/>
                    <a:pt x="11248" y="1055"/>
                    <a:pt x="11248" y="1072"/>
                  </a:cubicBezTo>
                  <a:cubicBezTo>
                    <a:pt x="11248" y="1090"/>
                    <a:pt x="11234" y="1104"/>
                    <a:pt x="11216" y="1104"/>
                  </a:cubicBezTo>
                  <a:lnTo>
                    <a:pt x="8416" y="1104"/>
                  </a:lnTo>
                  <a:cubicBezTo>
                    <a:pt x="8414" y="1104"/>
                    <a:pt x="8411" y="1104"/>
                    <a:pt x="8408" y="1103"/>
                  </a:cubicBezTo>
                  <a:lnTo>
                    <a:pt x="5608" y="367"/>
                  </a:lnTo>
                  <a:lnTo>
                    <a:pt x="5613" y="368"/>
                  </a:lnTo>
                  <a:lnTo>
                    <a:pt x="2833" y="64"/>
                  </a:lnTo>
                  <a:lnTo>
                    <a:pt x="33" y="112"/>
                  </a:lnTo>
                  <a:cubicBezTo>
                    <a:pt x="15" y="113"/>
                    <a:pt x="1" y="99"/>
                    <a:pt x="0" y="81"/>
                  </a:cubicBezTo>
                  <a:cubicBezTo>
                    <a:pt x="0" y="63"/>
                    <a:pt x="14" y="49"/>
                    <a:pt x="32" y="48"/>
                  </a:cubicBezTo>
                  <a:close/>
                </a:path>
              </a:pathLst>
            </a:custGeom>
            <a:solidFill>
              <a:srgbClr val="604A7B"/>
            </a:solidFill>
            <a:ln w="6350" cap="flat">
              <a:solidFill>
                <a:srgbClr val="604A7B"/>
              </a:solidFill>
              <a:prstDash val="solid"/>
              <a:bevel/>
              <a:headEnd/>
              <a:tailEnd/>
            </a:ln>
          </p:spPr>
          <p:txBody>
            <a:bodyPr/>
            <a:lstStyle/>
            <a:p>
              <a:endParaRPr lang="it-IT"/>
            </a:p>
          </p:txBody>
        </p:sp>
        <p:sp>
          <p:nvSpPr>
            <p:cNvPr id="36901" name="Rectangle 65"/>
            <p:cNvSpPr>
              <a:spLocks noChangeArrowheads="1"/>
            </p:cNvSpPr>
            <p:nvPr/>
          </p:nvSpPr>
          <p:spPr bwMode="auto">
            <a:xfrm>
              <a:off x="1311275" y="5103813"/>
              <a:ext cx="1285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0</a:t>
              </a:r>
              <a:endParaRPr lang="it-IT" sz="3200"/>
            </a:p>
          </p:txBody>
        </p:sp>
        <p:sp>
          <p:nvSpPr>
            <p:cNvPr id="36902" name="Rectangle 66"/>
            <p:cNvSpPr>
              <a:spLocks noChangeArrowheads="1"/>
            </p:cNvSpPr>
            <p:nvPr/>
          </p:nvSpPr>
          <p:spPr bwMode="auto">
            <a:xfrm>
              <a:off x="1073150" y="4445000"/>
              <a:ext cx="355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a:t>
              </a:r>
              <a:endParaRPr lang="it-IT" sz="3200"/>
            </a:p>
          </p:txBody>
        </p:sp>
        <p:sp>
          <p:nvSpPr>
            <p:cNvPr id="36903" name="Rectangle 67"/>
            <p:cNvSpPr>
              <a:spLocks noChangeArrowheads="1"/>
            </p:cNvSpPr>
            <p:nvPr/>
          </p:nvSpPr>
          <p:spPr bwMode="auto">
            <a:xfrm>
              <a:off x="1073150" y="3786188"/>
              <a:ext cx="355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4%</a:t>
              </a:r>
              <a:endParaRPr lang="it-IT" sz="3200"/>
            </a:p>
          </p:txBody>
        </p:sp>
        <p:sp>
          <p:nvSpPr>
            <p:cNvPr id="36904" name="Rectangle 68"/>
            <p:cNvSpPr>
              <a:spLocks noChangeArrowheads="1"/>
            </p:cNvSpPr>
            <p:nvPr/>
          </p:nvSpPr>
          <p:spPr bwMode="auto">
            <a:xfrm>
              <a:off x="1073150" y="3127375"/>
              <a:ext cx="355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6%</a:t>
              </a:r>
              <a:endParaRPr lang="it-IT" sz="3200"/>
            </a:p>
          </p:txBody>
        </p:sp>
        <p:sp>
          <p:nvSpPr>
            <p:cNvPr id="36905" name="Rectangle 69"/>
            <p:cNvSpPr>
              <a:spLocks noChangeArrowheads="1"/>
            </p:cNvSpPr>
            <p:nvPr/>
          </p:nvSpPr>
          <p:spPr bwMode="auto">
            <a:xfrm>
              <a:off x="1073150" y="2468563"/>
              <a:ext cx="355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8%</a:t>
              </a:r>
              <a:endParaRPr lang="it-IT" sz="3200"/>
            </a:p>
          </p:txBody>
        </p:sp>
        <p:sp>
          <p:nvSpPr>
            <p:cNvPr id="36906" name="Rectangle 70"/>
            <p:cNvSpPr>
              <a:spLocks noChangeArrowheads="1"/>
            </p:cNvSpPr>
            <p:nvPr/>
          </p:nvSpPr>
          <p:spPr bwMode="auto">
            <a:xfrm>
              <a:off x="971550" y="1811338"/>
              <a:ext cx="4841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10%</a:t>
              </a:r>
              <a:endParaRPr lang="it-IT" sz="3200"/>
            </a:p>
          </p:txBody>
        </p:sp>
        <p:sp>
          <p:nvSpPr>
            <p:cNvPr id="36907" name="Rectangle 71"/>
            <p:cNvSpPr>
              <a:spLocks noChangeArrowheads="1"/>
            </p:cNvSpPr>
            <p:nvPr/>
          </p:nvSpPr>
          <p:spPr bwMode="auto">
            <a:xfrm>
              <a:off x="971550" y="1152525"/>
              <a:ext cx="4841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12%</a:t>
              </a:r>
              <a:endParaRPr lang="it-IT" sz="3200"/>
            </a:p>
          </p:txBody>
        </p:sp>
        <p:sp>
          <p:nvSpPr>
            <p:cNvPr id="36908" name="Rectangle 72"/>
            <p:cNvSpPr>
              <a:spLocks noChangeArrowheads="1"/>
            </p:cNvSpPr>
            <p:nvPr/>
          </p:nvSpPr>
          <p:spPr bwMode="auto">
            <a:xfrm>
              <a:off x="1873250" y="5316538"/>
              <a:ext cx="530225"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2006</a:t>
              </a:r>
              <a:endParaRPr lang="it-IT" sz="3200"/>
            </a:p>
          </p:txBody>
        </p:sp>
        <p:sp>
          <p:nvSpPr>
            <p:cNvPr id="36909" name="Rectangle 73"/>
            <p:cNvSpPr>
              <a:spLocks noChangeArrowheads="1"/>
            </p:cNvSpPr>
            <p:nvPr/>
          </p:nvSpPr>
          <p:spPr bwMode="auto">
            <a:xfrm>
              <a:off x="3095625" y="5316538"/>
              <a:ext cx="530225"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2007</a:t>
              </a:r>
              <a:endParaRPr lang="it-IT" sz="3200"/>
            </a:p>
          </p:txBody>
        </p:sp>
        <p:sp>
          <p:nvSpPr>
            <p:cNvPr id="36910" name="Rectangle 74"/>
            <p:cNvSpPr>
              <a:spLocks noChangeArrowheads="1"/>
            </p:cNvSpPr>
            <p:nvPr/>
          </p:nvSpPr>
          <p:spPr bwMode="auto">
            <a:xfrm>
              <a:off x="4316413" y="5316538"/>
              <a:ext cx="530225"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2008</a:t>
              </a:r>
              <a:endParaRPr lang="it-IT" sz="3200"/>
            </a:p>
          </p:txBody>
        </p:sp>
        <p:sp>
          <p:nvSpPr>
            <p:cNvPr id="36911" name="Rectangle 75"/>
            <p:cNvSpPr>
              <a:spLocks noChangeArrowheads="1"/>
            </p:cNvSpPr>
            <p:nvPr/>
          </p:nvSpPr>
          <p:spPr bwMode="auto">
            <a:xfrm>
              <a:off x="5537200" y="5316538"/>
              <a:ext cx="530225"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2009</a:t>
              </a:r>
              <a:endParaRPr lang="it-IT" sz="3200"/>
            </a:p>
          </p:txBody>
        </p:sp>
        <p:sp>
          <p:nvSpPr>
            <p:cNvPr id="36912" name="Rectangle 76"/>
            <p:cNvSpPr>
              <a:spLocks noChangeArrowheads="1"/>
            </p:cNvSpPr>
            <p:nvPr/>
          </p:nvSpPr>
          <p:spPr bwMode="auto">
            <a:xfrm>
              <a:off x="6757988" y="5316538"/>
              <a:ext cx="531812"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2010</a:t>
              </a:r>
              <a:endParaRPr lang="it-IT" sz="3200"/>
            </a:p>
          </p:txBody>
        </p:sp>
      </p:grpSp>
      <p:grpSp>
        <p:nvGrpSpPr>
          <p:cNvPr id="4" name="Gruppo 36"/>
          <p:cNvGrpSpPr>
            <a:grpSpLocks/>
          </p:cNvGrpSpPr>
          <p:nvPr/>
        </p:nvGrpSpPr>
        <p:grpSpPr bwMode="auto">
          <a:xfrm>
            <a:off x="6126163" y="2924175"/>
            <a:ext cx="682625" cy="576263"/>
            <a:chOff x="5167057" y="1775783"/>
            <a:chExt cx="683265" cy="576000"/>
          </a:xfrm>
        </p:grpSpPr>
        <p:sp>
          <p:nvSpPr>
            <p:cNvPr id="38" name="Ovale 37"/>
            <p:cNvSpPr>
              <a:spLocks/>
            </p:cNvSpPr>
            <p:nvPr/>
          </p:nvSpPr>
          <p:spPr bwMode="auto">
            <a:xfrm>
              <a:off x="5220072" y="1775783"/>
              <a:ext cx="576000" cy="576000"/>
            </a:xfrm>
            <a:prstGeom prst="ellipse">
              <a:avLst/>
            </a:prstGeom>
            <a:solidFill>
              <a:srgbClr val="604A7B"/>
            </a:solidFill>
            <a:ln w="28575" cap="flat" cmpd="sng" algn="ctr">
              <a:noFill/>
              <a:prstDash val="dash"/>
              <a:round/>
              <a:headEnd type="none" w="med" len="med"/>
              <a:tailEnd type="triangle" w="med" len="med"/>
            </a:ln>
            <a:effectLst/>
            <a:scene3d>
              <a:camera prst="orthographicFront"/>
              <a:lightRig rig="threePt" dir="t"/>
            </a:scene3d>
            <a:sp3d>
              <a:bevelT/>
            </a:sp3d>
          </p:spPr>
          <p:txBody>
            <a:bodyPr anchor="ctr"/>
            <a:lstStyle/>
            <a:p>
              <a:pPr algn="ctr">
                <a:defRPr/>
              </a:pPr>
              <a:endParaRPr lang="it-IT" dirty="0">
                <a:solidFill>
                  <a:srgbClr val="604A7B"/>
                </a:solidFill>
                <a:cs typeface="+mn-cs"/>
              </a:endParaRPr>
            </a:p>
          </p:txBody>
        </p:sp>
        <p:sp>
          <p:nvSpPr>
            <p:cNvPr id="39" name="CasellaDiTesto 93"/>
            <p:cNvSpPr txBox="1">
              <a:spLocks noChangeArrowheads="1"/>
            </p:cNvSpPr>
            <p:nvPr/>
          </p:nvSpPr>
          <p:spPr bwMode="auto">
            <a:xfrm>
              <a:off x="5167057" y="1874163"/>
              <a:ext cx="683265" cy="337984"/>
            </a:xfrm>
            <a:prstGeom prst="rect">
              <a:avLst/>
            </a:prstGeom>
            <a:noFill/>
            <a:ln w="9525">
              <a:noFill/>
              <a:miter lim="800000"/>
              <a:headEnd/>
              <a:tailEnd/>
            </a:ln>
          </p:spPr>
          <p:txBody>
            <a:bodyPr>
              <a:spAutoFit/>
            </a:bodyPr>
            <a:lstStyle/>
            <a:p>
              <a:pPr>
                <a:defRPr/>
              </a:pPr>
              <a:r>
                <a:rPr lang="it-IT" sz="1600" dirty="0">
                  <a:solidFill>
                    <a:schemeClr val="bg1"/>
                  </a:solidFill>
                  <a:latin typeface="+mj-lt"/>
                  <a:cs typeface="+mn-cs"/>
                </a:rPr>
                <a:t>  </a:t>
              </a:r>
              <a:r>
                <a:rPr lang="it-IT" sz="1600" dirty="0" smtClean="0">
                  <a:solidFill>
                    <a:schemeClr val="bg1"/>
                  </a:solidFill>
                  <a:latin typeface="+mj-lt"/>
                  <a:cs typeface="+mn-cs"/>
                </a:rPr>
                <a:t>  0</a:t>
              </a:r>
              <a:r>
                <a:rPr lang="it-IT" sz="1100" dirty="0" smtClean="0">
                  <a:solidFill>
                    <a:schemeClr val="bg1"/>
                  </a:solidFill>
                  <a:latin typeface="+mj-lt"/>
                  <a:cs typeface="+mn-cs"/>
                </a:rPr>
                <a:t>%</a:t>
              </a:r>
              <a:endParaRPr lang="it-IT" sz="1600" dirty="0">
                <a:solidFill>
                  <a:schemeClr val="bg1"/>
                </a:solidFill>
                <a:latin typeface="+mj-lt"/>
                <a:cs typeface="+mn-cs"/>
              </a:endParaRPr>
            </a:p>
          </p:txBody>
        </p:sp>
      </p:grpSp>
      <p:sp>
        <p:nvSpPr>
          <p:cNvPr id="64" name="Rectangle 81"/>
          <p:cNvSpPr>
            <a:spLocks noChangeArrowheads="1"/>
          </p:cNvSpPr>
          <p:nvPr/>
        </p:nvSpPr>
        <p:spPr bwMode="auto">
          <a:xfrm>
            <a:off x="7051675" y="2133600"/>
            <a:ext cx="307975" cy="276225"/>
          </a:xfrm>
          <a:prstGeom prst="rect">
            <a:avLst/>
          </a:prstGeom>
          <a:noFill/>
          <a:ln w="9525">
            <a:noFill/>
            <a:miter lim="800000"/>
            <a:headEnd/>
            <a:tailEnd/>
          </a:ln>
        </p:spPr>
        <p:txBody>
          <a:bodyPr wrap="none" lIns="0" tIns="0" rIns="0" bIns="0">
            <a:spAutoFit/>
          </a:bodyPr>
          <a:lstStyle/>
          <a:p>
            <a:pPr>
              <a:defRPr/>
            </a:pPr>
            <a:r>
              <a:rPr lang="it-IT" sz="1800" dirty="0">
                <a:solidFill>
                  <a:schemeClr val="bg1">
                    <a:lumMod val="50000"/>
                  </a:schemeClr>
                </a:solidFill>
              </a:rPr>
              <a:t>Q3</a:t>
            </a:r>
            <a:endParaRPr lang="it-IT" b="0" dirty="0">
              <a:solidFill>
                <a:schemeClr val="bg1">
                  <a:lumMod val="50000"/>
                </a:schemeClr>
              </a:solidFill>
            </a:endParaRPr>
          </a:p>
        </p:txBody>
      </p:sp>
      <p:sp>
        <p:nvSpPr>
          <p:cNvPr id="65" name="Rectangle 81"/>
          <p:cNvSpPr>
            <a:spLocks noChangeArrowheads="1"/>
          </p:cNvSpPr>
          <p:nvPr/>
        </p:nvSpPr>
        <p:spPr bwMode="auto">
          <a:xfrm>
            <a:off x="7081838" y="3367088"/>
            <a:ext cx="3206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800">
                <a:solidFill>
                  <a:srgbClr val="604A7B"/>
                </a:solidFill>
              </a:rPr>
              <a:t>Me</a:t>
            </a:r>
            <a:endParaRPr lang="it-IT" b="0">
              <a:solidFill>
                <a:srgbClr val="604A7B"/>
              </a:solidFill>
            </a:endParaRPr>
          </a:p>
        </p:txBody>
      </p:sp>
      <p:sp>
        <p:nvSpPr>
          <p:cNvPr id="66" name="Rectangle 81"/>
          <p:cNvSpPr>
            <a:spLocks noChangeArrowheads="1"/>
          </p:cNvSpPr>
          <p:nvPr/>
        </p:nvSpPr>
        <p:spPr bwMode="auto">
          <a:xfrm>
            <a:off x="7081838" y="4217988"/>
            <a:ext cx="3079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800">
                <a:solidFill>
                  <a:srgbClr val="B3A2C7"/>
                </a:solidFill>
              </a:rPr>
              <a:t>Q1</a:t>
            </a:r>
            <a:endParaRPr lang="it-IT" b="0">
              <a:solidFill>
                <a:srgbClr val="B3A2C7"/>
              </a:solidFill>
            </a:endParaRPr>
          </a:p>
        </p:txBody>
      </p:sp>
      <p:sp>
        <p:nvSpPr>
          <p:cNvPr id="40" name="Rettangolo 39"/>
          <p:cNvSpPr/>
          <p:nvPr/>
        </p:nvSpPr>
        <p:spPr bwMode="auto">
          <a:xfrm>
            <a:off x="2030490" y="6568835"/>
            <a:ext cx="226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Morfologia</a:t>
            </a:r>
          </a:p>
        </p:txBody>
      </p:sp>
      <p:sp>
        <p:nvSpPr>
          <p:cNvPr id="42" name="Rettangolo 41"/>
          <p:cNvSpPr/>
          <p:nvPr/>
        </p:nvSpPr>
        <p:spPr bwMode="auto">
          <a:xfrm>
            <a:off x="4298482"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Risultati della provincia</a:t>
            </a:r>
          </a:p>
        </p:txBody>
      </p:sp>
      <p:sp>
        <p:nvSpPr>
          <p:cNvPr id="47" name="Rettangolo 46"/>
          <p:cNvSpPr/>
          <p:nvPr/>
        </p:nvSpPr>
        <p:spPr bwMode="auto">
          <a:xfrm>
            <a:off x="6797306" y="6568835"/>
            <a:ext cx="2340000" cy="333375"/>
          </a:xfrm>
          <a:prstGeom prst="rect">
            <a:avLst/>
          </a:prstGeom>
          <a:solidFill>
            <a:srgbClr val="33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solidFill>
                <a:latin typeface="Verdana" pitchFamily="34" charset="0"/>
                <a:cs typeface="+mn-cs"/>
              </a:rPr>
              <a:t>I settori economici</a:t>
            </a:r>
          </a:p>
        </p:txBody>
      </p:sp>
      <p:sp>
        <p:nvSpPr>
          <p:cNvPr id="48" name="Rettangolo 47"/>
          <p:cNvSpPr/>
          <p:nvPr/>
        </p:nvSpPr>
        <p:spPr bwMode="auto">
          <a:xfrm>
            <a:off x="-16797" y="6568835"/>
            <a:ext cx="208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Domande</a:t>
            </a:r>
          </a:p>
        </p:txBody>
      </p:sp>
      <p:sp>
        <p:nvSpPr>
          <p:cNvPr id="25626" name="Freeform 63"/>
          <p:cNvSpPr>
            <a:spLocks/>
          </p:cNvSpPr>
          <p:nvPr/>
        </p:nvSpPr>
        <p:spPr bwMode="auto">
          <a:xfrm>
            <a:off x="2120900" y="4049713"/>
            <a:ext cx="4916488" cy="1058862"/>
          </a:xfrm>
          <a:custGeom>
            <a:avLst/>
            <a:gdLst>
              <a:gd name="T0" fmla="*/ 8394633 w 11256"/>
              <a:gd name="T1" fmla="*/ 956519 h 2421"/>
              <a:gd name="T2" fmla="*/ 542589691 w 11256"/>
              <a:gd name="T3" fmla="*/ 147866290 h 2421"/>
              <a:gd name="T4" fmla="*/ 540872677 w 11256"/>
              <a:gd name="T5" fmla="*/ 147483595 h 2421"/>
              <a:gd name="T6" fmla="*/ 1072014590 w 11256"/>
              <a:gd name="T7" fmla="*/ 141362230 h 2421"/>
              <a:gd name="T8" fmla="*/ 1075067738 w 11256"/>
              <a:gd name="T9" fmla="*/ 142318748 h 2421"/>
              <a:gd name="T10" fmla="*/ 1609262145 w 11256"/>
              <a:gd name="T11" fmla="*/ 451441214 h 2421"/>
              <a:gd name="T12" fmla="*/ 1603157595 w 11256"/>
              <a:gd name="T13" fmla="*/ 451441214 h 2421"/>
              <a:gd name="T14" fmla="*/ 2137351564 w 11256"/>
              <a:gd name="T15" fmla="*/ 139258065 h 2421"/>
              <a:gd name="T16" fmla="*/ 2145746631 w 11256"/>
              <a:gd name="T17" fmla="*/ 141362230 h 2421"/>
              <a:gd name="T18" fmla="*/ 2143648301 w 11256"/>
              <a:gd name="T19" fmla="*/ 149778889 h 2421"/>
              <a:gd name="T20" fmla="*/ 1609453458 w 11256"/>
              <a:gd name="T21" fmla="*/ 461962148 h 2421"/>
              <a:gd name="T22" fmla="*/ 1603157595 w 11256"/>
              <a:gd name="T23" fmla="*/ 461962148 h 2421"/>
              <a:gd name="T24" fmla="*/ 1068962315 w 11256"/>
              <a:gd name="T25" fmla="*/ 152839572 h 2421"/>
              <a:gd name="T26" fmla="*/ 1072205903 w 11256"/>
              <a:gd name="T27" fmla="*/ 153604961 h 2421"/>
              <a:gd name="T28" fmla="*/ 541063117 w 11256"/>
              <a:gd name="T29" fmla="*/ 159725890 h 2421"/>
              <a:gd name="T30" fmla="*/ 539346103 w 11256"/>
              <a:gd name="T31" fmla="*/ 159534761 h 2421"/>
              <a:gd name="T32" fmla="*/ 5151043 w 11256"/>
              <a:gd name="T33" fmla="*/ 12624992 h 2421"/>
              <a:gd name="T34" fmla="*/ 953946 w 11256"/>
              <a:gd name="T35" fmla="*/ 5164849 h 2421"/>
              <a:gd name="T36" fmla="*/ 8394633 w 11256"/>
              <a:gd name="T37" fmla="*/ 956519 h 242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256"/>
              <a:gd name="T58" fmla="*/ 0 h 2421"/>
              <a:gd name="T59" fmla="*/ 11256 w 11256"/>
              <a:gd name="T60" fmla="*/ 2421 h 242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256" h="2421">
                <a:moveTo>
                  <a:pt x="44" y="5"/>
                </a:moveTo>
                <a:lnTo>
                  <a:pt x="2844" y="773"/>
                </a:lnTo>
                <a:lnTo>
                  <a:pt x="2835" y="771"/>
                </a:lnTo>
                <a:lnTo>
                  <a:pt x="5619" y="739"/>
                </a:lnTo>
                <a:cubicBezTo>
                  <a:pt x="5625" y="739"/>
                  <a:pt x="5630" y="741"/>
                  <a:pt x="5635" y="744"/>
                </a:cubicBezTo>
                <a:lnTo>
                  <a:pt x="8435" y="2360"/>
                </a:lnTo>
                <a:lnTo>
                  <a:pt x="8403" y="2360"/>
                </a:lnTo>
                <a:lnTo>
                  <a:pt x="11203" y="728"/>
                </a:lnTo>
                <a:cubicBezTo>
                  <a:pt x="11219" y="719"/>
                  <a:pt x="11238" y="724"/>
                  <a:pt x="11247" y="739"/>
                </a:cubicBezTo>
                <a:cubicBezTo>
                  <a:pt x="11256" y="755"/>
                  <a:pt x="11251" y="774"/>
                  <a:pt x="11236" y="783"/>
                </a:cubicBezTo>
                <a:lnTo>
                  <a:pt x="8436" y="2415"/>
                </a:lnTo>
                <a:cubicBezTo>
                  <a:pt x="8426" y="2421"/>
                  <a:pt x="8413" y="2421"/>
                  <a:pt x="8403" y="2415"/>
                </a:cubicBezTo>
                <a:lnTo>
                  <a:pt x="5603" y="799"/>
                </a:lnTo>
                <a:lnTo>
                  <a:pt x="5620" y="803"/>
                </a:lnTo>
                <a:lnTo>
                  <a:pt x="2836" y="835"/>
                </a:lnTo>
                <a:cubicBezTo>
                  <a:pt x="2833" y="836"/>
                  <a:pt x="2830" y="835"/>
                  <a:pt x="2827" y="834"/>
                </a:cubicBezTo>
                <a:lnTo>
                  <a:pt x="27" y="66"/>
                </a:lnTo>
                <a:cubicBezTo>
                  <a:pt x="10" y="62"/>
                  <a:pt x="0" y="44"/>
                  <a:pt x="5" y="27"/>
                </a:cubicBezTo>
                <a:cubicBezTo>
                  <a:pt x="9" y="10"/>
                  <a:pt x="27" y="0"/>
                  <a:pt x="44" y="5"/>
                </a:cubicBezTo>
                <a:close/>
              </a:path>
            </a:pathLst>
          </a:custGeom>
          <a:solidFill>
            <a:srgbClr val="B3A2C7"/>
          </a:solidFill>
          <a:ln w="6350" cap="flat">
            <a:solidFill>
              <a:srgbClr val="B3A2C7"/>
            </a:solidFill>
            <a:prstDash val="solid"/>
            <a:bevel/>
            <a:headEnd/>
            <a:tailEnd/>
          </a:ln>
        </p:spPr>
        <p:txBody>
          <a:bodyPr/>
          <a:lstStyle/>
          <a:p>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0"/>
                                        <p:tgtEl>
                                          <p:spTgt spid="3"/>
                                        </p:tgtEl>
                                      </p:cBhvr>
                                    </p:animEffect>
                                  </p:childTnLst>
                                </p:cTn>
                              </p:par>
                              <p:par>
                                <p:cTn id="12" presetID="10" presetClass="entr" presetSubtype="0"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childTnLst>
                                </p:cTn>
                              </p:par>
                            </p:childTnLst>
                          </p:cTn>
                        </p:par>
                        <p:par>
                          <p:cTn id="15" fill="hold" nodeType="afterGroup">
                            <p:stCondLst>
                              <p:cond delay="4000"/>
                            </p:stCondLst>
                            <p:childTnLst>
                              <p:par>
                                <p:cTn id="16" presetID="10" presetClass="entr" presetSubtype="0" fill="hold" grpId="0" nodeType="afterEffect">
                                  <p:stCondLst>
                                    <p:cond delay="0"/>
                                  </p:stCondLst>
                                  <p:childTnLst>
                                    <p:set>
                                      <p:cBhvr>
                                        <p:cTn id="17" dur="1" fill="hold">
                                          <p:stCondLst>
                                            <p:cond delay="0"/>
                                          </p:stCondLst>
                                        </p:cTn>
                                        <p:tgtEl>
                                          <p:spTgt spid="25626"/>
                                        </p:tgtEl>
                                        <p:attrNameLst>
                                          <p:attrName>style.visibility</p:attrName>
                                        </p:attrNameLst>
                                      </p:cBhvr>
                                      <p:to>
                                        <p:strVal val="visible"/>
                                      </p:to>
                                    </p:set>
                                    <p:animEffect transition="in" filter="fade">
                                      <p:cBhvr>
                                        <p:cTn id="18" dur="2000"/>
                                        <p:tgtEl>
                                          <p:spTgt spid="25626"/>
                                        </p:tgtEl>
                                      </p:cBhvr>
                                    </p:animEffect>
                                  </p:childTnLst>
                                </p:cTn>
                              </p:par>
                              <p:par>
                                <p:cTn id="19" presetID="10" presetClass="entr" presetSubtype="0" fill="hold" nodeType="withEffect">
                                  <p:stCondLst>
                                    <p:cond delay="0"/>
                                  </p:stCondLst>
                                  <p:childTnLst>
                                    <p:set>
                                      <p:cBhvr>
                                        <p:cTn id="20" dur="1" fill="hold">
                                          <p:stCondLst>
                                            <p:cond delay="0"/>
                                          </p:stCondLst>
                                        </p:cTn>
                                        <p:tgtEl>
                                          <p:spTgt spid="25627"/>
                                        </p:tgtEl>
                                        <p:attrNameLst>
                                          <p:attrName>style.visibility</p:attrName>
                                        </p:attrNameLst>
                                      </p:cBhvr>
                                      <p:to>
                                        <p:strVal val="visible"/>
                                      </p:to>
                                    </p:set>
                                    <p:animEffect transition="in" filter="fade">
                                      <p:cBhvr>
                                        <p:cTn id="21" dur="2000"/>
                                        <p:tgtEl>
                                          <p:spTgt spid="2562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6"/>
                                        </p:tgtEl>
                                        <p:attrNameLst>
                                          <p:attrName>style.visibility</p:attrName>
                                        </p:attrNameLst>
                                      </p:cBhvr>
                                      <p:to>
                                        <p:strVal val="visible"/>
                                      </p:to>
                                    </p:set>
                                    <p:animEffect transition="in" filter="fade">
                                      <p:cBhvr>
                                        <p:cTn id="24" dur="2000"/>
                                        <p:tgtEl>
                                          <p:spTgt spid="6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5"/>
                                        </p:tgtEl>
                                        <p:attrNameLst>
                                          <p:attrName>style.visibility</p:attrName>
                                        </p:attrNameLst>
                                      </p:cBhvr>
                                      <p:to>
                                        <p:strVal val="visible"/>
                                      </p:to>
                                    </p:set>
                                    <p:animEffect transition="in" filter="fade">
                                      <p:cBhvr>
                                        <p:cTn id="27" dur="2000"/>
                                        <p:tgtEl>
                                          <p:spTgt spid="6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64"/>
                                        </p:tgtEl>
                                        <p:attrNameLst>
                                          <p:attrName>style.visibility</p:attrName>
                                        </p:attrNameLst>
                                      </p:cBhvr>
                                      <p:to>
                                        <p:strVal val="visible"/>
                                      </p:to>
                                    </p:set>
                                    <p:animEffect transition="in" filter="fade">
                                      <p:cBhvr>
                                        <p:cTn id="30" dur="2000"/>
                                        <p:tgtEl>
                                          <p:spTgt spid="64"/>
                                        </p:tgtEl>
                                      </p:cBhvr>
                                    </p:animEffect>
                                  </p:childTnLst>
                                </p:cTn>
                              </p:par>
                            </p:childTnLst>
                          </p:cTn>
                        </p:par>
                        <p:par>
                          <p:cTn id="31" fill="hold" nodeType="afterGroup">
                            <p:stCondLst>
                              <p:cond delay="6000"/>
                            </p:stCondLst>
                            <p:childTnLst>
                              <p:par>
                                <p:cTn id="32" presetID="10" presetClass="entr" presetSubtype="0" fill="hold" grpId="0" nodeType="afterEffect">
                                  <p:stCondLst>
                                    <p:cond delay="0"/>
                                  </p:stCondLst>
                                  <p:childTnLst>
                                    <p:set>
                                      <p:cBhvr>
                                        <p:cTn id="33" dur="1" fill="hold">
                                          <p:stCondLst>
                                            <p:cond delay="0"/>
                                          </p:stCondLst>
                                        </p:cTn>
                                        <p:tgtEl>
                                          <p:spTgt spid="334"/>
                                        </p:tgtEl>
                                        <p:attrNameLst>
                                          <p:attrName>style.visibility</p:attrName>
                                        </p:attrNameLst>
                                      </p:cBhvr>
                                      <p:to>
                                        <p:strVal val="visible"/>
                                      </p:to>
                                    </p:set>
                                    <p:animEffect transition="in" filter="fade">
                                      <p:cBhvr>
                                        <p:cTn id="34" dur="2000"/>
                                        <p:tgtEl>
                                          <p:spTgt spid="334"/>
                                        </p:tgtEl>
                                      </p:cBhvr>
                                    </p:animEffect>
                                  </p:childTnLst>
                                </p:cTn>
                              </p:par>
                              <p:par>
                                <p:cTn id="35" presetID="10" presetClass="entr" presetSubtype="0"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334" grpId="0" autoUpdateAnimBg="0"/>
      <p:bldP spid="64" grpId="0"/>
      <p:bldP spid="65" grpId="0"/>
      <p:bldP spid="66" grpId="0"/>
      <p:bldP spid="2562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890" name="Gruppo 35"/>
          <p:cNvGrpSpPr>
            <a:grpSpLocks/>
          </p:cNvGrpSpPr>
          <p:nvPr/>
        </p:nvGrpSpPr>
        <p:grpSpPr bwMode="auto">
          <a:xfrm>
            <a:off x="1069975" y="981075"/>
            <a:ext cx="7362825" cy="4945063"/>
            <a:chOff x="829047" y="981074"/>
            <a:chExt cx="7361932" cy="4945064"/>
          </a:xfrm>
        </p:grpSpPr>
        <p:pic>
          <p:nvPicPr>
            <p:cNvPr id="48" name="Picture 49" descr="C:\Users\intel\AppData\Local\Microsoft\Windows\Temporary Internet Files\Content.IE5\KN36875D\MC900211975[1].wmf"/>
            <p:cNvPicPr>
              <a:picLocks noChangeArrowheads="1"/>
            </p:cNvPicPr>
            <p:nvPr/>
          </p:nvPicPr>
          <p:blipFill>
            <a:blip r:embed="rId3" cstate="print">
              <a:duotone>
                <a:schemeClr val="accent3">
                  <a:shade val="45000"/>
                  <a:satMod val="135000"/>
                </a:schemeClr>
                <a:prstClr val="white"/>
              </a:duotone>
            </a:blip>
            <a:srcRect/>
            <a:stretch>
              <a:fillRect/>
            </a:stretch>
          </p:blipFill>
          <p:spPr bwMode="auto">
            <a:xfrm>
              <a:off x="829047" y="981074"/>
              <a:ext cx="7268400" cy="4874400"/>
            </a:xfrm>
            <a:prstGeom prst="rect">
              <a:avLst/>
            </a:prstGeom>
            <a:noFill/>
            <a:ln w="9525">
              <a:noFill/>
              <a:miter lim="800000"/>
              <a:headEnd/>
              <a:tailEnd/>
            </a:ln>
          </p:spPr>
        </p:pic>
        <p:sp>
          <p:nvSpPr>
            <p:cNvPr id="37940" name="Rettangolo 16"/>
            <p:cNvSpPr>
              <a:spLocks noChangeArrowheads="1"/>
            </p:cNvSpPr>
            <p:nvPr/>
          </p:nvSpPr>
          <p:spPr bwMode="auto">
            <a:xfrm>
              <a:off x="924992" y="1052513"/>
              <a:ext cx="7265987" cy="4873625"/>
            </a:xfrm>
            <a:prstGeom prst="rect">
              <a:avLst/>
            </a:prstGeom>
            <a:solidFill>
              <a:srgbClr val="EAEAEA">
                <a:alpha val="81960"/>
              </a:srgbClr>
            </a:solidFill>
            <a:ln>
              <a:noFill/>
            </a:ln>
            <a:extLst>
              <a:ext uri="{91240B29-F687-4F45-9708-019B960494DF}">
                <a14:hiddenLine xmlns:a14="http://schemas.microsoft.com/office/drawing/2010/main" w="28575" algn="ctr">
                  <a:solidFill>
                    <a:srgbClr val="000000"/>
                  </a:solidFill>
                  <a:prstDash val="dash"/>
                  <a:round/>
                  <a:headEnd/>
                  <a:tailEnd type="triangle" w="med" len="med"/>
                </a14:hiddenLine>
              </a:ext>
            </a:extLst>
          </p:spPr>
          <p:txBody>
            <a:bodyPr anchor="ctr"/>
            <a:lstStyle/>
            <a:p>
              <a:pPr algn="ctr"/>
              <a:endParaRPr lang="it-IT"/>
            </a:p>
          </p:txBody>
        </p:sp>
      </p:grpSp>
      <p:sp>
        <p:nvSpPr>
          <p:cNvPr id="7171" name="Rectangle 10"/>
          <p:cNvSpPr>
            <a:spLocks noGrp="1" noChangeArrowheads="1"/>
          </p:cNvSpPr>
          <p:nvPr>
            <p:ph type="title"/>
          </p:nvPr>
        </p:nvSpPr>
        <p:spPr>
          <a:xfrm>
            <a:off x="741363" y="188913"/>
            <a:ext cx="8172450" cy="792162"/>
          </a:xfrm>
        </p:spPr>
        <p:txBody>
          <a:bodyPr/>
          <a:lstStyle/>
          <a:p>
            <a:pPr eaLnBrk="1" hangingPunct="1"/>
            <a:r>
              <a:rPr lang="it-IT" sz="2000" smtClean="0">
                <a:solidFill>
                  <a:srgbClr val="604A7B"/>
                </a:solidFill>
                <a:latin typeface="Verdana" pitchFamily="34" charset="0"/>
              </a:rPr>
              <a:t>La meccanica – redditività netta </a:t>
            </a:r>
            <a:r>
              <a:rPr lang="it-IT" sz="1400" b="0" smtClean="0">
                <a:solidFill>
                  <a:srgbClr val="604A7B"/>
                </a:solidFill>
                <a:latin typeface="Verdana" pitchFamily="34" charset="0"/>
              </a:rPr>
              <a:t>(valore mediano)</a:t>
            </a:r>
            <a:endParaRPr lang="it-IT" sz="2000" b="0" smtClean="0">
              <a:solidFill>
                <a:srgbClr val="604A7B"/>
              </a:solidFill>
              <a:latin typeface="Verdana" pitchFamily="34" charset="0"/>
            </a:endParaRPr>
          </a:p>
        </p:txBody>
      </p:sp>
      <p:sp>
        <p:nvSpPr>
          <p:cNvPr id="334" name="Rectangle 15"/>
          <p:cNvSpPr>
            <a:spLocks noChangeArrowheads="1"/>
          </p:cNvSpPr>
          <p:nvPr/>
        </p:nvSpPr>
        <p:spPr bwMode="auto">
          <a:xfrm>
            <a:off x="1258888" y="5754688"/>
            <a:ext cx="75612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it-IT" sz="2000" dirty="0">
                <a:solidFill>
                  <a:srgbClr val="604A7B"/>
                </a:solidFill>
                <a:latin typeface="Verdana" pitchFamily="34" charset="0"/>
              </a:rPr>
              <a:t>Gli imprenditori guadagnano di </a:t>
            </a:r>
            <a:r>
              <a:rPr lang="it-IT" sz="2000" dirty="0" smtClean="0">
                <a:solidFill>
                  <a:srgbClr val="604A7B"/>
                </a:solidFill>
                <a:latin typeface="Verdana" pitchFamily="34" charset="0"/>
              </a:rPr>
              <a:t>più </a:t>
            </a:r>
            <a:r>
              <a:rPr lang="it-IT" sz="2000" dirty="0">
                <a:solidFill>
                  <a:srgbClr val="604A7B"/>
                </a:solidFill>
                <a:latin typeface="Verdana" pitchFamily="34" charset="0"/>
              </a:rPr>
              <a:t>perché </a:t>
            </a:r>
            <a:r>
              <a:rPr lang="it-IT" sz="2000" dirty="0" smtClean="0">
                <a:solidFill>
                  <a:srgbClr val="604A7B"/>
                </a:solidFill>
                <a:latin typeface="Verdana" pitchFamily="34" charset="0"/>
              </a:rPr>
              <a:t>i debiti costano meno</a:t>
            </a:r>
            <a:endParaRPr lang="it-IT" sz="2000" dirty="0">
              <a:solidFill>
                <a:srgbClr val="604A7B"/>
              </a:solidFill>
              <a:latin typeface="Verdana" pitchFamily="34" charset="0"/>
            </a:endParaRPr>
          </a:p>
        </p:txBody>
      </p:sp>
      <p:sp>
        <p:nvSpPr>
          <p:cNvPr id="30" name="Pentagono 29"/>
          <p:cNvSpPr/>
          <p:nvPr/>
        </p:nvSpPr>
        <p:spPr bwMode="auto">
          <a:xfrm>
            <a:off x="780976" y="5925531"/>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35881" name="Rettangolo 95"/>
          <p:cNvSpPr>
            <a:spLocks noChangeArrowheads="1"/>
          </p:cNvSpPr>
          <p:nvPr/>
        </p:nvSpPr>
        <p:spPr bwMode="auto">
          <a:xfrm>
            <a:off x="1619250" y="4749800"/>
            <a:ext cx="6149975" cy="792163"/>
          </a:xfrm>
          <a:prstGeom prst="rect">
            <a:avLst/>
          </a:prstGeom>
          <a:solidFill>
            <a:srgbClr val="B3A2C7"/>
          </a:solidFill>
          <a:ln w="28575" algn="ctr">
            <a:solidFill>
              <a:srgbClr val="B3A2C7"/>
            </a:solidFill>
            <a:round/>
            <a:headEnd/>
            <a:tailEnd type="triangle" w="med" len="med"/>
          </a:ln>
        </p:spPr>
        <p:txBody>
          <a:bodyPr anchor="ctr"/>
          <a:lstStyle/>
          <a:p>
            <a:pPr algn="ctr"/>
            <a:endParaRPr lang="it-IT"/>
          </a:p>
        </p:txBody>
      </p:sp>
      <p:sp>
        <p:nvSpPr>
          <p:cNvPr id="35887" name="CasellaDiTesto 93"/>
          <p:cNvSpPr txBox="1">
            <a:spLocks noChangeArrowheads="1"/>
          </p:cNvSpPr>
          <p:nvPr/>
        </p:nvSpPr>
        <p:spPr bwMode="auto">
          <a:xfrm>
            <a:off x="1879600" y="5106988"/>
            <a:ext cx="7969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algn="ctr" eaLnBrk="1" hangingPunct="1"/>
            <a:r>
              <a:rPr lang="it-IT" sz="1600">
                <a:solidFill>
                  <a:schemeClr val="bg1"/>
                </a:solidFill>
                <a:latin typeface="Verdana" pitchFamily="34" charset="0"/>
              </a:rPr>
              <a:t>22</a:t>
            </a:r>
            <a:r>
              <a:rPr lang="it-IT" sz="1100">
                <a:solidFill>
                  <a:schemeClr val="bg1"/>
                </a:solidFill>
                <a:latin typeface="Verdana" pitchFamily="34" charset="0"/>
              </a:rPr>
              <a:t>%</a:t>
            </a:r>
            <a:endParaRPr lang="it-IT" sz="1600">
              <a:solidFill>
                <a:schemeClr val="bg1"/>
              </a:solidFill>
              <a:latin typeface="Verdana" pitchFamily="34" charset="0"/>
            </a:endParaRPr>
          </a:p>
        </p:txBody>
      </p:sp>
      <p:sp>
        <p:nvSpPr>
          <p:cNvPr id="35888" name="CasellaDiTesto 93"/>
          <p:cNvSpPr txBox="1">
            <a:spLocks noChangeArrowheads="1"/>
          </p:cNvSpPr>
          <p:nvPr/>
        </p:nvSpPr>
        <p:spPr bwMode="auto">
          <a:xfrm>
            <a:off x="3146425" y="5106988"/>
            <a:ext cx="8985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algn="ctr" eaLnBrk="1" hangingPunct="1"/>
            <a:r>
              <a:rPr lang="it-IT" sz="1600">
                <a:solidFill>
                  <a:schemeClr val="bg1"/>
                </a:solidFill>
                <a:latin typeface="Verdana" pitchFamily="34" charset="0"/>
              </a:rPr>
              <a:t>16</a:t>
            </a:r>
            <a:r>
              <a:rPr lang="it-IT" sz="1100">
                <a:solidFill>
                  <a:schemeClr val="bg1"/>
                </a:solidFill>
                <a:latin typeface="Verdana" pitchFamily="34" charset="0"/>
              </a:rPr>
              <a:t>%</a:t>
            </a:r>
            <a:endParaRPr lang="it-IT" sz="1600">
              <a:solidFill>
                <a:schemeClr val="bg1"/>
              </a:solidFill>
              <a:latin typeface="Verdana" pitchFamily="34" charset="0"/>
            </a:endParaRPr>
          </a:p>
        </p:txBody>
      </p:sp>
      <p:sp>
        <p:nvSpPr>
          <p:cNvPr id="35889" name="CasellaDiTesto 93"/>
          <p:cNvSpPr txBox="1">
            <a:spLocks noChangeArrowheads="1"/>
          </p:cNvSpPr>
          <p:nvPr/>
        </p:nvSpPr>
        <p:spPr bwMode="auto">
          <a:xfrm>
            <a:off x="4376738" y="5106988"/>
            <a:ext cx="8985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algn="ctr" eaLnBrk="1" hangingPunct="1"/>
            <a:r>
              <a:rPr lang="it-IT" sz="1600">
                <a:solidFill>
                  <a:schemeClr val="bg1"/>
                </a:solidFill>
                <a:latin typeface="Verdana" pitchFamily="34" charset="0"/>
              </a:rPr>
              <a:t>22</a:t>
            </a:r>
            <a:r>
              <a:rPr lang="it-IT" sz="1100">
                <a:solidFill>
                  <a:schemeClr val="bg1"/>
                </a:solidFill>
                <a:latin typeface="Verdana" pitchFamily="34" charset="0"/>
              </a:rPr>
              <a:t>%</a:t>
            </a:r>
            <a:endParaRPr lang="it-IT" sz="1600">
              <a:solidFill>
                <a:schemeClr val="bg1"/>
              </a:solidFill>
              <a:latin typeface="Verdana" pitchFamily="34" charset="0"/>
            </a:endParaRPr>
          </a:p>
        </p:txBody>
      </p:sp>
      <p:sp>
        <p:nvSpPr>
          <p:cNvPr id="35890" name="CasellaDiTesto 93"/>
          <p:cNvSpPr txBox="1">
            <a:spLocks noChangeArrowheads="1"/>
          </p:cNvSpPr>
          <p:nvPr/>
        </p:nvSpPr>
        <p:spPr bwMode="auto">
          <a:xfrm>
            <a:off x="5554663" y="5106988"/>
            <a:ext cx="8985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algn="ctr" eaLnBrk="1" hangingPunct="1"/>
            <a:r>
              <a:rPr lang="it-IT" sz="1600">
                <a:solidFill>
                  <a:schemeClr val="bg1"/>
                </a:solidFill>
                <a:latin typeface="Verdana" pitchFamily="34" charset="0"/>
              </a:rPr>
              <a:t>35</a:t>
            </a:r>
            <a:r>
              <a:rPr lang="it-IT" sz="1100">
                <a:solidFill>
                  <a:schemeClr val="bg1"/>
                </a:solidFill>
                <a:latin typeface="Verdana" pitchFamily="34" charset="0"/>
              </a:rPr>
              <a:t>%</a:t>
            </a:r>
            <a:endParaRPr lang="it-IT" sz="1600">
              <a:solidFill>
                <a:schemeClr val="bg1"/>
              </a:solidFill>
              <a:latin typeface="Verdana" pitchFamily="34" charset="0"/>
            </a:endParaRPr>
          </a:p>
        </p:txBody>
      </p:sp>
      <p:sp>
        <p:nvSpPr>
          <p:cNvPr id="35891" name="CasellaDiTesto 93"/>
          <p:cNvSpPr txBox="1">
            <a:spLocks noChangeArrowheads="1"/>
          </p:cNvSpPr>
          <p:nvPr/>
        </p:nvSpPr>
        <p:spPr bwMode="auto">
          <a:xfrm>
            <a:off x="6769100" y="5106988"/>
            <a:ext cx="8985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algn="ctr" eaLnBrk="1" hangingPunct="1"/>
            <a:r>
              <a:rPr lang="it-IT" sz="1600">
                <a:solidFill>
                  <a:schemeClr val="bg1"/>
                </a:solidFill>
                <a:latin typeface="Verdana" pitchFamily="34" charset="0"/>
              </a:rPr>
              <a:t>19</a:t>
            </a:r>
            <a:r>
              <a:rPr lang="it-IT" sz="1100">
                <a:solidFill>
                  <a:schemeClr val="bg1"/>
                </a:solidFill>
                <a:latin typeface="Verdana" pitchFamily="34" charset="0"/>
              </a:rPr>
              <a:t>%</a:t>
            </a:r>
            <a:endParaRPr lang="it-IT" sz="1600">
              <a:solidFill>
                <a:schemeClr val="bg1"/>
              </a:solidFill>
              <a:latin typeface="Verdana" pitchFamily="34" charset="0"/>
            </a:endParaRPr>
          </a:p>
        </p:txBody>
      </p:sp>
      <p:sp>
        <p:nvSpPr>
          <p:cNvPr id="35862" name="Rectangle 82"/>
          <p:cNvSpPr>
            <a:spLocks noChangeArrowheads="1"/>
          </p:cNvSpPr>
          <p:nvPr/>
        </p:nvSpPr>
        <p:spPr bwMode="auto">
          <a:xfrm>
            <a:off x="7235825" y="3789363"/>
            <a:ext cx="16573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it-IT" sz="1800">
                <a:solidFill>
                  <a:srgbClr val="B3A2C7"/>
                </a:solidFill>
              </a:rPr>
              <a:t>On. finanziari</a:t>
            </a:r>
            <a:endParaRPr lang="it-IT" b="0">
              <a:solidFill>
                <a:srgbClr val="B3A2C7"/>
              </a:solidFill>
            </a:endParaRPr>
          </a:p>
        </p:txBody>
      </p:sp>
      <p:sp>
        <p:nvSpPr>
          <p:cNvPr id="101" name="Rectangle 82"/>
          <p:cNvSpPr>
            <a:spLocks noChangeArrowheads="1"/>
          </p:cNvSpPr>
          <p:nvPr/>
        </p:nvSpPr>
        <p:spPr bwMode="auto">
          <a:xfrm>
            <a:off x="7124700" y="3152775"/>
            <a:ext cx="1768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it-IT" sz="1800">
                <a:solidFill>
                  <a:srgbClr val="604A7B"/>
                </a:solidFill>
              </a:rPr>
              <a:t>Reddito netto</a:t>
            </a:r>
            <a:endParaRPr lang="it-IT" b="0">
              <a:solidFill>
                <a:srgbClr val="604A7B"/>
              </a:solidFill>
            </a:endParaRPr>
          </a:p>
        </p:txBody>
      </p:sp>
      <p:sp>
        <p:nvSpPr>
          <p:cNvPr id="37904" name="AutoShape 3"/>
          <p:cNvSpPr>
            <a:spLocks noChangeAspect="1" noChangeArrowheads="1"/>
          </p:cNvSpPr>
          <p:nvPr/>
        </p:nvSpPr>
        <p:spPr bwMode="auto">
          <a:xfrm>
            <a:off x="722313" y="1249363"/>
            <a:ext cx="6873875"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
        <p:nvSpPr>
          <p:cNvPr id="35861" name="Rectangle 81"/>
          <p:cNvSpPr>
            <a:spLocks noChangeArrowheads="1"/>
          </p:cNvSpPr>
          <p:nvPr/>
        </p:nvSpPr>
        <p:spPr bwMode="auto">
          <a:xfrm>
            <a:off x="7235825" y="2349500"/>
            <a:ext cx="885825" cy="276225"/>
          </a:xfrm>
          <a:prstGeom prst="rect">
            <a:avLst/>
          </a:prstGeom>
          <a:noFill/>
          <a:ln w="9525">
            <a:noFill/>
            <a:miter lim="800000"/>
            <a:headEnd/>
            <a:tailEnd/>
          </a:ln>
        </p:spPr>
        <p:txBody>
          <a:bodyPr wrap="none" lIns="0" tIns="0" rIns="0" bIns="0">
            <a:spAutoFit/>
          </a:bodyPr>
          <a:lstStyle/>
          <a:p>
            <a:pPr>
              <a:defRPr/>
            </a:pPr>
            <a:r>
              <a:rPr lang="it-IT" sz="1800" dirty="0">
                <a:solidFill>
                  <a:schemeClr val="bg1">
                    <a:lumMod val="50000"/>
                  </a:schemeClr>
                </a:solidFill>
              </a:rPr>
              <a:t>Imposte</a:t>
            </a:r>
            <a:endParaRPr lang="it-IT" b="0" dirty="0">
              <a:solidFill>
                <a:schemeClr val="bg1">
                  <a:lumMod val="50000"/>
                </a:schemeClr>
              </a:solidFill>
            </a:endParaRPr>
          </a:p>
        </p:txBody>
      </p:sp>
      <p:sp>
        <p:nvSpPr>
          <p:cNvPr id="26660" name="Freeform 66"/>
          <p:cNvSpPr>
            <a:spLocks/>
          </p:cNvSpPr>
          <p:nvPr/>
        </p:nvSpPr>
        <p:spPr bwMode="auto">
          <a:xfrm>
            <a:off x="2187575" y="3602038"/>
            <a:ext cx="5005388" cy="287337"/>
          </a:xfrm>
          <a:custGeom>
            <a:avLst/>
            <a:gdLst>
              <a:gd name="T0" fmla="*/ 7630815 w 11460"/>
              <a:gd name="T1" fmla="*/ 53071539 h 740"/>
              <a:gd name="T2" fmla="*/ 547886483 w 11460"/>
              <a:gd name="T3" fmla="*/ 45834520 h 740"/>
              <a:gd name="T4" fmla="*/ 1090431266 w 11460"/>
              <a:gd name="T5" fmla="*/ 150658 h 740"/>
              <a:gd name="T6" fmla="*/ 1634502779 w 11460"/>
              <a:gd name="T7" fmla="*/ 0 h 740"/>
              <a:gd name="T8" fmla="*/ 1636220160 w 11460"/>
              <a:gd name="T9" fmla="*/ 150658 h 740"/>
              <a:gd name="T10" fmla="*/ 2147483647 w 11460"/>
              <a:gd name="T11" fmla="*/ 99057093 h 740"/>
              <a:gd name="T12" fmla="*/ 2147483647 w 11460"/>
              <a:gd name="T13" fmla="*/ 106294124 h 740"/>
              <a:gd name="T14" fmla="*/ 2147483647 w 11460"/>
              <a:gd name="T15" fmla="*/ 110817350 h 740"/>
              <a:gd name="T16" fmla="*/ 1632786273 w 11460"/>
              <a:gd name="T17" fmla="*/ 11910894 h 740"/>
              <a:gd name="T18" fmla="*/ 1634502779 w 11460"/>
              <a:gd name="T19" fmla="*/ 12061552 h 740"/>
              <a:gd name="T20" fmla="*/ 1092148646 w 11460"/>
              <a:gd name="T21" fmla="*/ 12061552 h 740"/>
              <a:gd name="T22" fmla="*/ 548077351 w 11460"/>
              <a:gd name="T23" fmla="*/ 57896469 h 740"/>
              <a:gd name="T24" fmla="*/ 7821684 w 11460"/>
              <a:gd name="T25" fmla="*/ 65133476 h 740"/>
              <a:gd name="T26" fmla="*/ 0 w 11460"/>
              <a:gd name="T27" fmla="*/ 59253165 h 740"/>
              <a:gd name="T28" fmla="*/ 7630815 w 11460"/>
              <a:gd name="T29" fmla="*/ 53071539 h 74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460"/>
              <a:gd name="T46" fmla="*/ 0 h 740"/>
              <a:gd name="T47" fmla="*/ 11460 w 11460"/>
              <a:gd name="T48" fmla="*/ 740 h 74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460" h="740">
                <a:moveTo>
                  <a:pt x="40" y="352"/>
                </a:moveTo>
                <a:lnTo>
                  <a:pt x="2872" y="304"/>
                </a:lnTo>
                <a:lnTo>
                  <a:pt x="5716" y="1"/>
                </a:lnTo>
                <a:lnTo>
                  <a:pt x="8568" y="0"/>
                </a:lnTo>
                <a:cubicBezTo>
                  <a:pt x="8571" y="0"/>
                  <a:pt x="8575" y="1"/>
                  <a:pt x="8577" y="1"/>
                </a:cubicBezTo>
                <a:lnTo>
                  <a:pt x="11425" y="657"/>
                </a:lnTo>
                <a:cubicBezTo>
                  <a:pt x="11447" y="662"/>
                  <a:pt x="11460" y="684"/>
                  <a:pt x="11455" y="705"/>
                </a:cubicBezTo>
                <a:cubicBezTo>
                  <a:pt x="11450" y="727"/>
                  <a:pt x="11429" y="740"/>
                  <a:pt x="11407" y="735"/>
                </a:cubicBezTo>
                <a:lnTo>
                  <a:pt x="8559" y="79"/>
                </a:lnTo>
                <a:lnTo>
                  <a:pt x="8568" y="80"/>
                </a:lnTo>
                <a:lnTo>
                  <a:pt x="5725" y="80"/>
                </a:lnTo>
                <a:lnTo>
                  <a:pt x="2873" y="384"/>
                </a:lnTo>
                <a:lnTo>
                  <a:pt x="41" y="432"/>
                </a:lnTo>
                <a:cubicBezTo>
                  <a:pt x="19" y="433"/>
                  <a:pt x="1" y="415"/>
                  <a:pt x="0" y="393"/>
                </a:cubicBezTo>
                <a:cubicBezTo>
                  <a:pt x="0" y="371"/>
                  <a:pt x="18" y="353"/>
                  <a:pt x="40" y="352"/>
                </a:cubicBezTo>
                <a:close/>
              </a:path>
            </a:pathLst>
          </a:custGeom>
          <a:solidFill>
            <a:srgbClr val="B3A2C7"/>
          </a:solidFill>
          <a:ln w="6350" cap="flat">
            <a:solidFill>
              <a:srgbClr val="B3A2C7"/>
            </a:solidFill>
            <a:prstDash val="solid"/>
            <a:bevel/>
            <a:headEnd/>
            <a:tailEnd/>
          </a:ln>
        </p:spPr>
        <p:txBody>
          <a:bodyPr/>
          <a:lstStyle/>
          <a:p>
            <a:endParaRPr lang="it-IT"/>
          </a:p>
        </p:txBody>
      </p:sp>
      <p:sp>
        <p:nvSpPr>
          <p:cNvPr id="26661" name="Freeform 67"/>
          <p:cNvSpPr>
            <a:spLocks/>
          </p:cNvSpPr>
          <p:nvPr/>
        </p:nvSpPr>
        <p:spPr bwMode="auto">
          <a:xfrm>
            <a:off x="2185988" y="1454150"/>
            <a:ext cx="5005387" cy="1155700"/>
          </a:xfrm>
          <a:custGeom>
            <a:avLst/>
            <a:gdLst>
              <a:gd name="T0" fmla="*/ 61 w 11462"/>
              <a:gd name="T1" fmla="*/ 8 h 2981"/>
              <a:gd name="T2" fmla="*/ 2893 w 11462"/>
              <a:gd name="T3" fmla="*/ 1160 h 2981"/>
              <a:gd name="T4" fmla="*/ 5744 w 11462"/>
              <a:gd name="T5" fmla="*/ 2618 h 2981"/>
              <a:gd name="T6" fmla="*/ 5729 w 11462"/>
              <a:gd name="T7" fmla="*/ 2614 h 2981"/>
              <a:gd name="T8" fmla="*/ 8577 w 11462"/>
              <a:gd name="T9" fmla="*/ 2902 h 2981"/>
              <a:gd name="T10" fmla="*/ 11420 w 11462"/>
              <a:gd name="T11" fmla="*/ 2789 h 2981"/>
              <a:gd name="T12" fmla="*/ 11461 w 11462"/>
              <a:gd name="T13" fmla="*/ 2828 h 2981"/>
              <a:gd name="T14" fmla="*/ 11423 w 11462"/>
              <a:gd name="T15" fmla="*/ 2869 h 2981"/>
              <a:gd name="T16" fmla="*/ 8569 w 11462"/>
              <a:gd name="T17" fmla="*/ 2981 h 2981"/>
              <a:gd name="T18" fmla="*/ 5721 w 11462"/>
              <a:gd name="T19" fmla="*/ 2693 h 2981"/>
              <a:gd name="T20" fmla="*/ 5707 w 11462"/>
              <a:gd name="T21" fmla="*/ 2689 h 2981"/>
              <a:gd name="T22" fmla="*/ 2862 w 11462"/>
              <a:gd name="T23" fmla="*/ 1235 h 2981"/>
              <a:gd name="T24" fmla="*/ 30 w 11462"/>
              <a:gd name="T25" fmla="*/ 83 h 2981"/>
              <a:gd name="T26" fmla="*/ 8 w 11462"/>
              <a:gd name="T27" fmla="*/ 30 h 2981"/>
              <a:gd name="T28" fmla="*/ 61 w 11462"/>
              <a:gd name="T29" fmla="*/ 8 h 298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462"/>
              <a:gd name="T46" fmla="*/ 0 h 2981"/>
              <a:gd name="T47" fmla="*/ 11462 w 11462"/>
              <a:gd name="T48" fmla="*/ 2981 h 298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462" h="2981">
                <a:moveTo>
                  <a:pt x="61" y="8"/>
                </a:moveTo>
                <a:lnTo>
                  <a:pt x="2893" y="1160"/>
                </a:lnTo>
                <a:lnTo>
                  <a:pt x="5744" y="2618"/>
                </a:lnTo>
                <a:lnTo>
                  <a:pt x="5729" y="2614"/>
                </a:lnTo>
                <a:lnTo>
                  <a:pt x="8577" y="2902"/>
                </a:lnTo>
                <a:lnTo>
                  <a:pt x="11420" y="2789"/>
                </a:lnTo>
                <a:cubicBezTo>
                  <a:pt x="11442" y="2789"/>
                  <a:pt x="11461" y="2806"/>
                  <a:pt x="11461" y="2828"/>
                </a:cubicBezTo>
                <a:cubicBezTo>
                  <a:pt x="11462" y="2850"/>
                  <a:pt x="11445" y="2869"/>
                  <a:pt x="11423" y="2869"/>
                </a:cubicBezTo>
                <a:lnTo>
                  <a:pt x="8569" y="2981"/>
                </a:lnTo>
                <a:lnTo>
                  <a:pt x="5721" y="2693"/>
                </a:lnTo>
                <a:cubicBezTo>
                  <a:pt x="5716" y="2693"/>
                  <a:pt x="5712" y="2691"/>
                  <a:pt x="5707" y="2689"/>
                </a:cubicBezTo>
                <a:lnTo>
                  <a:pt x="2862" y="1235"/>
                </a:lnTo>
                <a:lnTo>
                  <a:pt x="30" y="83"/>
                </a:lnTo>
                <a:cubicBezTo>
                  <a:pt x="10" y="74"/>
                  <a:pt x="0" y="51"/>
                  <a:pt x="8" y="30"/>
                </a:cubicBezTo>
                <a:cubicBezTo>
                  <a:pt x="17" y="10"/>
                  <a:pt x="40" y="0"/>
                  <a:pt x="61" y="8"/>
                </a:cubicBezTo>
                <a:close/>
              </a:path>
            </a:pathLst>
          </a:custGeom>
          <a:solidFill>
            <a:schemeClr val="bg1">
              <a:lumMod val="50000"/>
            </a:schemeClr>
          </a:solidFill>
          <a:ln w="6350" cap="flat">
            <a:solidFill>
              <a:srgbClr val="A6A6A6"/>
            </a:solidFill>
            <a:prstDash val="solid"/>
            <a:bevel/>
            <a:headEnd/>
            <a:tailEnd/>
          </a:ln>
        </p:spPr>
        <p:txBody>
          <a:bodyPr/>
          <a:lstStyle/>
          <a:p>
            <a:pPr>
              <a:defRPr/>
            </a:pPr>
            <a:endParaRPr lang="it-IT"/>
          </a:p>
        </p:txBody>
      </p:sp>
      <p:grpSp>
        <p:nvGrpSpPr>
          <p:cNvPr id="3" name="Gruppo 50"/>
          <p:cNvGrpSpPr>
            <a:grpSpLocks/>
          </p:cNvGrpSpPr>
          <p:nvPr/>
        </p:nvGrpSpPr>
        <p:grpSpPr bwMode="auto">
          <a:xfrm>
            <a:off x="971550" y="1111250"/>
            <a:ext cx="6821488" cy="3922713"/>
            <a:chOff x="971550" y="1111250"/>
            <a:chExt cx="6821488" cy="3922713"/>
          </a:xfrm>
        </p:grpSpPr>
        <p:sp>
          <p:nvSpPr>
            <p:cNvPr id="37921" name="Freeform 60"/>
            <p:cNvSpPr>
              <a:spLocks noEditPoints="1"/>
            </p:cNvSpPr>
            <p:nvPr/>
          </p:nvSpPr>
          <p:spPr bwMode="auto">
            <a:xfrm>
              <a:off x="1582738" y="1219200"/>
              <a:ext cx="6207125" cy="2924175"/>
            </a:xfrm>
            <a:custGeom>
              <a:avLst/>
              <a:gdLst>
                <a:gd name="T0" fmla="*/ 0 w 3910"/>
                <a:gd name="T1" fmla="*/ 2147483647 h 1842"/>
                <a:gd name="T2" fmla="*/ 2147483647 w 3910"/>
                <a:gd name="T3" fmla="*/ 2147483647 h 1842"/>
                <a:gd name="T4" fmla="*/ 2147483647 w 3910"/>
                <a:gd name="T5" fmla="*/ 2147483647 h 1842"/>
                <a:gd name="T6" fmla="*/ 0 w 3910"/>
                <a:gd name="T7" fmla="*/ 2147483647 h 1842"/>
                <a:gd name="T8" fmla="*/ 0 w 3910"/>
                <a:gd name="T9" fmla="*/ 2147483647 h 1842"/>
                <a:gd name="T10" fmla="*/ 0 w 3910"/>
                <a:gd name="T11" fmla="*/ 2147483647 h 1842"/>
                <a:gd name="T12" fmla="*/ 2147483647 w 3910"/>
                <a:gd name="T13" fmla="*/ 2147483647 h 1842"/>
                <a:gd name="T14" fmla="*/ 2147483647 w 3910"/>
                <a:gd name="T15" fmla="*/ 2147483647 h 1842"/>
                <a:gd name="T16" fmla="*/ 0 w 3910"/>
                <a:gd name="T17" fmla="*/ 2147483647 h 1842"/>
                <a:gd name="T18" fmla="*/ 0 w 3910"/>
                <a:gd name="T19" fmla="*/ 2147483647 h 1842"/>
                <a:gd name="T20" fmla="*/ 0 w 3910"/>
                <a:gd name="T21" fmla="*/ 2147483647 h 1842"/>
                <a:gd name="T22" fmla="*/ 2147483647 w 3910"/>
                <a:gd name="T23" fmla="*/ 2147483647 h 1842"/>
                <a:gd name="T24" fmla="*/ 2147483647 w 3910"/>
                <a:gd name="T25" fmla="*/ 2147483647 h 1842"/>
                <a:gd name="T26" fmla="*/ 0 w 3910"/>
                <a:gd name="T27" fmla="*/ 2147483647 h 1842"/>
                <a:gd name="T28" fmla="*/ 0 w 3910"/>
                <a:gd name="T29" fmla="*/ 2147483647 h 1842"/>
                <a:gd name="T30" fmla="*/ 0 w 3910"/>
                <a:gd name="T31" fmla="*/ 1852315940 h 1842"/>
                <a:gd name="T32" fmla="*/ 2147483647 w 3910"/>
                <a:gd name="T33" fmla="*/ 1852315940 h 1842"/>
                <a:gd name="T34" fmla="*/ 2147483647 w 3910"/>
                <a:gd name="T35" fmla="*/ 1862396563 h 1842"/>
                <a:gd name="T36" fmla="*/ 0 w 3910"/>
                <a:gd name="T37" fmla="*/ 1862396563 h 1842"/>
                <a:gd name="T38" fmla="*/ 0 w 3910"/>
                <a:gd name="T39" fmla="*/ 1852315940 h 1842"/>
                <a:gd name="T40" fmla="*/ 0 w 3910"/>
                <a:gd name="T41" fmla="*/ 927417651 h 1842"/>
                <a:gd name="T42" fmla="*/ 2147483647 w 3910"/>
                <a:gd name="T43" fmla="*/ 927417651 h 1842"/>
                <a:gd name="T44" fmla="*/ 2147483647 w 3910"/>
                <a:gd name="T45" fmla="*/ 937498273 h 1842"/>
                <a:gd name="T46" fmla="*/ 0 w 3910"/>
                <a:gd name="T47" fmla="*/ 937498273 h 1842"/>
                <a:gd name="T48" fmla="*/ 0 w 3910"/>
                <a:gd name="T49" fmla="*/ 927417651 h 1842"/>
                <a:gd name="T50" fmla="*/ 0 w 3910"/>
                <a:gd name="T51" fmla="*/ 0 h 1842"/>
                <a:gd name="T52" fmla="*/ 2147483647 w 3910"/>
                <a:gd name="T53" fmla="*/ 0 h 1842"/>
                <a:gd name="T54" fmla="*/ 2147483647 w 3910"/>
                <a:gd name="T55" fmla="*/ 10080625 h 1842"/>
                <a:gd name="T56" fmla="*/ 0 w 3910"/>
                <a:gd name="T57" fmla="*/ 10080625 h 1842"/>
                <a:gd name="T58" fmla="*/ 0 w 3910"/>
                <a:gd name="T59" fmla="*/ 0 h 184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910"/>
                <a:gd name="T91" fmla="*/ 0 h 1842"/>
                <a:gd name="T92" fmla="*/ 3910 w 3910"/>
                <a:gd name="T93" fmla="*/ 1842 h 184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910" h="1842">
                  <a:moveTo>
                    <a:pt x="0" y="1838"/>
                  </a:moveTo>
                  <a:lnTo>
                    <a:pt x="3910" y="1838"/>
                  </a:lnTo>
                  <a:lnTo>
                    <a:pt x="3910" y="1842"/>
                  </a:lnTo>
                  <a:lnTo>
                    <a:pt x="0" y="1842"/>
                  </a:lnTo>
                  <a:lnTo>
                    <a:pt x="0" y="1838"/>
                  </a:lnTo>
                  <a:close/>
                  <a:moveTo>
                    <a:pt x="0" y="1470"/>
                  </a:moveTo>
                  <a:lnTo>
                    <a:pt x="3910" y="1470"/>
                  </a:lnTo>
                  <a:lnTo>
                    <a:pt x="3910" y="1474"/>
                  </a:lnTo>
                  <a:lnTo>
                    <a:pt x="0" y="1474"/>
                  </a:lnTo>
                  <a:lnTo>
                    <a:pt x="0" y="1470"/>
                  </a:lnTo>
                  <a:close/>
                  <a:moveTo>
                    <a:pt x="0" y="1103"/>
                  </a:moveTo>
                  <a:lnTo>
                    <a:pt x="3910" y="1103"/>
                  </a:lnTo>
                  <a:lnTo>
                    <a:pt x="3910" y="1107"/>
                  </a:lnTo>
                  <a:lnTo>
                    <a:pt x="0" y="1107"/>
                  </a:lnTo>
                  <a:lnTo>
                    <a:pt x="0" y="1103"/>
                  </a:lnTo>
                  <a:close/>
                  <a:moveTo>
                    <a:pt x="0" y="735"/>
                  </a:moveTo>
                  <a:lnTo>
                    <a:pt x="3910" y="735"/>
                  </a:lnTo>
                  <a:lnTo>
                    <a:pt x="3910" y="739"/>
                  </a:lnTo>
                  <a:lnTo>
                    <a:pt x="0" y="739"/>
                  </a:lnTo>
                  <a:lnTo>
                    <a:pt x="0" y="735"/>
                  </a:lnTo>
                  <a:close/>
                  <a:moveTo>
                    <a:pt x="0" y="368"/>
                  </a:moveTo>
                  <a:lnTo>
                    <a:pt x="3910" y="368"/>
                  </a:lnTo>
                  <a:lnTo>
                    <a:pt x="3910" y="372"/>
                  </a:lnTo>
                  <a:lnTo>
                    <a:pt x="0" y="372"/>
                  </a:lnTo>
                  <a:lnTo>
                    <a:pt x="0" y="368"/>
                  </a:lnTo>
                  <a:close/>
                  <a:moveTo>
                    <a:pt x="0" y="0"/>
                  </a:moveTo>
                  <a:lnTo>
                    <a:pt x="3910" y="0"/>
                  </a:lnTo>
                  <a:lnTo>
                    <a:pt x="3910" y="4"/>
                  </a:lnTo>
                  <a:lnTo>
                    <a:pt x="0" y="4"/>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37922" name="Rectangle 61"/>
            <p:cNvSpPr>
              <a:spLocks noChangeArrowheads="1"/>
            </p:cNvSpPr>
            <p:nvPr/>
          </p:nvSpPr>
          <p:spPr bwMode="auto">
            <a:xfrm>
              <a:off x="1579563" y="1222375"/>
              <a:ext cx="7937" cy="3506788"/>
            </a:xfrm>
            <a:prstGeom prst="rect">
              <a:avLst/>
            </a:prstGeom>
            <a:solidFill>
              <a:srgbClr val="868686"/>
            </a:solidFill>
            <a:ln w="6350">
              <a:solidFill>
                <a:srgbClr val="868686"/>
              </a:solidFill>
              <a:bevel/>
              <a:headEnd/>
              <a:tailEnd/>
            </a:ln>
          </p:spPr>
          <p:txBody>
            <a:bodyPr/>
            <a:lstStyle/>
            <a:p>
              <a:endParaRPr lang="it-IT"/>
            </a:p>
          </p:txBody>
        </p:sp>
        <p:sp>
          <p:nvSpPr>
            <p:cNvPr id="37923" name="Freeform 62"/>
            <p:cNvSpPr>
              <a:spLocks noEditPoints="1"/>
            </p:cNvSpPr>
            <p:nvPr/>
          </p:nvSpPr>
          <p:spPr bwMode="auto">
            <a:xfrm>
              <a:off x="1535113" y="1219200"/>
              <a:ext cx="47625" cy="3513138"/>
            </a:xfrm>
            <a:custGeom>
              <a:avLst/>
              <a:gdLst>
                <a:gd name="T0" fmla="*/ 0 w 30"/>
                <a:gd name="T1" fmla="*/ 2147483647 h 2213"/>
                <a:gd name="T2" fmla="*/ 75604693 w 30"/>
                <a:gd name="T3" fmla="*/ 2147483647 h 2213"/>
                <a:gd name="T4" fmla="*/ 75604693 w 30"/>
                <a:gd name="T5" fmla="*/ 2147483647 h 2213"/>
                <a:gd name="T6" fmla="*/ 0 w 30"/>
                <a:gd name="T7" fmla="*/ 2147483647 h 2213"/>
                <a:gd name="T8" fmla="*/ 0 w 30"/>
                <a:gd name="T9" fmla="*/ 2147483647 h 2213"/>
                <a:gd name="T10" fmla="*/ 0 w 30"/>
                <a:gd name="T11" fmla="*/ 2147483647 h 2213"/>
                <a:gd name="T12" fmla="*/ 75604693 w 30"/>
                <a:gd name="T13" fmla="*/ 2147483647 h 2213"/>
                <a:gd name="T14" fmla="*/ 75604693 w 30"/>
                <a:gd name="T15" fmla="*/ 2147483647 h 2213"/>
                <a:gd name="T16" fmla="*/ 0 w 30"/>
                <a:gd name="T17" fmla="*/ 2147483647 h 2213"/>
                <a:gd name="T18" fmla="*/ 0 w 30"/>
                <a:gd name="T19" fmla="*/ 2147483647 h 2213"/>
                <a:gd name="T20" fmla="*/ 0 w 30"/>
                <a:gd name="T21" fmla="*/ 2147483647 h 2213"/>
                <a:gd name="T22" fmla="*/ 75604693 w 30"/>
                <a:gd name="T23" fmla="*/ 2147483647 h 2213"/>
                <a:gd name="T24" fmla="*/ 75604693 w 30"/>
                <a:gd name="T25" fmla="*/ 2147483647 h 2213"/>
                <a:gd name="T26" fmla="*/ 0 w 30"/>
                <a:gd name="T27" fmla="*/ 2147483647 h 2213"/>
                <a:gd name="T28" fmla="*/ 0 w 30"/>
                <a:gd name="T29" fmla="*/ 2147483647 h 2213"/>
                <a:gd name="T30" fmla="*/ 0 w 30"/>
                <a:gd name="T31" fmla="*/ 2147483647 h 2213"/>
                <a:gd name="T32" fmla="*/ 75604693 w 30"/>
                <a:gd name="T33" fmla="*/ 2147483647 h 2213"/>
                <a:gd name="T34" fmla="*/ 75604693 w 30"/>
                <a:gd name="T35" fmla="*/ 2147483647 h 2213"/>
                <a:gd name="T36" fmla="*/ 0 w 30"/>
                <a:gd name="T37" fmla="*/ 2147483647 h 2213"/>
                <a:gd name="T38" fmla="*/ 0 w 30"/>
                <a:gd name="T39" fmla="*/ 2147483647 h 2213"/>
                <a:gd name="T40" fmla="*/ 0 w 30"/>
                <a:gd name="T41" fmla="*/ 1852315877 h 2213"/>
                <a:gd name="T42" fmla="*/ 75604693 w 30"/>
                <a:gd name="T43" fmla="*/ 1852315877 h 2213"/>
                <a:gd name="T44" fmla="*/ 75604693 w 30"/>
                <a:gd name="T45" fmla="*/ 1862396499 h 2213"/>
                <a:gd name="T46" fmla="*/ 0 w 30"/>
                <a:gd name="T47" fmla="*/ 1862396499 h 2213"/>
                <a:gd name="T48" fmla="*/ 0 w 30"/>
                <a:gd name="T49" fmla="*/ 1852315877 h 2213"/>
                <a:gd name="T50" fmla="*/ 0 w 30"/>
                <a:gd name="T51" fmla="*/ 927417620 h 2213"/>
                <a:gd name="T52" fmla="*/ 75604693 w 30"/>
                <a:gd name="T53" fmla="*/ 927417620 h 2213"/>
                <a:gd name="T54" fmla="*/ 75604693 w 30"/>
                <a:gd name="T55" fmla="*/ 937498242 h 2213"/>
                <a:gd name="T56" fmla="*/ 0 w 30"/>
                <a:gd name="T57" fmla="*/ 937498242 h 2213"/>
                <a:gd name="T58" fmla="*/ 0 w 30"/>
                <a:gd name="T59" fmla="*/ 927417620 h 2213"/>
                <a:gd name="T60" fmla="*/ 0 w 30"/>
                <a:gd name="T61" fmla="*/ 0 h 2213"/>
                <a:gd name="T62" fmla="*/ 75604693 w 30"/>
                <a:gd name="T63" fmla="*/ 0 h 2213"/>
                <a:gd name="T64" fmla="*/ 75604693 w 30"/>
                <a:gd name="T65" fmla="*/ 10080625 h 2213"/>
                <a:gd name="T66" fmla="*/ 0 w 30"/>
                <a:gd name="T67" fmla="*/ 10080625 h 2213"/>
                <a:gd name="T68" fmla="*/ 0 w 30"/>
                <a:gd name="T69" fmla="*/ 0 h 22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
                <a:gd name="T106" fmla="*/ 0 h 2213"/>
                <a:gd name="T107" fmla="*/ 30 w 30"/>
                <a:gd name="T108" fmla="*/ 2213 h 22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 h="2213">
                  <a:moveTo>
                    <a:pt x="0" y="2209"/>
                  </a:moveTo>
                  <a:lnTo>
                    <a:pt x="30" y="2209"/>
                  </a:lnTo>
                  <a:lnTo>
                    <a:pt x="30" y="2213"/>
                  </a:lnTo>
                  <a:lnTo>
                    <a:pt x="0" y="2213"/>
                  </a:lnTo>
                  <a:lnTo>
                    <a:pt x="0" y="2209"/>
                  </a:lnTo>
                  <a:close/>
                  <a:moveTo>
                    <a:pt x="0" y="1838"/>
                  </a:moveTo>
                  <a:lnTo>
                    <a:pt x="30" y="1838"/>
                  </a:lnTo>
                  <a:lnTo>
                    <a:pt x="30" y="1842"/>
                  </a:lnTo>
                  <a:lnTo>
                    <a:pt x="0" y="1842"/>
                  </a:lnTo>
                  <a:lnTo>
                    <a:pt x="0" y="1838"/>
                  </a:lnTo>
                  <a:close/>
                  <a:moveTo>
                    <a:pt x="0" y="1470"/>
                  </a:moveTo>
                  <a:lnTo>
                    <a:pt x="30" y="1470"/>
                  </a:lnTo>
                  <a:lnTo>
                    <a:pt x="30" y="1474"/>
                  </a:lnTo>
                  <a:lnTo>
                    <a:pt x="0" y="1474"/>
                  </a:lnTo>
                  <a:lnTo>
                    <a:pt x="0" y="1470"/>
                  </a:lnTo>
                  <a:close/>
                  <a:moveTo>
                    <a:pt x="0" y="1103"/>
                  </a:moveTo>
                  <a:lnTo>
                    <a:pt x="30" y="1103"/>
                  </a:lnTo>
                  <a:lnTo>
                    <a:pt x="30" y="1107"/>
                  </a:lnTo>
                  <a:lnTo>
                    <a:pt x="0" y="1107"/>
                  </a:lnTo>
                  <a:lnTo>
                    <a:pt x="0" y="1103"/>
                  </a:lnTo>
                  <a:close/>
                  <a:moveTo>
                    <a:pt x="0" y="735"/>
                  </a:moveTo>
                  <a:lnTo>
                    <a:pt x="30" y="735"/>
                  </a:lnTo>
                  <a:lnTo>
                    <a:pt x="30" y="739"/>
                  </a:lnTo>
                  <a:lnTo>
                    <a:pt x="0" y="739"/>
                  </a:lnTo>
                  <a:lnTo>
                    <a:pt x="0" y="735"/>
                  </a:lnTo>
                  <a:close/>
                  <a:moveTo>
                    <a:pt x="0" y="368"/>
                  </a:moveTo>
                  <a:lnTo>
                    <a:pt x="30" y="368"/>
                  </a:lnTo>
                  <a:lnTo>
                    <a:pt x="30" y="372"/>
                  </a:lnTo>
                  <a:lnTo>
                    <a:pt x="0" y="372"/>
                  </a:lnTo>
                  <a:lnTo>
                    <a:pt x="0" y="368"/>
                  </a:lnTo>
                  <a:close/>
                  <a:moveTo>
                    <a:pt x="0" y="0"/>
                  </a:moveTo>
                  <a:lnTo>
                    <a:pt x="30" y="0"/>
                  </a:lnTo>
                  <a:lnTo>
                    <a:pt x="30" y="4"/>
                  </a:lnTo>
                  <a:lnTo>
                    <a:pt x="0" y="4"/>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37924" name="Rectangle 63"/>
            <p:cNvSpPr>
              <a:spLocks noChangeArrowheads="1"/>
            </p:cNvSpPr>
            <p:nvPr/>
          </p:nvSpPr>
          <p:spPr bwMode="auto">
            <a:xfrm>
              <a:off x="1582738" y="4725988"/>
              <a:ext cx="6207125" cy="6350"/>
            </a:xfrm>
            <a:prstGeom prst="rect">
              <a:avLst/>
            </a:prstGeom>
            <a:solidFill>
              <a:srgbClr val="868686"/>
            </a:solidFill>
            <a:ln w="6350">
              <a:solidFill>
                <a:srgbClr val="868686"/>
              </a:solidFill>
              <a:bevel/>
              <a:headEnd/>
              <a:tailEnd/>
            </a:ln>
          </p:spPr>
          <p:txBody>
            <a:bodyPr/>
            <a:lstStyle/>
            <a:p>
              <a:endParaRPr lang="it-IT"/>
            </a:p>
          </p:txBody>
        </p:sp>
        <p:sp>
          <p:nvSpPr>
            <p:cNvPr id="37925" name="Freeform 64"/>
            <p:cNvSpPr>
              <a:spLocks noEditPoints="1"/>
            </p:cNvSpPr>
            <p:nvPr/>
          </p:nvSpPr>
          <p:spPr bwMode="auto">
            <a:xfrm>
              <a:off x="2201863" y="4692650"/>
              <a:ext cx="5591175" cy="68263"/>
            </a:xfrm>
            <a:custGeom>
              <a:avLst/>
              <a:gdLst>
                <a:gd name="T0" fmla="*/ 10080625 w 3522"/>
                <a:gd name="T1" fmla="*/ 0 h 43"/>
                <a:gd name="T2" fmla="*/ 10080625 w 3522"/>
                <a:gd name="T3" fmla="*/ 108368317 h 43"/>
                <a:gd name="T4" fmla="*/ 0 w 3522"/>
                <a:gd name="T5" fmla="*/ 108368317 h 43"/>
                <a:gd name="T6" fmla="*/ 0 w 3522"/>
                <a:gd name="T7" fmla="*/ 0 h 43"/>
                <a:gd name="T8" fmla="*/ 10080625 w 3522"/>
                <a:gd name="T9" fmla="*/ 0 h 43"/>
                <a:gd name="T10" fmla="*/ 1975802746 w 3522"/>
                <a:gd name="T11" fmla="*/ 0 h 43"/>
                <a:gd name="T12" fmla="*/ 1975802746 w 3522"/>
                <a:gd name="T13" fmla="*/ 108368317 h 43"/>
                <a:gd name="T14" fmla="*/ 1963202762 w 3522"/>
                <a:gd name="T15" fmla="*/ 108368317 h 43"/>
                <a:gd name="T16" fmla="*/ 1963202762 w 3522"/>
                <a:gd name="T17" fmla="*/ 0 h 43"/>
                <a:gd name="T18" fmla="*/ 1975802746 w 3522"/>
                <a:gd name="T19" fmla="*/ 0 h 43"/>
                <a:gd name="T20" fmla="*/ 2147483647 w 3522"/>
                <a:gd name="T21" fmla="*/ 0 h 43"/>
                <a:gd name="T22" fmla="*/ 2147483647 w 3522"/>
                <a:gd name="T23" fmla="*/ 108368317 h 43"/>
                <a:gd name="T24" fmla="*/ 2147483647 w 3522"/>
                <a:gd name="T25" fmla="*/ 108368317 h 43"/>
                <a:gd name="T26" fmla="*/ 2147483647 w 3522"/>
                <a:gd name="T27" fmla="*/ 0 h 43"/>
                <a:gd name="T28" fmla="*/ 2147483647 w 3522"/>
                <a:gd name="T29" fmla="*/ 0 h 43"/>
                <a:gd name="T30" fmla="*/ 2147483647 w 3522"/>
                <a:gd name="T31" fmla="*/ 0 h 43"/>
                <a:gd name="T32" fmla="*/ 2147483647 w 3522"/>
                <a:gd name="T33" fmla="*/ 108368317 h 43"/>
                <a:gd name="T34" fmla="*/ 2147483647 w 3522"/>
                <a:gd name="T35" fmla="*/ 108368317 h 43"/>
                <a:gd name="T36" fmla="*/ 2147483647 w 3522"/>
                <a:gd name="T37" fmla="*/ 0 h 43"/>
                <a:gd name="T38" fmla="*/ 2147483647 w 3522"/>
                <a:gd name="T39" fmla="*/ 0 h 43"/>
                <a:gd name="T40" fmla="*/ 2147483647 w 3522"/>
                <a:gd name="T41" fmla="*/ 0 h 43"/>
                <a:gd name="T42" fmla="*/ 2147483647 w 3522"/>
                <a:gd name="T43" fmla="*/ 108368317 h 43"/>
                <a:gd name="T44" fmla="*/ 2147483647 w 3522"/>
                <a:gd name="T45" fmla="*/ 108368317 h 43"/>
                <a:gd name="T46" fmla="*/ 2147483647 w 3522"/>
                <a:gd name="T47" fmla="*/ 0 h 43"/>
                <a:gd name="T48" fmla="*/ 2147483647 w 3522"/>
                <a:gd name="T49" fmla="*/ 0 h 43"/>
                <a:gd name="T50" fmla="*/ 2147483647 w 3522"/>
                <a:gd name="T51" fmla="*/ 0 h 43"/>
                <a:gd name="T52" fmla="*/ 2147483647 w 3522"/>
                <a:gd name="T53" fmla="*/ 108368317 h 43"/>
                <a:gd name="T54" fmla="*/ 2147483647 w 3522"/>
                <a:gd name="T55" fmla="*/ 108368317 h 43"/>
                <a:gd name="T56" fmla="*/ 2147483647 w 3522"/>
                <a:gd name="T57" fmla="*/ 0 h 43"/>
                <a:gd name="T58" fmla="*/ 2147483647 w 3522"/>
                <a:gd name="T59" fmla="*/ 0 h 4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522"/>
                <a:gd name="T91" fmla="*/ 0 h 43"/>
                <a:gd name="T92" fmla="*/ 3522 w 3522"/>
                <a:gd name="T93" fmla="*/ 43 h 43"/>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522" h="43">
                  <a:moveTo>
                    <a:pt x="4" y="0"/>
                  </a:moveTo>
                  <a:lnTo>
                    <a:pt x="4" y="43"/>
                  </a:lnTo>
                  <a:lnTo>
                    <a:pt x="0" y="43"/>
                  </a:lnTo>
                  <a:lnTo>
                    <a:pt x="0" y="0"/>
                  </a:lnTo>
                  <a:lnTo>
                    <a:pt x="4" y="0"/>
                  </a:lnTo>
                  <a:close/>
                  <a:moveTo>
                    <a:pt x="784" y="0"/>
                  </a:moveTo>
                  <a:lnTo>
                    <a:pt x="784" y="43"/>
                  </a:lnTo>
                  <a:lnTo>
                    <a:pt x="779" y="43"/>
                  </a:lnTo>
                  <a:lnTo>
                    <a:pt x="779" y="0"/>
                  </a:lnTo>
                  <a:lnTo>
                    <a:pt x="784" y="0"/>
                  </a:lnTo>
                  <a:close/>
                  <a:moveTo>
                    <a:pt x="1567" y="0"/>
                  </a:moveTo>
                  <a:lnTo>
                    <a:pt x="1567" y="43"/>
                  </a:lnTo>
                  <a:lnTo>
                    <a:pt x="1563" y="43"/>
                  </a:lnTo>
                  <a:lnTo>
                    <a:pt x="1563" y="0"/>
                  </a:lnTo>
                  <a:lnTo>
                    <a:pt x="1567" y="0"/>
                  </a:lnTo>
                  <a:close/>
                  <a:moveTo>
                    <a:pt x="2351" y="0"/>
                  </a:moveTo>
                  <a:lnTo>
                    <a:pt x="2351" y="43"/>
                  </a:lnTo>
                  <a:lnTo>
                    <a:pt x="2346" y="43"/>
                  </a:lnTo>
                  <a:lnTo>
                    <a:pt x="2346" y="0"/>
                  </a:lnTo>
                  <a:lnTo>
                    <a:pt x="2351" y="0"/>
                  </a:lnTo>
                  <a:close/>
                  <a:moveTo>
                    <a:pt x="3134" y="0"/>
                  </a:moveTo>
                  <a:lnTo>
                    <a:pt x="3134" y="43"/>
                  </a:lnTo>
                  <a:lnTo>
                    <a:pt x="3130" y="43"/>
                  </a:lnTo>
                  <a:lnTo>
                    <a:pt x="3130" y="0"/>
                  </a:lnTo>
                  <a:lnTo>
                    <a:pt x="3134" y="0"/>
                  </a:lnTo>
                  <a:close/>
                  <a:moveTo>
                    <a:pt x="3522" y="0"/>
                  </a:moveTo>
                  <a:lnTo>
                    <a:pt x="3522" y="43"/>
                  </a:lnTo>
                  <a:lnTo>
                    <a:pt x="3517" y="43"/>
                  </a:lnTo>
                  <a:lnTo>
                    <a:pt x="3517" y="0"/>
                  </a:lnTo>
                  <a:lnTo>
                    <a:pt x="3522"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37926" name="Freeform 65"/>
            <p:cNvSpPr>
              <a:spLocks/>
            </p:cNvSpPr>
            <p:nvPr/>
          </p:nvSpPr>
          <p:spPr bwMode="auto">
            <a:xfrm>
              <a:off x="2185988" y="3386138"/>
              <a:ext cx="5008562" cy="688975"/>
            </a:xfrm>
            <a:custGeom>
              <a:avLst/>
              <a:gdLst>
                <a:gd name="T0" fmla="*/ 6679538 w 11465"/>
                <a:gd name="T1" fmla="*/ 86640350 h 1778"/>
                <a:gd name="T2" fmla="*/ 547149062 w 11465"/>
                <a:gd name="T3" fmla="*/ 150350 h 1778"/>
                <a:gd name="T4" fmla="*/ 549248595 w 11465"/>
                <a:gd name="T5" fmla="*/ 150350 h 1778"/>
                <a:gd name="T6" fmla="*/ 1092770874 w 11465"/>
                <a:gd name="T7" fmla="*/ 28980354 h 1778"/>
                <a:gd name="T8" fmla="*/ 1095824501 w 11465"/>
                <a:gd name="T9" fmla="*/ 29580979 h 1778"/>
                <a:gd name="T10" fmla="*/ 1639347436 w 11465"/>
                <a:gd name="T11" fmla="*/ 255416002 h 1778"/>
                <a:gd name="T12" fmla="*/ 1632859242 w 11465"/>
                <a:gd name="T13" fmla="*/ 255115689 h 1778"/>
                <a:gd name="T14" fmla="*/ 2147483647 w 11465"/>
                <a:gd name="T15" fmla="*/ 82135664 h 1778"/>
                <a:gd name="T16" fmla="*/ 2147483647 w 11465"/>
                <a:gd name="T17" fmla="*/ 85439101 h 1778"/>
                <a:gd name="T18" fmla="*/ 2147483647 w 11465"/>
                <a:gd name="T19" fmla="*/ 93397186 h 1778"/>
                <a:gd name="T20" fmla="*/ 1638584684 w 11465"/>
                <a:gd name="T21" fmla="*/ 266377211 h 1778"/>
                <a:gd name="T22" fmla="*/ 1632286960 w 11465"/>
                <a:gd name="T23" fmla="*/ 266076899 h 1778"/>
                <a:gd name="T24" fmla="*/ 1088763152 w 11465"/>
                <a:gd name="T25" fmla="*/ 40241876 h 1778"/>
                <a:gd name="T26" fmla="*/ 1091816779 w 11465"/>
                <a:gd name="T27" fmla="*/ 40842501 h 1778"/>
                <a:gd name="T28" fmla="*/ 548294063 w 11465"/>
                <a:gd name="T29" fmla="*/ 12012500 h 1778"/>
                <a:gd name="T30" fmla="*/ 550202689 w 11465"/>
                <a:gd name="T31" fmla="*/ 12012500 h 1778"/>
                <a:gd name="T32" fmla="*/ 9733167 w 11465"/>
                <a:gd name="T33" fmla="*/ 98502497 h 1778"/>
                <a:gd name="T34" fmla="*/ 763189 w 11465"/>
                <a:gd name="T35" fmla="*/ 93697498 h 1778"/>
                <a:gd name="T36" fmla="*/ 6679538 w 11465"/>
                <a:gd name="T37" fmla="*/ 86640350 h 177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465"/>
                <a:gd name="T58" fmla="*/ 0 h 1778"/>
                <a:gd name="T59" fmla="*/ 11465 w 11465"/>
                <a:gd name="T60" fmla="*/ 1778 h 177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465" h="1778">
                  <a:moveTo>
                    <a:pt x="35" y="577"/>
                  </a:moveTo>
                  <a:lnTo>
                    <a:pt x="2867" y="1"/>
                  </a:lnTo>
                  <a:cubicBezTo>
                    <a:pt x="2871" y="1"/>
                    <a:pt x="2875" y="0"/>
                    <a:pt x="2878" y="1"/>
                  </a:cubicBezTo>
                  <a:lnTo>
                    <a:pt x="5726" y="193"/>
                  </a:lnTo>
                  <a:cubicBezTo>
                    <a:pt x="5732" y="193"/>
                    <a:pt x="5737" y="194"/>
                    <a:pt x="5742" y="197"/>
                  </a:cubicBezTo>
                  <a:lnTo>
                    <a:pt x="8590" y="1701"/>
                  </a:lnTo>
                  <a:lnTo>
                    <a:pt x="8556" y="1699"/>
                  </a:lnTo>
                  <a:lnTo>
                    <a:pt x="11404" y="547"/>
                  </a:lnTo>
                  <a:cubicBezTo>
                    <a:pt x="11425" y="539"/>
                    <a:pt x="11448" y="549"/>
                    <a:pt x="11457" y="569"/>
                  </a:cubicBezTo>
                  <a:cubicBezTo>
                    <a:pt x="11465" y="590"/>
                    <a:pt x="11455" y="613"/>
                    <a:pt x="11434" y="622"/>
                  </a:cubicBezTo>
                  <a:lnTo>
                    <a:pt x="8586" y="1774"/>
                  </a:lnTo>
                  <a:cubicBezTo>
                    <a:pt x="8576" y="1778"/>
                    <a:pt x="8563" y="1777"/>
                    <a:pt x="8553" y="1772"/>
                  </a:cubicBezTo>
                  <a:lnTo>
                    <a:pt x="5705" y="268"/>
                  </a:lnTo>
                  <a:lnTo>
                    <a:pt x="5721" y="272"/>
                  </a:lnTo>
                  <a:lnTo>
                    <a:pt x="2873" y="80"/>
                  </a:lnTo>
                  <a:lnTo>
                    <a:pt x="2883" y="80"/>
                  </a:lnTo>
                  <a:lnTo>
                    <a:pt x="51" y="656"/>
                  </a:lnTo>
                  <a:cubicBezTo>
                    <a:pt x="30" y="660"/>
                    <a:pt x="9" y="646"/>
                    <a:pt x="4" y="624"/>
                  </a:cubicBezTo>
                  <a:cubicBezTo>
                    <a:pt x="0" y="603"/>
                    <a:pt x="14" y="582"/>
                    <a:pt x="35" y="577"/>
                  </a:cubicBezTo>
                  <a:close/>
                </a:path>
              </a:pathLst>
            </a:custGeom>
            <a:solidFill>
              <a:srgbClr val="604A7B"/>
            </a:solidFill>
            <a:ln w="6350" cap="flat">
              <a:solidFill>
                <a:srgbClr val="604A7B"/>
              </a:solidFill>
              <a:prstDash val="solid"/>
              <a:bevel/>
              <a:headEnd/>
              <a:tailEnd/>
            </a:ln>
          </p:spPr>
          <p:txBody>
            <a:bodyPr/>
            <a:lstStyle/>
            <a:p>
              <a:endParaRPr lang="it-IT"/>
            </a:p>
          </p:txBody>
        </p:sp>
        <p:sp>
          <p:nvSpPr>
            <p:cNvPr id="37927" name="Rectangle 68"/>
            <p:cNvSpPr>
              <a:spLocks noChangeArrowheads="1"/>
            </p:cNvSpPr>
            <p:nvPr/>
          </p:nvSpPr>
          <p:spPr bwMode="auto">
            <a:xfrm>
              <a:off x="971550" y="4614863"/>
              <a:ext cx="547688"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0,0%</a:t>
              </a:r>
              <a:endParaRPr lang="it-IT" sz="4400"/>
            </a:p>
          </p:txBody>
        </p:sp>
        <p:sp>
          <p:nvSpPr>
            <p:cNvPr id="37928" name="Rectangle 69"/>
            <p:cNvSpPr>
              <a:spLocks noChangeArrowheads="1"/>
            </p:cNvSpPr>
            <p:nvPr/>
          </p:nvSpPr>
          <p:spPr bwMode="auto">
            <a:xfrm>
              <a:off x="971550" y="4030663"/>
              <a:ext cx="547688"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0,5%</a:t>
              </a:r>
              <a:endParaRPr lang="it-IT" sz="4400"/>
            </a:p>
          </p:txBody>
        </p:sp>
        <p:sp>
          <p:nvSpPr>
            <p:cNvPr id="37929" name="Rectangle 70"/>
            <p:cNvSpPr>
              <a:spLocks noChangeArrowheads="1"/>
            </p:cNvSpPr>
            <p:nvPr/>
          </p:nvSpPr>
          <p:spPr bwMode="auto">
            <a:xfrm>
              <a:off x="971550" y="3446463"/>
              <a:ext cx="547688"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1,0%</a:t>
              </a:r>
              <a:endParaRPr lang="it-IT" sz="4400"/>
            </a:p>
          </p:txBody>
        </p:sp>
        <p:sp>
          <p:nvSpPr>
            <p:cNvPr id="37930" name="Rectangle 71"/>
            <p:cNvSpPr>
              <a:spLocks noChangeArrowheads="1"/>
            </p:cNvSpPr>
            <p:nvPr/>
          </p:nvSpPr>
          <p:spPr bwMode="auto">
            <a:xfrm>
              <a:off x="971550" y="2862263"/>
              <a:ext cx="547688"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1,5%</a:t>
              </a:r>
              <a:endParaRPr lang="it-IT" sz="4400"/>
            </a:p>
          </p:txBody>
        </p:sp>
        <p:sp>
          <p:nvSpPr>
            <p:cNvPr id="37931" name="Rectangle 72"/>
            <p:cNvSpPr>
              <a:spLocks noChangeArrowheads="1"/>
            </p:cNvSpPr>
            <p:nvPr/>
          </p:nvSpPr>
          <p:spPr bwMode="auto">
            <a:xfrm>
              <a:off x="971550" y="2278063"/>
              <a:ext cx="547688"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a:t>
              </a:r>
              <a:endParaRPr lang="it-IT" sz="4400"/>
            </a:p>
          </p:txBody>
        </p:sp>
        <p:sp>
          <p:nvSpPr>
            <p:cNvPr id="37932" name="Rectangle 73"/>
            <p:cNvSpPr>
              <a:spLocks noChangeArrowheads="1"/>
            </p:cNvSpPr>
            <p:nvPr/>
          </p:nvSpPr>
          <p:spPr bwMode="auto">
            <a:xfrm>
              <a:off x="971550" y="1695450"/>
              <a:ext cx="5476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2,5%</a:t>
              </a:r>
              <a:endParaRPr lang="it-IT" sz="4400"/>
            </a:p>
          </p:txBody>
        </p:sp>
        <p:sp>
          <p:nvSpPr>
            <p:cNvPr id="37933" name="Rectangle 74"/>
            <p:cNvSpPr>
              <a:spLocks noChangeArrowheads="1"/>
            </p:cNvSpPr>
            <p:nvPr/>
          </p:nvSpPr>
          <p:spPr bwMode="auto">
            <a:xfrm>
              <a:off x="971550" y="1111250"/>
              <a:ext cx="5476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3,0%</a:t>
              </a:r>
              <a:endParaRPr lang="it-IT" sz="4400"/>
            </a:p>
          </p:txBody>
        </p:sp>
        <p:sp>
          <p:nvSpPr>
            <p:cNvPr id="37934" name="Rectangle 75"/>
            <p:cNvSpPr>
              <a:spLocks noChangeArrowheads="1"/>
            </p:cNvSpPr>
            <p:nvPr/>
          </p:nvSpPr>
          <p:spPr bwMode="auto">
            <a:xfrm>
              <a:off x="1997075" y="4818063"/>
              <a:ext cx="5127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2006</a:t>
              </a:r>
              <a:endParaRPr lang="it-IT" sz="4400"/>
            </a:p>
          </p:txBody>
        </p:sp>
        <p:sp>
          <p:nvSpPr>
            <p:cNvPr id="37935" name="Rectangle 76"/>
            <p:cNvSpPr>
              <a:spLocks noChangeArrowheads="1"/>
            </p:cNvSpPr>
            <p:nvPr/>
          </p:nvSpPr>
          <p:spPr bwMode="auto">
            <a:xfrm>
              <a:off x="3240088" y="4818063"/>
              <a:ext cx="5127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2007</a:t>
              </a:r>
              <a:endParaRPr lang="it-IT" sz="4400"/>
            </a:p>
          </p:txBody>
        </p:sp>
        <p:sp>
          <p:nvSpPr>
            <p:cNvPr id="37936" name="Rectangle 77"/>
            <p:cNvSpPr>
              <a:spLocks noChangeArrowheads="1"/>
            </p:cNvSpPr>
            <p:nvPr/>
          </p:nvSpPr>
          <p:spPr bwMode="auto">
            <a:xfrm>
              <a:off x="4481513" y="4818063"/>
              <a:ext cx="5127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2008</a:t>
              </a:r>
              <a:endParaRPr lang="it-IT" sz="4400"/>
            </a:p>
          </p:txBody>
        </p:sp>
        <p:sp>
          <p:nvSpPr>
            <p:cNvPr id="37937" name="Rectangle 78"/>
            <p:cNvSpPr>
              <a:spLocks noChangeArrowheads="1"/>
            </p:cNvSpPr>
            <p:nvPr/>
          </p:nvSpPr>
          <p:spPr bwMode="auto">
            <a:xfrm>
              <a:off x="5724525" y="4818063"/>
              <a:ext cx="5127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2009</a:t>
              </a:r>
              <a:endParaRPr lang="it-IT" sz="4400"/>
            </a:p>
          </p:txBody>
        </p:sp>
        <p:sp>
          <p:nvSpPr>
            <p:cNvPr id="37938" name="Rectangle 79"/>
            <p:cNvSpPr>
              <a:spLocks noChangeArrowheads="1"/>
            </p:cNvSpPr>
            <p:nvPr/>
          </p:nvSpPr>
          <p:spPr bwMode="auto">
            <a:xfrm>
              <a:off x="6965950" y="4818063"/>
              <a:ext cx="5127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2010</a:t>
              </a:r>
              <a:endParaRPr lang="it-IT" sz="4400"/>
            </a:p>
          </p:txBody>
        </p:sp>
      </p:grpSp>
      <p:sp>
        <p:nvSpPr>
          <p:cNvPr id="42" name="Rettangolo 41"/>
          <p:cNvSpPr/>
          <p:nvPr/>
        </p:nvSpPr>
        <p:spPr bwMode="auto">
          <a:xfrm>
            <a:off x="2030490" y="6568835"/>
            <a:ext cx="226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Morfologia</a:t>
            </a:r>
          </a:p>
        </p:txBody>
      </p:sp>
      <p:sp>
        <p:nvSpPr>
          <p:cNvPr id="47" name="Rettangolo 46"/>
          <p:cNvSpPr/>
          <p:nvPr/>
        </p:nvSpPr>
        <p:spPr bwMode="auto">
          <a:xfrm>
            <a:off x="4298482"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Risultati della provincia</a:t>
            </a:r>
          </a:p>
        </p:txBody>
      </p:sp>
      <p:sp>
        <p:nvSpPr>
          <p:cNvPr id="49" name="Rettangolo 48"/>
          <p:cNvSpPr/>
          <p:nvPr/>
        </p:nvSpPr>
        <p:spPr bwMode="auto">
          <a:xfrm>
            <a:off x="6797306" y="6568835"/>
            <a:ext cx="2340000" cy="333375"/>
          </a:xfrm>
          <a:prstGeom prst="rect">
            <a:avLst/>
          </a:prstGeom>
          <a:solidFill>
            <a:srgbClr val="33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solidFill>
                <a:latin typeface="Verdana" pitchFamily="34" charset="0"/>
                <a:cs typeface="+mn-cs"/>
              </a:rPr>
              <a:t>I settori economici</a:t>
            </a:r>
          </a:p>
        </p:txBody>
      </p:sp>
      <p:sp>
        <p:nvSpPr>
          <p:cNvPr id="50" name="Rettangolo 49"/>
          <p:cNvSpPr/>
          <p:nvPr/>
        </p:nvSpPr>
        <p:spPr bwMode="auto">
          <a:xfrm>
            <a:off x="-16797" y="6568835"/>
            <a:ext cx="208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Domande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0"/>
                                        <p:tgtEl>
                                          <p:spTgt spid="3"/>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01"/>
                                        </p:tgtEl>
                                        <p:attrNameLst>
                                          <p:attrName>style.visibility</p:attrName>
                                        </p:attrNameLst>
                                      </p:cBhvr>
                                      <p:to>
                                        <p:strVal val="visible"/>
                                      </p:to>
                                    </p:set>
                                    <p:animEffect transition="in" filter="fade">
                                      <p:cBhvr>
                                        <p:cTn id="14" dur="2000"/>
                                        <p:tgtEl>
                                          <p:spTgt spid="101"/>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5881"/>
                                        </p:tgtEl>
                                        <p:attrNameLst>
                                          <p:attrName>style.visibility</p:attrName>
                                        </p:attrNameLst>
                                      </p:cBhvr>
                                      <p:to>
                                        <p:strVal val="visible"/>
                                      </p:to>
                                    </p:set>
                                    <p:animEffect transition="in" filter="fade">
                                      <p:cBhvr>
                                        <p:cTn id="19" dur="2000"/>
                                        <p:tgtEl>
                                          <p:spTgt spid="3588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5887"/>
                                        </p:tgtEl>
                                        <p:attrNameLst>
                                          <p:attrName>style.visibility</p:attrName>
                                        </p:attrNameLst>
                                      </p:cBhvr>
                                      <p:to>
                                        <p:strVal val="visible"/>
                                      </p:to>
                                    </p:set>
                                    <p:animEffect transition="in" filter="fade">
                                      <p:cBhvr>
                                        <p:cTn id="22" dur="2000"/>
                                        <p:tgtEl>
                                          <p:spTgt spid="3588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5888"/>
                                        </p:tgtEl>
                                        <p:attrNameLst>
                                          <p:attrName>style.visibility</p:attrName>
                                        </p:attrNameLst>
                                      </p:cBhvr>
                                      <p:to>
                                        <p:strVal val="visible"/>
                                      </p:to>
                                    </p:set>
                                    <p:animEffect transition="in" filter="fade">
                                      <p:cBhvr>
                                        <p:cTn id="25" dur="2000"/>
                                        <p:tgtEl>
                                          <p:spTgt spid="3588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5889"/>
                                        </p:tgtEl>
                                        <p:attrNameLst>
                                          <p:attrName>style.visibility</p:attrName>
                                        </p:attrNameLst>
                                      </p:cBhvr>
                                      <p:to>
                                        <p:strVal val="visible"/>
                                      </p:to>
                                    </p:set>
                                    <p:animEffect transition="in" filter="fade">
                                      <p:cBhvr>
                                        <p:cTn id="28" dur="2000"/>
                                        <p:tgtEl>
                                          <p:spTgt spid="3588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5890"/>
                                        </p:tgtEl>
                                        <p:attrNameLst>
                                          <p:attrName>style.visibility</p:attrName>
                                        </p:attrNameLst>
                                      </p:cBhvr>
                                      <p:to>
                                        <p:strVal val="visible"/>
                                      </p:to>
                                    </p:set>
                                    <p:animEffect transition="in" filter="fade">
                                      <p:cBhvr>
                                        <p:cTn id="31" dur="2000"/>
                                        <p:tgtEl>
                                          <p:spTgt spid="3589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5891"/>
                                        </p:tgtEl>
                                        <p:attrNameLst>
                                          <p:attrName>style.visibility</p:attrName>
                                        </p:attrNameLst>
                                      </p:cBhvr>
                                      <p:to>
                                        <p:strVal val="visible"/>
                                      </p:to>
                                    </p:set>
                                    <p:animEffect transition="in" filter="fade">
                                      <p:cBhvr>
                                        <p:cTn id="34" dur="2000"/>
                                        <p:tgtEl>
                                          <p:spTgt spid="35891"/>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6661"/>
                                        </p:tgtEl>
                                        <p:attrNameLst>
                                          <p:attrName>style.visibility</p:attrName>
                                        </p:attrNameLst>
                                      </p:cBhvr>
                                      <p:to>
                                        <p:strVal val="visible"/>
                                      </p:to>
                                    </p:set>
                                    <p:animEffect transition="in" filter="fade">
                                      <p:cBhvr>
                                        <p:cTn id="39" dur="2000"/>
                                        <p:tgtEl>
                                          <p:spTgt spid="26661"/>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6660"/>
                                        </p:tgtEl>
                                        <p:attrNameLst>
                                          <p:attrName>style.visibility</p:attrName>
                                        </p:attrNameLst>
                                      </p:cBhvr>
                                      <p:to>
                                        <p:strVal val="visible"/>
                                      </p:to>
                                    </p:set>
                                    <p:animEffect transition="in" filter="fade">
                                      <p:cBhvr>
                                        <p:cTn id="42" dur="2000"/>
                                        <p:tgtEl>
                                          <p:spTgt spid="26660"/>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5861"/>
                                        </p:tgtEl>
                                        <p:attrNameLst>
                                          <p:attrName>style.visibility</p:attrName>
                                        </p:attrNameLst>
                                      </p:cBhvr>
                                      <p:to>
                                        <p:strVal val="visible"/>
                                      </p:to>
                                    </p:set>
                                    <p:animEffect transition="in" filter="fade">
                                      <p:cBhvr>
                                        <p:cTn id="45" dur="2000"/>
                                        <p:tgtEl>
                                          <p:spTgt spid="35861"/>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5862"/>
                                        </p:tgtEl>
                                        <p:attrNameLst>
                                          <p:attrName>style.visibility</p:attrName>
                                        </p:attrNameLst>
                                      </p:cBhvr>
                                      <p:to>
                                        <p:strVal val="visible"/>
                                      </p:to>
                                    </p:set>
                                    <p:animEffect transition="in" filter="fade">
                                      <p:cBhvr>
                                        <p:cTn id="48" dur="2000"/>
                                        <p:tgtEl>
                                          <p:spTgt spid="35862"/>
                                        </p:tgtEl>
                                      </p:cBhvr>
                                    </p:animEffect>
                                  </p:childTnLst>
                                </p:cTn>
                              </p:par>
                            </p:childTnLst>
                          </p:cTn>
                        </p:par>
                        <p:par>
                          <p:cTn id="49" fill="hold" nodeType="afterGroup">
                            <p:stCondLst>
                              <p:cond delay="2000"/>
                            </p:stCondLst>
                            <p:childTnLst>
                              <p:par>
                                <p:cTn id="50" presetID="10" presetClass="entr" presetSubtype="0" fill="hold" grpId="0" nodeType="afterEffect">
                                  <p:stCondLst>
                                    <p:cond delay="0"/>
                                  </p:stCondLst>
                                  <p:childTnLst>
                                    <p:set>
                                      <p:cBhvr>
                                        <p:cTn id="51" dur="1" fill="hold">
                                          <p:stCondLst>
                                            <p:cond delay="0"/>
                                          </p:stCondLst>
                                        </p:cTn>
                                        <p:tgtEl>
                                          <p:spTgt spid="334"/>
                                        </p:tgtEl>
                                        <p:attrNameLst>
                                          <p:attrName>style.visibility</p:attrName>
                                        </p:attrNameLst>
                                      </p:cBhvr>
                                      <p:to>
                                        <p:strVal val="visible"/>
                                      </p:to>
                                    </p:set>
                                    <p:animEffect transition="in" filter="fade">
                                      <p:cBhvr>
                                        <p:cTn id="52" dur="2000"/>
                                        <p:tgtEl>
                                          <p:spTgt spid="334"/>
                                        </p:tgtEl>
                                      </p:cBhvr>
                                    </p:animEffect>
                                  </p:childTnLst>
                                </p:cTn>
                              </p:par>
                              <p:par>
                                <p:cTn id="53" presetID="10" presetClass="entr" presetSubtype="0" fill="hold" nodeType="with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fade">
                                      <p:cBhvr>
                                        <p:cTn id="55"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334" grpId="0" autoUpdateAnimBg="0"/>
      <p:bldP spid="35881" grpId="0" animBg="1"/>
      <p:bldP spid="35887" grpId="0"/>
      <p:bldP spid="35888" grpId="0"/>
      <p:bldP spid="35889" grpId="0"/>
      <p:bldP spid="35890" grpId="0"/>
      <p:bldP spid="35891" grpId="0"/>
      <p:bldP spid="35862" grpId="0"/>
      <p:bldP spid="101" grpId="0"/>
      <p:bldP spid="35861" grpId="0"/>
      <p:bldP spid="2666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986" name="Gruppo 35"/>
          <p:cNvGrpSpPr>
            <a:grpSpLocks/>
          </p:cNvGrpSpPr>
          <p:nvPr/>
        </p:nvGrpSpPr>
        <p:grpSpPr bwMode="auto">
          <a:xfrm>
            <a:off x="1069975" y="981075"/>
            <a:ext cx="7362825" cy="4945063"/>
            <a:chOff x="829047" y="981074"/>
            <a:chExt cx="7361932" cy="4945064"/>
          </a:xfrm>
        </p:grpSpPr>
        <p:pic>
          <p:nvPicPr>
            <p:cNvPr id="41" name="Picture 49" descr="C:\Users\intel\AppData\Local\Microsoft\Windows\Temporary Internet Files\Content.IE5\KN36875D\MC900211975[1].wmf"/>
            <p:cNvPicPr>
              <a:picLocks noChangeArrowheads="1"/>
            </p:cNvPicPr>
            <p:nvPr/>
          </p:nvPicPr>
          <p:blipFill>
            <a:blip r:embed="rId3" cstate="print">
              <a:duotone>
                <a:schemeClr val="accent3">
                  <a:shade val="45000"/>
                  <a:satMod val="135000"/>
                </a:schemeClr>
                <a:prstClr val="white"/>
              </a:duotone>
            </a:blip>
            <a:srcRect/>
            <a:stretch>
              <a:fillRect/>
            </a:stretch>
          </p:blipFill>
          <p:spPr bwMode="auto">
            <a:xfrm>
              <a:off x="829047" y="981074"/>
              <a:ext cx="7268400" cy="4874400"/>
            </a:xfrm>
            <a:prstGeom prst="rect">
              <a:avLst/>
            </a:prstGeom>
            <a:noFill/>
            <a:ln w="9525">
              <a:noFill/>
              <a:miter lim="800000"/>
              <a:headEnd/>
              <a:tailEnd/>
            </a:ln>
          </p:spPr>
        </p:pic>
        <p:sp>
          <p:nvSpPr>
            <p:cNvPr id="42037" name="Rettangolo 16"/>
            <p:cNvSpPr>
              <a:spLocks noChangeArrowheads="1"/>
            </p:cNvSpPr>
            <p:nvPr/>
          </p:nvSpPr>
          <p:spPr bwMode="auto">
            <a:xfrm>
              <a:off x="924992" y="1052513"/>
              <a:ext cx="7265987" cy="4873625"/>
            </a:xfrm>
            <a:prstGeom prst="rect">
              <a:avLst/>
            </a:prstGeom>
            <a:solidFill>
              <a:srgbClr val="EAEAEA">
                <a:alpha val="81960"/>
              </a:srgbClr>
            </a:solidFill>
            <a:ln>
              <a:noFill/>
            </a:ln>
            <a:extLst>
              <a:ext uri="{91240B29-F687-4F45-9708-019B960494DF}">
                <a14:hiddenLine xmlns:a14="http://schemas.microsoft.com/office/drawing/2010/main" w="28575" algn="ctr">
                  <a:solidFill>
                    <a:srgbClr val="000000"/>
                  </a:solidFill>
                  <a:prstDash val="dash"/>
                  <a:round/>
                  <a:headEnd/>
                  <a:tailEnd type="triangle" w="med" len="med"/>
                </a14:hiddenLine>
              </a:ext>
            </a:extLst>
          </p:spPr>
          <p:txBody>
            <a:bodyPr anchor="ctr"/>
            <a:lstStyle/>
            <a:p>
              <a:pPr algn="ctr"/>
              <a:endParaRPr lang="it-IT"/>
            </a:p>
          </p:txBody>
        </p:sp>
      </p:grpSp>
      <p:sp>
        <p:nvSpPr>
          <p:cNvPr id="7171" name="Rectangle 10"/>
          <p:cNvSpPr>
            <a:spLocks noGrp="1" noChangeArrowheads="1"/>
          </p:cNvSpPr>
          <p:nvPr>
            <p:ph type="title"/>
          </p:nvPr>
        </p:nvSpPr>
        <p:spPr>
          <a:xfrm>
            <a:off x="598488" y="188913"/>
            <a:ext cx="8172450" cy="792162"/>
          </a:xfrm>
        </p:spPr>
        <p:txBody>
          <a:bodyPr/>
          <a:lstStyle/>
          <a:p>
            <a:pPr eaLnBrk="1" hangingPunct="1"/>
            <a:r>
              <a:rPr lang="it-IT" sz="2000" smtClean="0">
                <a:solidFill>
                  <a:srgbClr val="604A7B"/>
                </a:solidFill>
                <a:latin typeface="Verdana" pitchFamily="34" charset="0"/>
              </a:rPr>
              <a:t>La meccanica – autonomia patrimoniale </a:t>
            </a:r>
            <a:r>
              <a:rPr lang="it-IT" sz="1400" b="0" smtClean="0">
                <a:solidFill>
                  <a:srgbClr val="604A7B"/>
                </a:solidFill>
                <a:latin typeface="Verdana" pitchFamily="34" charset="0"/>
              </a:rPr>
              <a:t>(valore mediano)</a:t>
            </a:r>
            <a:endParaRPr lang="it-IT" sz="2000" b="0" smtClean="0">
              <a:solidFill>
                <a:srgbClr val="604A7B"/>
              </a:solidFill>
              <a:latin typeface="Verdana" pitchFamily="34" charset="0"/>
            </a:endParaRPr>
          </a:p>
        </p:txBody>
      </p:sp>
      <p:sp>
        <p:nvSpPr>
          <p:cNvPr id="334" name="Rectangle 15"/>
          <p:cNvSpPr>
            <a:spLocks noChangeArrowheads="1"/>
          </p:cNvSpPr>
          <p:nvPr/>
        </p:nvSpPr>
        <p:spPr bwMode="auto">
          <a:xfrm>
            <a:off x="1331913" y="5876895"/>
            <a:ext cx="78057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it-IT" sz="2000" dirty="0" smtClean="0">
                <a:solidFill>
                  <a:srgbClr val="604A7B"/>
                </a:solidFill>
                <a:latin typeface="Verdana" pitchFamily="34" charset="0"/>
              </a:rPr>
              <a:t>Debiti più bassi della </a:t>
            </a:r>
            <a:r>
              <a:rPr lang="it-IT" sz="2000" dirty="0">
                <a:solidFill>
                  <a:srgbClr val="604A7B"/>
                </a:solidFill>
                <a:latin typeface="Verdana" pitchFamily="34" charset="0"/>
              </a:rPr>
              <a:t>media </a:t>
            </a:r>
            <a:r>
              <a:rPr lang="it-IT" sz="2000" dirty="0" smtClean="0">
                <a:solidFill>
                  <a:srgbClr val="604A7B"/>
                </a:solidFill>
                <a:latin typeface="Verdana" pitchFamily="34" charset="0"/>
              </a:rPr>
              <a:t>provinciale…</a:t>
            </a:r>
            <a:endParaRPr lang="it-IT" sz="2000" dirty="0">
              <a:solidFill>
                <a:srgbClr val="604A7B"/>
              </a:solidFill>
              <a:latin typeface="Verdana" pitchFamily="34" charset="0"/>
            </a:endParaRPr>
          </a:p>
        </p:txBody>
      </p:sp>
      <p:sp>
        <p:nvSpPr>
          <p:cNvPr id="30" name="Pentagono 29"/>
          <p:cNvSpPr/>
          <p:nvPr/>
        </p:nvSpPr>
        <p:spPr bwMode="auto">
          <a:xfrm>
            <a:off x="791094" y="5893533"/>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64" name="Rectangle 81"/>
          <p:cNvSpPr>
            <a:spLocks noChangeArrowheads="1"/>
          </p:cNvSpPr>
          <p:nvPr/>
        </p:nvSpPr>
        <p:spPr bwMode="auto">
          <a:xfrm>
            <a:off x="7143750" y="1700213"/>
            <a:ext cx="307975" cy="276225"/>
          </a:xfrm>
          <a:prstGeom prst="rect">
            <a:avLst/>
          </a:prstGeom>
          <a:noFill/>
          <a:ln w="9525">
            <a:noFill/>
            <a:miter lim="800000"/>
            <a:headEnd/>
            <a:tailEnd/>
          </a:ln>
        </p:spPr>
        <p:txBody>
          <a:bodyPr wrap="none" lIns="0" tIns="0" rIns="0" bIns="0">
            <a:spAutoFit/>
          </a:bodyPr>
          <a:lstStyle/>
          <a:p>
            <a:pPr>
              <a:defRPr/>
            </a:pPr>
            <a:r>
              <a:rPr lang="it-IT" sz="1800" dirty="0">
                <a:solidFill>
                  <a:schemeClr val="bg1">
                    <a:lumMod val="50000"/>
                  </a:schemeClr>
                </a:solidFill>
              </a:rPr>
              <a:t>Q3</a:t>
            </a:r>
            <a:endParaRPr lang="it-IT" b="0" dirty="0">
              <a:solidFill>
                <a:schemeClr val="bg1">
                  <a:lumMod val="50000"/>
                </a:schemeClr>
              </a:solidFill>
            </a:endParaRPr>
          </a:p>
        </p:txBody>
      </p:sp>
      <p:sp>
        <p:nvSpPr>
          <p:cNvPr id="40" name="Rettangolo 39"/>
          <p:cNvSpPr/>
          <p:nvPr/>
        </p:nvSpPr>
        <p:spPr bwMode="auto">
          <a:xfrm>
            <a:off x="2030490" y="6568835"/>
            <a:ext cx="226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Morfologia</a:t>
            </a:r>
          </a:p>
        </p:txBody>
      </p:sp>
      <p:sp>
        <p:nvSpPr>
          <p:cNvPr id="42" name="Rettangolo 41"/>
          <p:cNvSpPr/>
          <p:nvPr/>
        </p:nvSpPr>
        <p:spPr bwMode="auto">
          <a:xfrm>
            <a:off x="4298482"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Risultati della provincia</a:t>
            </a:r>
          </a:p>
        </p:txBody>
      </p:sp>
      <p:sp>
        <p:nvSpPr>
          <p:cNvPr id="47" name="Rettangolo 46"/>
          <p:cNvSpPr/>
          <p:nvPr/>
        </p:nvSpPr>
        <p:spPr bwMode="auto">
          <a:xfrm>
            <a:off x="6797306" y="6568835"/>
            <a:ext cx="2340000" cy="333375"/>
          </a:xfrm>
          <a:prstGeom prst="rect">
            <a:avLst/>
          </a:prstGeom>
          <a:solidFill>
            <a:srgbClr val="33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solidFill>
                <a:latin typeface="Verdana" pitchFamily="34" charset="0"/>
                <a:cs typeface="+mn-cs"/>
              </a:rPr>
              <a:t>I settori economici</a:t>
            </a:r>
          </a:p>
        </p:txBody>
      </p:sp>
      <p:sp>
        <p:nvSpPr>
          <p:cNvPr id="48" name="Rettangolo 47"/>
          <p:cNvSpPr/>
          <p:nvPr/>
        </p:nvSpPr>
        <p:spPr bwMode="auto">
          <a:xfrm>
            <a:off x="-16797" y="6568835"/>
            <a:ext cx="208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Domande</a:t>
            </a:r>
          </a:p>
        </p:txBody>
      </p:sp>
      <p:sp>
        <p:nvSpPr>
          <p:cNvPr id="90126" name="Freeform 14"/>
          <p:cNvSpPr>
            <a:spLocks/>
          </p:cNvSpPr>
          <p:nvPr/>
        </p:nvSpPr>
        <p:spPr bwMode="auto">
          <a:xfrm>
            <a:off x="2141538" y="1465263"/>
            <a:ext cx="5032375" cy="735012"/>
          </a:xfrm>
          <a:custGeom>
            <a:avLst/>
            <a:gdLst>
              <a:gd name="T0" fmla="*/ 48 w 11524"/>
              <a:gd name="T1" fmla="*/ 1169 h 1681"/>
              <a:gd name="T2" fmla="*/ 2912 w 11524"/>
              <a:gd name="T3" fmla="*/ 1601 h 1681"/>
              <a:gd name="T4" fmla="*/ 2887 w 11524"/>
              <a:gd name="T5" fmla="*/ 1606 h 1681"/>
              <a:gd name="T6" fmla="*/ 5735 w 11524"/>
              <a:gd name="T7" fmla="*/ 6 h 1681"/>
              <a:gd name="T8" fmla="*/ 5757 w 11524"/>
              <a:gd name="T9" fmla="*/ 1 h 1681"/>
              <a:gd name="T10" fmla="*/ 8621 w 11524"/>
              <a:gd name="T11" fmla="*/ 177 h 1681"/>
              <a:gd name="T12" fmla="*/ 11485 w 11524"/>
              <a:gd name="T13" fmla="*/ 369 h 1681"/>
              <a:gd name="T14" fmla="*/ 11522 w 11524"/>
              <a:gd name="T15" fmla="*/ 411 h 1681"/>
              <a:gd name="T16" fmla="*/ 11480 w 11524"/>
              <a:gd name="T17" fmla="*/ 448 h 1681"/>
              <a:gd name="T18" fmla="*/ 8616 w 11524"/>
              <a:gd name="T19" fmla="*/ 256 h 1681"/>
              <a:gd name="T20" fmla="*/ 5752 w 11524"/>
              <a:gd name="T21" fmla="*/ 80 h 1681"/>
              <a:gd name="T22" fmla="*/ 5774 w 11524"/>
              <a:gd name="T23" fmla="*/ 75 h 1681"/>
              <a:gd name="T24" fmla="*/ 2926 w 11524"/>
              <a:gd name="T25" fmla="*/ 1675 h 1681"/>
              <a:gd name="T26" fmla="*/ 2901 w 11524"/>
              <a:gd name="T27" fmla="*/ 1680 h 1681"/>
              <a:gd name="T28" fmla="*/ 37 w 11524"/>
              <a:gd name="T29" fmla="*/ 1248 h 1681"/>
              <a:gd name="T30" fmla="*/ 3 w 11524"/>
              <a:gd name="T31" fmla="*/ 1203 h 1681"/>
              <a:gd name="T32" fmla="*/ 48 w 11524"/>
              <a:gd name="T33" fmla="*/ 1169 h 168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524"/>
              <a:gd name="T52" fmla="*/ 0 h 1681"/>
              <a:gd name="T53" fmla="*/ 11524 w 11524"/>
              <a:gd name="T54" fmla="*/ 1681 h 168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524" h="1681">
                <a:moveTo>
                  <a:pt x="48" y="1169"/>
                </a:moveTo>
                <a:lnTo>
                  <a:pt x="2912" y="1601"/>
                </a:lnTo>
                <a:lnTo>
                  <a:pt x="2887" y="1606"/>
                </a:lnTo>
                <a:lnTo>
                  <a:pt x="5735" y="6"/>
                </a:lnTo>
                <a:cubicBezTo>
                  <a:pt x="5742" y="2"/>
                  <a:pt x="5749" y="0"/>
                  <a:pt x="5757" y="1"/>
                </a:cubicBezTo>
                <a:lnTo>
                  <a:pt x="8621" y="177"/>
                </a:lnTo>
                <a:lnTo>
                  <a:pt x="11485" y="369"/>
                </a:lnTo>
                <a:cubicBezTo>
                  <a:pt x="11507" y="370"/>
                  <a:pt x="11524" y="389"/>
                  <a:pt x="11522" y="411"/>
                </a:cubicBezTo>
                <a:cubicBezTo>
                  <a:pt x="11521" y="433"/>
                  <a:pt x="11502" y="450"/>
                  <a:pt x="11480" y="448"/>
                </a:cubicBezTo>
                <a:lnTo>
                  <a:pt x="8616" y="256"/>
                </a:lnTo>
                <a:lnTo>
                  <a:pt x="5752" y="80"/>
                </a:lnTo>
                <a:lnTo>
                  <a:pt x="5774" y="75"/>
                </a:lnTo>
                <a:lnTo>
                  <a:pt x="2926" y="1675"/>
                </a:lnTo>
                <a:cubicBezTo>
                  <a:pt x="2918" y="1680"/>
                  <a:pt x="2909" y="1681"/>
                  <a:pt x="2901" y="1680"/>
                </a:cubicBezTo>
                <a:lnTo>
                  <a:pt x="37" y="1248"/>
                </a:lnTo>
                <a:cubicBezTo>
                  <a:pt x="15" y="1245"/>
                  <a:pt x="0" y="1224"/>
                  <a:pt x="3" y="1203"/>
                </a:cubicBezTo>
                <a:cubicBezTo>
                  <a:pt x="6" y="1181"/>
                  <a:pt x="27" y="1166"/>
                  <a:pt x="48" y="1169"/>
                </a:cubicBezTo>
                <a:close/>
              </a:path>
            </a:pathLst>
          </a:custGeom>
          <a:solidFill>
            <a:srgbClr val="A6A6A6"/>
          </a:solidFill>
          <a:ln w="6350" cap="flat">
            <a:solidFill>
              <a:srgbClr val="A6A6A6"/>
            </a:solidFill>
            <a:prstDash val="solid"/>
            <a:bevel/>
            <a:headEnd/>
            <a:tailEnd/>
          </a:ln>
        </p:spPr>
        <p:txBody>
          <a:bodyPr/>
          <a:lstStyle/>
          <a:p>
            <a:endParaRPr lang="it-IT"/>
          </a:p>
        </p:txBody>
      </p:sp>
      <p:grpSp>
        <p:nvGrpSpPr>
          <p:cNvPr id="3" name="Gruppo 67"/>
          <p:cNvGrpSpPr>
            <a:grpSpLocks/>
          </p:cNvGrpSpPr>
          <p:nvPr/>
        </p:nvGrpSpPr>
        <p:grpSpPr bwMode="auto">
          <a:xfrm>
            <a:off x="971550" y="1141413"/>
            <a:ext cx="6815138" cy="4402137"/>
            <a:chOff x="971600" y="1140953"/>
            <a:chExt cx="6815088" cy="4403059"/>
          </a:xfrm>
        </p:grpSpPr>
        <p:sp>
          <p:nvSpPr>
            <p:cNvPr id="42015" name="Freeform 7"/>
            <p:cNvSpPr>
              <a:spLocks noEditPoints="1"/>
            </p:cNvSpPr>
            <p:nvPr/>
          </p:nvSpPr>
          <p:spPr bwMode="auto">
            <a:xfrm>
              <a:off x="1530350" y="1247776"/>
              <a:ext cx="6253163" cy="3519488"/>
            </a:xfrm>
            <a:custGeom>
              <a:avLst/>
              <a:gdLst>
                <a:gd name="T0" fmla="*/ 0 w 3939"/>
                <a:gd name="T1" fmla="*/ 2213 h 2217"/>
                <a:gd name="T2" fmla="*/ 3939 w 3939"/>
                <a:gd name="T3" fmla="*/ 2213 h 2217"/>
                <a:gd name="T4" fmla="*/ 3939 w 3939"/>
                <a:gd name="T5" fmla="*/ 2217 h 2217"/>
                <a:gd name="T6" fmla="*/ 0 w 3939"/>
                <a:gd name="T7" fmla="*/ 2217 h 2217"/>
                <a:gd name="T8" fmla="*/ 0 w 3939"/>
                <a:gd name="T9" fmla="*/ 2213 h 2217"/>
                <a:gd name="T10" fmla="*/ 0 w 3939"/>
                <a:gd name="T11" fmla="*/ 1935 h 2217"/>
                <a:gd name="T12" fmla="*/ 3939 w 3939"/>
                <a:gd name="T13" fmla="*/ 1935 h 2217"/>
                <a:gd name="T14" fmla="*/ 3939 w 3939"/>
                <a:gd name="T15" fmla="*/ 1939 h 2217"/>
                <a:gd name="T16" fmla="*/ 0 w 3939"/>
                <a:gd name="T17" fmla="*/ 1939 h 2217"/>
                <a:gd name="T18" fmla="*/ 0 w 3939"/>
                <a:gd name="T19" fmla="*/ 1935 h 2217"/>
                <a:gd name="T20" fmla="*/ 0 w 3939"/>
                <a:gd name="T21" fmla="*/ 1657 h 2217"/>
                <a:gd name="T22" fmla="*/ 3939 w 3939"/>
                <a:gd name="T23" fmla="*/ 1657 h 2217"/>
                <a:gd name="T24" fmla="*/ 3939 w 3939"/>
                <a:gd name="T25" fmla="*/ 1662 h 2217"/>
                <a:gd name="T26" fmla="*/ 0 w 3939"/>
                <a:gd name="T27" fmla="*/ 1662 h 2217"/>
                <a:gd name="T28" fmla="*/ 0 w 3939"/>
                <a:gd name="T29" fmla="*/ 1657 h 2217"/>
                <a:gd name="T30" fmla="*/ 0 w 3939"/>
                <a:gd name="T31" fmla="*/ 1384 h 2217"/>
                <a:gd name="T32" fmla="*/ 3939 w 3939"/>
                <a:gd name="T33" fmla="*/ 1384 h 2217"/>
                <a:gd name="T34" fmla="*/ 3939 w 3939"/>
                <a:gd name="T35" fmla="*/ 1388 h 2217"/>
                <a:gd name="T36" fmla="*/ 0 w 3939"/>
                <a:gd name="T37" fmla="*/ 1388 h 2217"/>
                <a:gd name="T38" fmla="*/ 0 w 3939"/>
                <a:gd name="T39" fmla="*/ 1384 h 2217"/>
                <a:gd name="T40" fmla="*/ 0 w 3939"/>
                <a:gd name="T41" fmla="*/ 1106 h 2217"/>
                <a:gd name="T42" fmla="*/ 3939 w 3939"/>
                <a:gd name="T43" fmla="*/ 1106 h 2217"/>
                <a:gd name="T44" fmla="*/ 3939 w 3939"/>
                <a:gd name="T45" fmla="*/ 1111 h 2217"/>
                <a:gd name="T46" fmla="*/ 0 w 3939"/>
                <a:gd name="T47" fmla="*/ 1111 h 2217"/>
                <a:gd name="T48" fmla="*/ 0 w 3939"/>
                <a:gd name="T49" fmla="*/ 1106 h 2217"/>
                <a:gd name="T50" fmla="*/ 0 w 3939"/>
                <a:gd name="T51" fmla="*/ 829 h 2217"/>
                <a:gd name="T52" fmla="*/ 3939 w 3939"/>
                <a:gd name="T53" fmla="*/ 829 h 2217"/>
                <a:gd name="T54" fmla="*/ 3939 w 3939"/>
                <a:gd name="T55" fmla="*/ 833 h 2217"/>
                <a:gd name="T56" fmla="*/ 0 w 3939"/>
                <a:gd name="T57" fmla="*/ 833 h 2217"/>
                <a:gd name="T58" fmla="*/ 0 w 3939"/>
                <a:gd name="T59" fmla="*/ 829 h 2217"/>
                <a:gd name="T60" fmla="*/ 0 w 3939"/>
                <a:gd name="T61" fmla="*/ 551 h 2217"/>
                <a:gd name="T62" fmla="*/ 3939 w 3939"/>
                <a:gd name="T63" fmla="*/ 551 h 2217"/>
                <a:gd name="T64" fmla="*/ 3939 w 3939"/>
                <a:gd name="T65" fmla="*/ 555 h 2217"/>
                <a:gd name="T66" fmla="*/ 0 w 3939"/>
                <a:gd name="T67" fmla="*/ 555 h 2217"/>
                <a:gd name="T68" fmla="*/ 0 w 3939"/>
                <a:gd name="T69" fmla="*/ 551 h 2217"/>
                <a:gd name="T70" fmla="*/ 0 w 3939"/>
                <a:gd name="T71" fmla="*/ 278 h 2217"/>
                <a:gd name="T72" fmla="*/ 3939 w 3939"/>
                <a:gd name="T73" fmla="*/ 278 h 2217"/>
                <a:gd name="T74" fmla="*/ 3939 w 3939"/>
                <a:gd name="T75" fmla="*/ 282 h 2217"/>
                <a:gd name="T76" fmla="*/ 0 w 3939"/>
                <a:gd name="T77" fmla="*/ 282 h 2217"/>
                <a:gd name="T78" fmla="*/ 0 w 3939"/>
                <a:gd name="T79" fmla="*/ 278 h 2217"/>
                <a:gd name="T80" fmla="*/ 0 w 3939"/>
                <a:gd name="T81" fmla="*/ 0 h 2217"/>
                <a:gd name="T82" fmla="*/ 3939 w 3939"/>
                <a:gd name="T83" fmla="*/ 0 h 2217"/>
                <a:gd name="T84" fmla="*/ 3939 w 3939"/>
                <a:gd name="T85" fmla="*/ 5 h 2217"/>
                <a:gd name="T86" fmla="*/ 0 w 3939"/>
                <a:gd name="T87" fmla="*/ 5 h 2217"/>
                <a:gd name="T88" fmla="*/ 0 w 3939"/>
                <a:gd name="T89" fmla="*/ 0 h 221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3939"/>
                <a:gd name="T136" fmla="*/ 0 h 2217"/>
                <a:gd name="T137" fmla="*/ 3939 w 3939"/>
                <a:gd name="T138" fmla="*/ 2217 h 221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3939" h="2217">
                  <a:moveTo>
                    <a:pt x="0" y="2213"/>
                  </a:moveTo>
                  <a:lnTo>
                    <a:pt x="3939" y="2213"/>
                  </a:lnTo>
                  <a:lnTo>
                    <a:pt x="3939" y="2217"/>
                  </a:lnTo>
                  <a:lnTo>
                    <a:pt x="0" y="2217"/>
                  </a:lnTo>
                  <a:lnTo>
                    <a:pt x="0" y="2213"/>
                  </a:lnTo>
                  <a:close/>
                  <a:moveTo>
                    <a:pt x="0" y="1935"/>
                  </a:moveTo>
                  <a:lnTo>
                    <a:pt x="3939" y="1935"/>
                  </a:lnTo>
                  <a:lnTo>
                    <a:pt x="3939" y="1939"/>
                  </a:lnTo>
                  <a:lnTo>
                    <a:pt x="0" y="1939"/>
                  </a:lnTo>
                  <a:lnTo>
                    <a:pt x="0" y="1935"/>
                  </a:lnTo>
                  <a:close/>
                  <a:moveTo>
                    <a:pt x="0" y="1657"/>
                  </a:moveTo>
                  <a:lnTo>
                    <a:pt x="3939" y="1657"/>
                  </a:lnTo>
                  <a:lnTo>
                    <a:pt x="3939" y="1662"/>
                  </a:lnTo>
                  <a:lnTo>
                    <a:pt x="0" y="1662"/>
                  </a:lnTo>
                  <a:lnTo>
                    <a:pt x="0" y="1657"/>
                  </a:lnTo>
                  <a:close/>
                  <a:moveTo>
                    <a:pt x="0" y="1384"/>
                  </a:moveTo>
                  <a:lnTo>
                    <a:pt x="3939" y="1384"/>
                  </a:lnTo>
                  <a:lnTo>
                    <a:pt x="3939" y="1388"/>
                  </a:lnTo>
                  <a:lnTo>
                    <a:pt x="0" y="1388"/>
                  </a:lnTo>
                  <a:lnTo>
                    <a:pt x="0" y="1384"/>
                  </a:lnTo>
                  <a:close/>
                  <a:moveTo>
                    <a:pt x="0" y="1106"/>
                  </a:moveTo>
                  <a:lnTo>
                    <a:pt x="3939" y="1106"/>
                  </a:lnTo>
                  <a:lnTo>
                    <a:pt x="3939" y="1111"/>
                  </a:lnTo>
                  <a:lnTo>
                    <a:pt x="0" y="1111"/>
                  </a:lnTo>
                  <a:lnTo>
                    <a:pt x="0" y="1106"/>
                  </a:lnTo>
                  <a:close/>
                  <a:moveTo>
                    <a:pt x="0" y="829"/>
                  </a:moveTo>
                  <a:lnTo>
                    <a:pt x="3939" y="829"/>
                  </a:lnTo>
                  <a:lnTo>
                    <a:pt x="3939" y="833"/>
                  </a:lnTo>
                  <a:lnTo>
                    <a:pt x="0" y="833"/>
                  </a:lnTo>
                  <a:lnTo>
                    <a:pt x="0" y="829"/>
                  </a:lnTo>
                  <a:close/>
                  <a:moveTo>
                    <a:pt x="0" y="551"/>
                  </a:moveTo>
                  <a:lnTo>
                    <a:pt x="3939" y="551"/>
                  </a:lnTo>
                  <a:lnTo>
                    <a:pt x="3939" y="555"/>
                  </a:lnTo>
                  <a:lnTo>
                    <a:pt x="0" y="555"/>
                  </a:lnTo>
                  <a:lnTo>
                    <a:pt x="0" y="551"/>
                  </a:lnTo>
                  <a:close/>
                  <a:moveTo>
                    <a:pt x="0" y="278"/>
                  </a:moveTo>
                  <a:lnTo>
                    <a:pt x="3939" y="278"/>
                  </a:lnTo>
                  <a:lnTo>
                    <a:pt x="3939" y="282"/>
                  </a:lnTo>
                  <a:lnTo>
                    <a:pt x="0" y="282"/>
                  </a:lnTo>
                  <a:lnTo>
                    <a:pt x="0" y="278"/>
                  </a:lnTo>
                  <a:close/>
                  <a:moveTo>
                    <a:pt x="0" y="0"/>
                  </a:moveTo>
                  <a:lnTo>
                    <a:pt x="3939" y="0"/>
                  </a:lnTo>
                  <a:lnTo>
                    <a:pt x="3939"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42016" name="Rectangle 8"/>
            <p:cNvSpPr>
              <a:spLocks noChangeArrowheads="1"/>
            </p:cNvSpPr>
            <p:nvPr/>
          </p:nvSpPr>
          <p:spPr bwMode="auto">
            <a:xfrm>
              <a:off x="1527175" y="1250951"/>
              <a:ext cx="6350" cy="3954463"/>
            </a:xfrm>
            <a:prstGeom prst="rect">
              <a:avLst/>
            </a:prstGeom>
            <a:solidFill>
              <a:srgbClr val="868686"/>
            </a:solidFill>
            <a:ln w="6350">
              <a:solidFill>
                <a:srgbClr val="868686"/>
              </a:solidFill>
              <a:bevel/>
              <a:headEnd/>
              <a:tailEnd/>
            </a:ln>
          </p:spPr>
          <p:txBody>
            <a:bodyPr/>
            <a:lstStyle/>
            <a:p>
              <a:endParaRPr lang="it-IT"/>
            </a:p>
          </p:txBody>
        </p:sp>
        <p:sp>
          <p:nvSpPr>
            <p:cNvPr id="42017" name="Freeform 9"/>
            <p:cNvSpPr>
              <a:spLocks noEditPoints="1"/>
            </p:cNvSpPr>
            <p:nvPr/>
          </p:nvSpPr>
          <p:spPr bwMode="auto">
            <a:xfrm>
              <a:off x="1481138" y="1247776"/>
              <a:ext cx="49213" cy="3960813"/>
            </a:xfrm>
            <a:custGeom>
              <a:avLst/>
              <a:gdLst>
                <a:gd name="T0" fmla="*/ 0 w 31"/>
                <a:gd name="T1" fmla="*/ 2490 h 2495"/>
                <a:gd name="T2" fmla="*/ 31 w 31"/>
                <a:gd name="T3" fmla="*/ 2490 h 2495"/>
                <a:gd name="T4" fmla="*/ 31 w 31"/>
                <a:gd name="T5" fmla="*/ 2495 h 2495"/>
                <a:gd name="T6" fmla="*/ 0 w 31"/>
                <a:gd name="T7" fmla="*/ 2495 h 2495"/>
                <a:gd name="T8" fmla="*/ 0 w 31"/>
                <a:gd name="T9" fmla="*/ 2490 h 2495"/>
                <a:gd name="T10" fmla="*/ 0 w 31"/>
                <a:gd name="T11" fmla="*/ 2213 h 2495"/>
                <a:gd name="T12" fmla="*/ 31 w 31"/>
                <a:gd name="T13" fmla="*/ 2213 h 2495"/>
                <a:gd name="T14" fmla="*/ 31 w 31"/>
                <a:gd name="T15" fmla="*/ 2217 h 2495"/>
                <a:gd name="T16" fmla="*/ 0 w 31"/>
                <a:gd name="T17" fmla="*/ 2217 h 2495"/>
                <a:gd name="T18" fmla="*/ 0 w 31"/>
                <a:gd name="T19" fmla="*/ 2213 h 2495"/>
                <a:gd name="T20" fmla="*/ 0 w 31"/>
                <a:gd name="T21" fmla="*/ 1935 h 2495"/>
                <a:gd name="T22" fmla="*/ 31 w 31"/>
                <a:gd name="T23" fmla="*/ 1935 h 2495"/>
                <a:gd name="T24" fmla="*/ 31 w 31"/>
                <a:gd name="T25" fmla="*/ 1939 h 2495"/>
                <a:gd name="T26" fmla="*/ 0 w 31"/>
                <a:gd name="T27" fmla="*/ 1939 h 2495"/>
                <a:gd name="T28" fmla="*/ 0 w 31"/>
                <a:gd name="T29" fmla="*/ 1935 h 2495"/>
                <a:gd name="T30" fmla="*/ 0 w 31"/>
                <a:gd name="T31" fmla="*/ 1657 h 2495"/>
                <a:gd name="T32" fmla="*/ 31 w 31"/>
                <a:gd name="T33" fmla="*/ 1657 h 2495"/>
                <a:gd name="T34" fmla="*/ 31 w 31"/>
                <a:gd name="T35" fmla="*/ 1662 h 2495"/>
                <a:gd name="T36" fmla="*/ 0 w 31"/>
                <a:gd name="T37" fmla="*/ 1662 h 2495"/>
                <a:gd name="T38" fmla="*/ 0 w 31"/>
                <a:gd name="T39" fmla="*/ 1657 h 2495"/>
                <a:gd name="T40" fmla="*/ 0 w 31"/>
                <a:gd name="T41" fmla="*/ 1384 h 2495"/>
                <a:gd name="T42" fmla="*/ 31 w 31"/>
                <a:gd name="T43" fmla="*/ 1384 h 2495"/>
                <a:gd name="T44" fmla="*/ 31 w 31"/>
                <a:gd name="T45" fmla="*/ 1388 h 2495"/>
                <a:gd name="T46" fmla="*/ 0 w 31"/>
                <a:gd name="T47" fmla="*/ 1388 h 2495"/>
                <a:gd name="T48" fmla="*/ 0 w 31"/>
                <a:gd name="T49" fmla="*/ 1384 h 2495"/>
                <a:gd name="T50" fmla="*/ 0 w 31"/>
                <a:gd name="T51" fmla="*/ 1106 h 2495"/>
                <a:gd name="T52" fmla="*/ 31 w 31"/>
                <a:gd name="T53" fmla="*/ 1106 h 2495"/>
                <a:gd name="T54" fmla="*/ 31 w 31"/>
                <a:gd name="T55" fmla="*/ 1111 h 2495"/>
                <a:gd name="T56" fmla="*/ 0 w 31"/>
                <a:gd name="T57" fmla="*/ 1111 h 2495"/>
                <a:gd name="T58" fmla="*/ 0 w 31"/>
                <a:gd name="T59" fmla="*/ 1106 h 2495"/>
                <a:gd name="T60" fmla="*/ 0 w 31"/>
                <a:gd name="T61" fmla="*/ 829 h 2495"/>
                <a:gd name="T62" fmla="*/ 31 w 31"/>
                <a:gd name="T63" fmla="*/ 829 h 2495"/>
                <a:gd name="T64" fmla="*/ 31 w 31"/>
                <a:gd name="T65" fmla="*/ 833 h 2495"/>
                <a:gd name="T66" fmla="*/ 0 w 31"/>
                <a:gd name="T67" fmla="*/ 833 h 2495"/>
                <a:gd name="T68" fmla="*/ 0 w 31"/>
                <a:gd name="T69" fmla="*/ 829 h 2495"/>
                <a:gd name="T70" fmla="*/ 0 w 31"/>
                <a:gd name="T71" fmla="*/ 551 h 2495"/>
                <a:gd name="T72" fmla="*/ 31 w 31"/>
                <a:gd name="T73" fmla="*/ 551 h 2495"/>
                <a:gd name="T74" fmla="*/ 31 w 31"/>
                <a:gd name="T75" fmla="*/ 555 h 2495"/>
                <a:gd name="T76" fmla="*/ 0 w 31"/>
                <a:gd name="T77" fmla="*/ 555 h 2495"/>
                <a:gd name="T78" fmla="*/ 0 w 31"/>
                <a:gd name="T79" fmla="*/ 551 h 2495"/>
                <a:gd name="T80" fmla="*/ 0 w 31"/>
                <a:gd name="T81" fmla="*/ 278 h 2495"/>
                <a:gd name="T82" fmla="*/ 31 w 31"/>
                <a:gd name="T83" fmla="*/ 278 h 2495"/>
                <a:gd name="T84" fmla="*/ 31 w 31"/>
                <a:gd name="T85" fmla="*/ 282 h 2495"/>
                <a:gd name="T86" fmla="*/ 0 w 31"/>
                <a:gd name="T87" fmla="*/ 282 h 2495"/>
                <a:gd name="T88" fmla="*/ 0 w 31"/>
                <a:gd name="T89" fmla="*/ 278 h 2495"/>
                <a:gd name="T90" fmla="*/ 0 w 31"/>
                <a:gd name="T91" fmla="*/ 0 h 2495"/>
                <a:gd name="T92" fmla="*/ 31 w 31"/>
                <a:gd name="T93" fmla="*/ 0 h 2495"/>
                <a:gd name="T94" fmla="*/ 31 w 31"/>
                <a:gd name="T95" fmla="*/ 5 h 2495"/>
                <a:gd name="T96" fmla="*/ 0 w 31"/>
                <a:gd name="T97" fmla="*/ 5 h 2495"/>
                <a:gd name="T98" fmla="*/ 0 w 31"/>
                <a:gd name="T99" fmla="*/ 0 h 249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1"/>
                <a:gd name="T151" fmla="*/ 0 h 2495"/>
                <a:gd name="T152" fmla="*/ 31 w 31"/>
                <a:gd name="T153" fmla="*/ 2495 h 249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1" h="2495">
                  <a:moveTo>
                    <a:pt x="0" y="2490"/>
                  </a:moveTo>
                  <a:lnTo>
                    <a:pt x="31" y="2490"/>
                  </a:lnTo>
                  <a:lnTo>
                    <a:pt x="31" y="2495"/>
                  </a:lnTo>
                  <a:lnTo>
                    <a:pt x="0" y="2495"/>
                  </a:lnTo>
                  <a:lnTo>
                    <a:pt x="0" y="2490"/>
                  </a:lnTo>
                  <a:close/>
                  <a:moveTo>
                    <a:pt x="0" y="2213"/>
                  </a:moveTo>
                  <a:lnTo>
                    <a:pt x="31" y="2213"/>
                  </a:lnTo>
                  <a:lnTo>
                    <a:pt x="31" y="2217"/>
                  </a:lnTo>
                  <a:lnTo>
                    <a:pt x="0" y="2217"/>
                  </a:lnTo>
                  <a:lnTo>
                    <a:pt x="0" y="2213"/>
                  </a:lnTo>
                  <a:close/>
                  <a:moveTo>
                    <a:pt x="0" y="1935"/>
                  </a:moveTo>
                  <a:lnTo>
                    <a:pt x="31" y="1935"/>
                  </a:lnTo>
                  <a:lnTo>
                    <a:pt x="31" y="1939"/>
                  </a:lnTo>
                  <a:lnTo>
                    <a:pt x="0" y="1939"/>
                  </a:lnTo>
                  <a:lnTo>
                    <a:pt x="0" y="1935"/>
                  </a:lnTo>
                  <a:close/>
                  <a:moveTo>
                    <a:pt x="0" y="1657"/>
                  </a:moveTo>
                  <a:lnTo>
                    <a:pt x="31" y="1657"/>
                  </a:lnTo>
                  <a:lnTo>
                    <a:pt x="31" y="1662"/>
                  </a:lnTo>
                  <a:lnTo>
                    <a:pt x="0" y="1662"/>
                  </a:lnTo>
                  <a:lnTo>
                    <a:pt x="0" y="1657"/>
                  </a:lnTo>
                  <a:close/>
                  <a:moveTo>
                    <a:pt x="0" y="1384"/>
                  </a:moveTo>
                  <a:lnTo>
                    <a:pt x="31" y="1384"/>
                  </a:lnTo>
                  <a:lnTo>
                    <a:pt x="31" y="1388"/>
                  </a:lnTo>
                  <a:lnTo>
                    <a:pt x="0" y="1388"/>
                  </a:lnTo>
                  <a:lnTo>
                    <a:pt x="0" y="1384"/>
                  </a:lnTo>
                  <a:close/>
                  <a:moveTo>
                    <a:pt x="0" y="1106"/>
                  </a:moveTo>
                  <a:lnTo>
                    <a:pt x="31" y="1106"/>
                  </a:lnTo>
                  <a:lnTo>
                    <a:pt x="31" y="1111"/>
                  </a:lnTo>
                  <a:lnTo>
                    <a:pt x="0" y="1111"/>
                  </a:lnTo>
                  <a:lnTo>
                    <a:pt x="0" y="1106"/>
                  </a:lnTo>
                  <a:close/>
                  <a:moveTo>
                    <a:pt x="0" y="829"/>
                  </a:moveTo>
                  <a:lnTo>
                    <a:pt x="31" y="829"/>
                  </a:lnTo>
                  <a:lnTo>
                    <a:pt x="31" y="833"/>
                  </a:lnTo>
                  <a:lnTo>
                    <a:pt x="0" y="833"/>
                  </a:lnTo>
                  <a:lnTo>
                    <a:pt x="0" y="829"/>
                  </a:lnTo>
                  <a:close/>
                  <a:moveTo>
                    <a:pt x="0" y="551"/>
                  </a:moveTo>
                  <a:lnTo>
                    <a:pt x="31" y="551"/>
                  </a:lnTo>
                  <a:lnTo>
                    <a:pt x="31" y="555"/>
                  </a:lnTo>
                  <a:lnTo>
                    <a:pt x="0" y="555"/>
                  </a:lnTo>
                  <a:lnTo>
                    <a:pt x="0" y="551"/>
                  </a:lnTo>
                  <a:close/>
                  <a:moveTo>
                    <a:pt x="0" y="278"/>
                  </a:moveTo>
                  <a:lnTo>
                    <a:pt x="31" y="278"/>
                  </a:lnTo>
                  <a:lnTo>
                    <a:pt x="31" y="282"/>
                  </a:lnTo>
                  <a:lnTo>
                    <a:pt x="0" y="282"/>
                  </a:lnTo>
                  <a:lnTo>
                    <a:pt x="0" y="278"/>
                  </a:lnTo>
                  <a:close/>
                  <a:moveTo>
                    <a:pt x="0" y="0"/>
                  </a:moveTo>
                  <a:lnTo>
                    <a:pt x="31" y="0"/>
                  </a:lnTo>
                  <a:lnTo>
                    <a:pt x="31"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42018" name="Rectangle 10"/>
            <p:cNvSpPr>
              <a:spLocks noChangeArrowheads="1"/>
            </p:cNvSpPr>
            <p:nvPr/>
          </p:nvSpPr>
          <p:spPr bwMode="auto">
            <a:xfrm>
              <a:off x="1530350" y="5200651"/>
              <a:ext cx="6253163" cy="7938"/>
            </a:xfrm>
            <a:prstGeom prst="rect">
              <a:avLst/>
            </a:prstGeom>
            <a:solidFill>
              <a:srgbClr val="868686"/>
            </a:solidFill>
            <a:ln w="6350">
              <a:solidFill>
                <a:srgbClr val="868686"/>
              </a:solidFill>
              <a:bevel/>
              <a:headEnd/>
              <a:tailEnd/>
            </a:ln>
          </p:spPr>
          <p:txBody>
            <a:bodyPr/>
            <a:lstStyle/>
            <a:p>
              <a:endParaRPr lang="it-IT"/>
            </a:p>
          </p:txBody>
        </p:sp>
        <p:sp>
          <p:nvSpPr>
            <p:cNvPr id="42019" name="Freeform 11"/>
            <p:cNvSpPr>
              <a:spLocks noEditPoints="1"/>
            </p:cNvSpPr>
            <p:nvPr/>
          </p:nvSpPr>
          <p:spPr bwMode="auto">
            <a:xfrm>
              <a:off x="2155825" y="5162551"/>
              <a:ext cx="5630863" cy="77788"/>
            </a:xfrm>
            <a:custGeom>
              <a:avLst/>
              <a:gdLst>
                <a:gd name="T0" fmla="*/ 4 w 3547"/>
                <a:gd name="T1" fmla="*/ 0 h 49"/>
                <a:gd name="T2" fmla="*/ 4 w 3547"/>
                <a:gd name="T3" fmla="*/ 49 h 49"/>
                <a:gd name="T4" fmla="*/ 0 w 3547"/>
                <a:gd name="T5" fmla="*/ 49 h 49"/>
                <a:gd name="T6" fmla="*/ 0 w 3547"/>
                <a:gd name="T7" fmla="*/ 0 h 49"/>
                <a:gd name="T8" fmla="*/ 4 w 3547"/>
                <a:gd name="T9" fmla="*/ 0 h 49"/>
                <a:gd name="T10" fmla="*/ 792 w 3547"/>
                <a:gd name="T11" fmla="*/ 0 h 49"/>
                <a:gd name="T12" fmla="*/ 792 w 3547"/>
                <a:gd name="T13" fmla="*/ 49 h 49"/>
                <a:gd name="T14" fmla="*/ 788 w 3547"/>
                <a:gd name="T15" fmla="*/ 49 h 49"/>
                <a:gd name="T16" fmla="*/ 788 w 3547"/>
                <a:gd name="T17" fmla="*/ 0 h 49"/>
                <a:gd name="T18" fmla="*/ 792 w 3547"/>
                <a:gd name="T19" fmla="*/ 0 h 49"/>
                <a:gd name="T20" fmla="*/ 1576 w 3547"/>
                <a:gd name="T21" fmla="*/ 0 h 49"/>
                <a:gd name="T22" fmla="*/ 1576 w 3547"/>
                <a:gd name="T23" fmla="*/ 49 h 49"/>
                <a:gd name="T24" fmla="*/ 1571 w 3547"/>
                <a:gd name="T25" fmla="*/ 49 h 49"/>
                <a:gd name="T26" fmla="*/ 1571 w 3547"/>
                <a:gd name="T27" fmla="*/ 0 h 49"/>
                <a:gd name="T28" fmla="*/ 1576 w 3547"/>
                <a:gd name="T29" fmla="*/ 0 h 49"/>
                <a:gd name="T30" fmla="*/ 2363 w 3547"/>
                <a:gd name="T31" fmla="*/ 0 h 49"/>
                <a:gd name="T32" fmla="*/ 2363 w 3547"/>
                <a:gd name="T33" fmla="*/ 49 h 49"/>
                <a:gd name="T34" fmla="*/ 2359 w 3547"/>
                <a:gd name="T35" fmla="*/ 49 h 49"/>
                <a:gd name="T36" fmla="*/ 2359 w 3547"/>
                <a:gd name="T37" fmla="*/ 0 h 49"/>
                <a:gd name="T38" fmla="*/ 2363 w 3547"/>
                <a:gd name="T39" fmla="*/ 0 h 49"/>
                <a:gd name="T40" fmla="*/ 3151 w 3547"/>
                <a:gd name="T41" fmla="*/ 0 h 49"/>
                <a:gd name="T42" fmla="*/ 3151 w 3547"/>
                <a:gd name="T43" fmla="*/ 49 h 49"/>
                <a:gd name="T44" fmla="*/ 3147 w 3547"/>
                <a:gd name="T45" fmla="*/ 49 h 49"/>
                <a:gd name="T46" fmla="*/ 3147 w 3547"/>
                <a:gd name="T47" fmla="*/ 0 h 49"/>
                <a:gd name="T48" fmla="*/ 3151 w 3547"/>
                <a:gd name="T49" fmla="*/ 0 h 49"/>
                <a:gd name="T50" fmla="*/ 3547 w 3547"/>
                <a:gd name="T51" fmla="*/ 0 h 49"/>
                <a:gd name="T52" fmla="*/ 3547 w 3547"/>
                <a:gd name="T53" fmla="*/ 49 h 49"/>
                <a:gd name="T54" fmla="*/ 3543 w 3547"/>
                <a:gd name="T55" fmla="*/ 49 h 49"/>
                <a:gd name="T56" fmla="*/ 3543 w 3547"/>
                <a:gd name="T57" fmla="*/ 0 h 49"/>
                <a:gd name="T58" fmla="*/ 3547 w 3547"/>
                <a:gd name="T59" fmla="*/ 0 h 4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547"/>
                <a:gd name="T91" fmla="*/ 0 h 49"/>
                <a:gd name="T92" fmla="*/ 3547 w 3547"/>
                <a:gd name="T93" fmla="*/ 49 h 4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547" h="49">
                  <a:moveTo>
                    <a:pt x="4" y="0"/>
                  </a:moveTo>
                  <a:lnTo>
                    <a:pt x="4" y="49"/>
                  </a:lnTo>
                  <a:lnTo>
                    <a:pt x="0" y="49"/>
                  </a:lnTo>
                  <a:lnTo>
                    <a:pt x="0" y="0"/>
                  </a:lnTo>
                  <a:lnTo>
                    <a:pt x="4" y="0"/>
                  </a:lnTo>
                  <a:close/>
                  <a:moveTo>
                    <a:pt x="792" y="0"/>
                  </a:moveTo>
                  <a:lnTo>
                    <a:pt x="792" y="49"/>
                  </a:lnTo>
                  <a:lnTo>
                    <a:pt x="788" y="49"/>
                  </a:lnTo>
                  <a:lnTo>
                    <a:pt x="788" y="0"/>
                  </a:lnTo>
                  <a:lnTo>
                    <a:pt x="792" y="0"/>
                  </a:lnTo>
                  <a:close/>
                  <a:moveTo>
                    <a:pt x="1576" y="0"/>
                  </a:moveTo>
                  <a:lnTo>
                    <a:pt x="1576" y="49"/>
                  </a:lnTo>
                  <a:lnTo>
                    <a:pt x="1571" y="49"/>
                  </a:lnTo>
                  <a:lnTo>
                    <a:pt x="1571" y="0"/>
                  </a:lnTo>
                  <a:lnTo>
                    <a:pt x="1576" y="0"/>
                  </a:lnTo>
                  <a:close/>
                  <a:moveTo>
                    <a:pt x="2363" y="0"/>
                  </a:moveTo>
                  <a:lnTo>
                    <a:pt x="2363" y="49"/>
                  </a:lnTo>
                  <a:lnTo>
                    <a:pt x="2359" y="49"/>
                  </a:lnTo>
                  <a:lnTo>
                    <a:pt x="2359" y="0"/>
                  </a:lnTo>
                  <a:lnTo>
                    <a:pt x="2363" y="0"/>
                  </a:lnTo>
                  <a:close/>
                  <a:moveTo>
                    <a:pt x="3151" y="0"/>
                  </a:moveTo>
                  <a:lnTo>
                    <a:pt x="3151" y="49"/>
                  </a:lnTo>
                  <a:lnTo>
                    <a:pt x="3147" y="49"/>
                  </a:lnTo>
                  <a:lnTo>
                    <a:pt x="3147" y="0"/>
                  </a:lnTo>
                  <a:lnTo>
                    <a:pt x="3151" y="0"/>
                  </a:lnTo>
                  <a:close/>
                  <a:moveTo>
                    <a:pt x="3547" y="0"/>
                  </a:moveTo>
                  <a:lnTo>
                    <a:pt x="3547" y="49"/>
                  </a:lnTo>
                  <a:lnTo>
                    <a:pt x="3543" y="49"/>
                  </a:lnTo>
                  <a:lnTo>
                    <a:pt x="3543" y="0"/>
                  </a:lnTo>
                  <a:lnTo>
                    <a:pt x="3547"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42020" name="Freeform 12"/>
            <p:cNvSpPr>
              <a:spLocks/>
            </p:cNvSpPr>
            <p:nvPr/>
          </p:nvSpPr>
          <p:spPr bwMode="auto">
            <a:xfrm>
              <a:off x="2141538" y="3214688"/>
              <a:ext cx="5030788" cy="488950"/>
            </a:xfrm>
            <a:custGeom>
              <a:avLst/>
              <a:gdLst>
                <a:gd name="T0" fmla="*/ 42 w 11521"/>
                <a:gd name="T1" fmla="*/ 944 h 1121"/>
                <a:gd name="T2" fmla="*/ 2906 w 11521"/>
                <a:gd name="T3" fmla="*/ 1040 h 1121"/>
                <a:gd name="T4" fmla="*/ 2891 w 11521"/>
                <a:gd name="T5" fmla="*/ 1043 h 1121"/>
                <a:gd name="T6" fmla="*/ 5739 w 11521"/>
                <a:gd name="T7" fmla="*/ 3 h 1121"/>
                <a:gd name="T8" fmla="*/ 5762 w 11521"/>
                <a:gd name="T9" fmla="*/ 2 h 1121"/>
                <a:gd name="T10" fmla="*/ 8626 w 11521"/>
                <a:gd name="T11" fmla="*/ 674 h 1121"/>
                <a:gd name="T12" fmla="*/ 8615 w 11521"/>
                <a:gd name="T13" fmla="*/ 672 h 1121"/>
                <a:gd name="T14" fmla="*/ 11479 w 11521"/>
                <a:gd name="T15" fmla="*/ 592 h 1121"/>
                <a:gd name="T16" fmla="*/ 11520 w 11521"/>
                <a:gd name="T17" fmla="*/ 631 h 1121"/>
                <a:gd name="T18" fmla="*/ 11482 w 11521"/>
                <a:gd name="T19" fmla="*/ 672 h 1121"/>
                <a:gd name="T20" fmla="*/ 8618 w 11521"/>
                <a:gd name="T21" fmla="*/ 752 h 1121"/>
                <a:gd name="T22" fmla="*/ 8607 w 11521"/>
                <a:gd name="T23" fmla="*/ 751 h 1121"/>
                <a:gd name="T24" fmla="*/ 5743 w 11521"/>
                <a:gd name="T25" fmla="*/ 79 h 1121"/>
                <a:gd name="T26" fmla="*/ 5766 w 11521"/>
                <a:gd name="T27" fmla="*/ 78 h 1121"/>
                <a:gd name="T28" fmla="*/ 2918 w 11521"/>
                <a:gd name="T29" fmla="*/ 1118 h 1121"/>
                <a:gd name="T30" fmla="*/ 2903 w 11521"/>
                <a:gd name="T31" fmla="*/ 1120 h 1121"/>
                <a:gd name="T32" fmla="*/ 39 w 11521"/>
                <a:gd name="T33" fmla="*/ 1024 h 1121"/>
                <a:gd name="T34" fmla="*/ 0 w 11521"/>
                <a:gd name="T35" fmla="*/ 983 h 1121"/>
                <a:gd name="T36" fmla="*/ 42 w 11521"/>
                <a:gd name="T37" fmla="*/ 944 h 112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521"/>
                <a:gd name="T58" fmla="*/ 0 h 1121"/>
                <a:gd name="T59" fmla="*/ 11521 w 11521"/>
                <a:gd name="T60" fmla="*/ 1121 h 112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521" h="1121">
                  <a:moveTo>
                    <a:pt x="42" y="944"/>
                  </a:moveTo>
                  <a:lnTo>
                    <a:pt x="2906" y="1040"/>
                  </a:lnTo>
                  <a:lnTo>
                    <a:pt x="2891" y="1043"/>
                  </a:lnTo>
                  <a:lnTo>
                    <a:pt x="5739" y="3"/>
                  </a:lnTo>
                  <a:cubicBezTo>
                    <a:pt x="5746" y="0"/>
                    <a:pt x="5754" y="0"/>
                    <a:pt x="5762" y="2"/>
                  </a:cubicBezTo>
                  <a:lnTo>
                    <a:pt x="8626" y="674"/>
                  </a:lnTo>
                  <a:lnTo>
                    <a:pt x="8615" y="672"/>
                  </a:lnTo>
                  <a:lnTo>
                    <a:pt x="11479" y="592"/>
                  </a:lnTo>
                  <a:cubicBezTo>
                    <a:pt x="11501" y="592"/>
                    <a:pt x="11520" y="609"/>
                    <a:pt x="11520" y="631"/>
                  </a:cubicBezTo>
                  <a:cubicBezTo>
                    <a:pt x="11521" y="653"/>
                    <a:pt x="11504" y="672"/>
                    <a:pt x="11482" y="672"/>
                  </a:cubicBezTo>
                  <a:lnTo>
                    <a:pt x="8618" y="752"/>
                  </a:lnTo>
                  <a:cubicBezTo>
                    <a:pt x="8614" y="753"/>
                    <a:pt x="8611" y="752"/>
                    <a:pt x="8607" y="751"/>
                  </a:cubicBezTo>
                  <a:lnTo>
                    <a:pt x="5743" y="79"/>
                  </a:lnTo>
                  <a:lnTo>
                    <a:pt x="5766" y="78"/>
                  </a:lnTo>
                  <a:lnTo>
                    <a:pt x="2918" y="1118"/>
                  </a:lnTo>
                  <a:cubicBezTo>
                    <a:pt x="2913" y="1120"/>
                    <a:pt x="2908" y="1121"/>
                    <a:pt x="2903" y="1120"/>
                  </a:cubicBezTo>
                  <a:lnTo>
                    <a:pt x="39" y="1024"/>
                  </a:lnTo>
                  <a:cubicBezTo>
                    <a:pt x="17" y="1024"/>
                    <a:pt x="0" y="1005"/>
                    <a:pt x="0" y="983"/>
                  </a:cubicBezTo>
                  <a:cubicBezTo>
                    <a:pt x="1" y="961"/>
                    <a:pt x="20" y="944"/>
                    <a:pt x="42" y="944"/>
                  </a:cubicBezTo>
                  <a:close/>
                </a:path>
              </a:pathLst>
            </a:custGeom>
            <a:solidFill>
              <a:srgbClr val="604A7B"/>
            </a:solidFill>
            <a:ln w="6350" cap="flat">
              <a:solidFill>
                <a:srgbClr val="604A7B"/>
              </a:solidFill>
              <a:prstDash val="solid"/>
              <a:bevel/>
              <a:headEnd/>
              <a:tailEnd/>
            </a:ln>
          </p:spPr>
          <p:txBody>
            <a:bodyPr/>
            <a:lstStyle/>
            <a:p>
              <a:endParaRPr lang="it-IT"/>
            </a:p>
          </p:txBody>
        </p:sp>
        <p:sp>
          <p:nvSpPr>
            <p:cNvPr id="42021" name="Rectangle 15"/>
            <p:cNvSpPr>
              <a:spLocks noChangeArrowheads="1"/>
            </p:cNvSpPr>
            <p:nvPr/>
          </p:nvSpPr>
          <p:spPr bwMode="auto">
            <a:xfrm>
              <a:off x="1081138" y="5092240"/>
              <a:ext cx="35586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0%</a:t>
              </a:r>
              <a:endParaRPr lang="it-IT" sz="3200">
                <a:solidFill>
                  <a:srgbClr val="5F5F5F"/>
                </a:solidFill>
              </a:endParaRPr>
            </a:p>
          </p:txBody>
        </p:sp>
        <p:sp>
          <p:nvSpPr>
            <p:cNvPr id="42022" name="Rectangle 16"/>
            <p:cNvSpPr>
              <a:spLocks noChangeArrowheads="1"/>
            </p:cNvSpPr>
            <p:nvPr/>
          </p:nvSpPr>
          <p:spPr bwMode="auto">
            <a:xfrm>
              <a:off x="1081138" y="4652503"/>
              <a:ext cx="35586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5%</a:t>
              </a:r>
              <a:endParaRPr lang="it-IT" sz="3200">
                <a:solidFill>
                  <a:srgbClr val="5F5F5F"/>
                </a:solidFill>
              </a:endParaRPr>
            </a:p>
          </p:txBody>
        </p:sp>
        <p:sp>
          <p:nvSpPr>
            <p:cNvPr id="42023" name="Rectangle 17"/>
            <p:cNvSpPr>
              <a:spLocks noChangeArrowheads="1"/>
            </p:cNvSpPr>
            <p:nvPr/>
          </p:nvSpPr>
          <p:spPr bwMode="auto">
            <a:xfrm>
              <a:off x="971600" y="4214353"/>
              <a:ext cx="48410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10%</a:t>
              </a:r>
              <a:endParaRPr lang="it-IT" sz="3200">
                <a:solidFill>
                  <a:srgbClr val="5F5F5F"/>
                </a:solidFill>
              </a:endParaRPr>
            </a:p>
          </p:txBody>
        </p:sp>
        <p:sp>
          <p:nvSpPr>
            <p:cNvPr id="42024" name="Rectangle 18"/>
            <p:cNvSpPr>
              <a:spLocks noChangeArrowheads="1"/>
            </p:cNvSpPr>
            <p:nvPr/>
          </p:nvSpPr>
          <p:spPr bwMode="auto">
            <a:xfrm>
              <a:off x="971600" y="3774615"/>
              <a:ext cx="48410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15%</a:t>
              </a:r>
              <a:endParaRPr lang="it-IT" sz="3200">
                <a:solidFill>
                  <a:srgbClr val="5F5F5F"/>
                </a:solidFill>
              </a:endParaRPr>
            </a:p>
          </p:txBody>
        </p:sp>
        <p:sp>
          <p:nvSpPr>
            <p:cNvPr id="42025" name="Rectangle 19"/>
            <p:cNvSpPr>
              <a:spLocks noChangeArrowheads="1"/>
            </p:cNvSpPr>
            <p:nvPr/>
          </p:nvSpPr>
          <p:spPr bwMode="auto">
            <a:xfrm>
              <a:off x="971600" y="3336465"/>
              <a:ext cx="48410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a:t>
              </a:r>
              <a:endParaRPr lang="it-IT" sz="3200">
                <a:solidFill>
                  <a:srgbClr val="5F5F5F"/>
                </a:solidFill>
              </a:endParaRPr>
            </a:p>
          </p:txBody>
        </p:sp>
        <p:sp>
          <p:nvSpPr>
            <p:cNvPr id="42026" name="Rectangle 20"/>
            <p:cNvSpPr>
              <a:spLocks noChangeArrowheads="1"/>
            </p:cNvSpPr>
            <p:nvPr/>
          </p:nvSpPr>
          <p:spPr bwMode="auto">
            <a:xfrm>
              <a:off x="971600" y="2896728"/>
              <a:ext cx="48410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25%</a:t>
              </a:r>
              <a:endParaRPr lang="it-IT" sz="3200">
                <a:solidFill>
                  <a:srgbClr val="5F5F5F"/>
                </a:solidFill>
              </a:endParaRPr>
            </a:p>
          </p:txBody>
        </p:sp>
        <p:sp>
          <p:nvSpPr>
            <p:cNvPr id="42027" name="Rectangle 21"/>
            <p:cNvSpPr>
              <a:spLocks noChangeArrowheads="1"/>
            </p:cNvSpPr>
            <p:nvPr/>
          </p:nvSpPr>
          <p:spPr bwMode="auto">
            <a:xfrm>
              <a:off x="971600" y="2456990"/>
              <a:ext cx="48410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30%</a:t>
              </a:r>
              <a:endParaRPr lang="it-IT" sz="3200">
                <a:solidFill>
                  <a:srgbClr val="5F5F5F"/>
                </a:solidFill>
              </a:endParaRPr>
            </a:p>
          </p:txBody>
        </p:sp>
        <p:sp>
          <p:nvSpPr>
            <p:cNvPr id="42028" name="Rectangle 22"/>
            <p:cNvSpPr>
              <a:spLocks noChangeArrowheads="1"/>
            </p:cNvSpPr>
            <p:nvPr/>
          </p:nvSpPr>
          <p:spPr bwMode="auto">
            <a:xfrm>
              <a:off x="971600" y="2018840"/>
              <a:ext cx="48410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35%</a:t>
              </a:r>
              <a:endParaRPr lang="it-IT" sz="3200">
                <a:solidFill>
                  <a:srgbClr val="5F5F5F"/>
                </a:solidFill>
              </a:endParaRPr>
            </a:p>
          </p:txBody>
        </p:sp>
        <p:sp>
          <p:nvSpPr>
            <p:cNvPr id="42029" name="Rectangle 23"/>
            <p:cNvSpPr>
              <a:spLocks noChangeArrowheads="1"/>
            </p:cNvSpPr>
            <p:nvPr/>
          </p:nvSpPr>
          <p:spPr bwMode="auto">
            <a:xfrm>
              <a:off x="971600" y="1579103"/>
              <a:ext cx="48410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40%</a:t>
              </a:r>
              <a:endParaRPr lang="it-IT" sz="3200">
                <a:solidFill>
                  <a:srgbClr val="5F5F5F"/>
                </a:solidFill>
              </a:endParaRPr>
            </a:p>
          </p:txBody>
        </p:sp>
        <p:sp>
          <p:nvSpPr>
            <p:cNvPr id="42030" name="Rectangle 24"/>
            <p:cNvSpPr>
              <a:spLocks noChangeArrowheads="1"/>
            </p:cNvSpPr>
            <p:nvPr/>
          </p:nvSpPr>
          <p:spPr bwMode="auto">
            <a:xfrm>
              <a:off x="971600" y="1140953"/>
              <a:ext cx="48410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45%</a:t>
              </a:r>
              <a:endParaRPr lang="it-IT" sz="3200">
                <a:solidFill>
                  <a:srgbClr val="5F5F5F"/>
                </a:solidFill>
              </a:endParaRPr>
            </a:p>
          </p:txBody>
        </p:sp>
        <p:sp>
          <p:nvSpPr>
            <p:cNvPr id="42031" name="Rectangle 25"/>
            <p:cNvSpPr>
              <a:spLocks noChangeArrowheads="1"/>
            </p:cNvSpPr>
            <p:nvPr/>
          </p:nvSpPr>
          <p:spPr bwMode="auto">
            <a:xfrm>
              <a:off x="1892956" y="5320174"/>
              <a:ext cx="5302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2006</a:t>
              </a:r>
              <a:endParaRPr lang="it-IT" sz="3200"/>
            </a:p>
          </p:txBody>
        </p:sp>
        <p:sp>
          <p:nvSpPr>
            <p:cNvPr id="42032" name="Rectangle 26"/>
            <p:cNvSpPr>
              <a:spLocks noChangeArrowheads="1"/>
            </p:cNvSpPr>
            <p:nvPr/>
          </p:nvSpPr>
          <p:spPr bwMode="auto">
            <a:xfrm>
              <a:off x="3143906" y="5320174"/>
              <a:ext cx="53181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2007</a:t>
              </a:r>
              <a:endParaRPr lang="it-IT" sz="3200"/>
            </a:p>
          </p:txBody>
        </p:sp>
        <p:sp>
          <p:nvSpPr>
            <p:cNvPr id="42033" name="Rectangle 27"/>
            <p:cNvSpPr>
              <a:spLocks noChangeArrowheads="1"/>
            </p:cNvSpPr>
            <p:nvPr/>
          </p:nvSpPr>
          <p:spPr bwMode="auto">
            <a:xfrm>
              <a:off x="4394856" y="5320174"/>
              <a:ext cx="53181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2008</a:t>
              </a:r>
              <a:endParaRPr lang="it-IT" sz="3200"/>
            </a:p>
          </p:txBody>
        </p:sp>
        <p:sp>
          <p:nvSpPr>
            <p:cNvPr id="42034" name="Rectangle 28"/>
            <p:cNvSpPr>
              <a:spLocks noChangeArrowheads="1"/>
            </p:cNvSpPr>
            <p:nvPr/>
          </p:nvSpPr>
          <p:spPr bwMode="auto">
            <a:xfrm>
              <a:off x="5644219" y="5320174"/>
              <a:ext cx="5302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2009</a:t>
              </a:r>
              <a:endParaRPr lang="it-IT" sz="3200"/>
            </a:p>
          </p:txBody>
        </p:sp>
        <p:sp>
          <p:nvSpPr>
            <p:cNvPr id="42035" name="Rectangle 29"/>
            <p:cNvSpPr>
              <a:spLocks noChangeArrowheads="1"/>
            </p:cNvSpPr>
            <p:nvPr/>
          </p:nvSpPr>
          <p:spPr bwMode="auto">
            <a:xfrm>
              <a:off x="6895169" y="5320174"/>
              <a:ext cx="53181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2010</a:t>
              </a:r>
              <a:endParaRPr lang="it-IT" sz="3200"/>
            </a:p>
          </p:txBody>
        </p:sp>
      </p:grpSp>
      <p:grpSp>
        <p:nvGrpSpPr>
          <p:cNvPr id="4" name="Gruppo 36"/>
          <p:cNvGrpSpPr>
            <a:grpSpLocks/>
          </p:cNvGrpSpPr>
          <p:nvPr/>
        </p:nvGrpSpPr>
        <p:grpSpPr bwMode="auto">
          <a:xfrm>
            <a:off x="6069013" y="2781300"/>
            <a:ext cx="769937" cy="576263"/>
            <a:chOff x="5110261" y="1775783"/>
            <a:chExt cx="769727" cy="576000"/>
          </a:xfrm>
        </p:grpSpPr>
        <p:sp>
          <p:nvSpPr>
            <p:cNvPr id="38" name="Ovale 37"/>
            <p:cNvSpPr>
              <a:spLocks/>
            </p:cNvSpPr>
            <p:nvPr/>
          </p:nvSpPr>
          <p:spPr bwMode="auto">
            <a:xfrm>
              <a:off x="5220072" y="1775783"/>
              <a:ext cx="576000" cy="576000"/>
            </a:xfrm>
            <a:prstGeom prst="ellipse">
              <a:avLst/>
            </a:prstGeom>
            <a:solidFill>
              <a:srgbClr val="604A7B"/>
            </a:solidFill>
            <a:ln w="28575" cap="flat" cmpd="sng" algn="ctr">
              <a:noFill/>
              <a:prstDash val="dash"/>
              <a:round/>
              <a:headEnd type="none" w="med" len="med"/>
              <a:tailEnd type="triangle" w="med" len="med"/>
            </a:ln>
            <a:effectLst/>
            <a:scene3d>
              <a:camera prst="orthographicFront"/>
              <a:lightRig rig="threePt" dir="t"/>
            </a:scene3d>
            <a:sp3d>
              <a:bevelT/>
            </a:sp3d>
          </p:spPr>
          <p:txBody>
            <a:bodyPr anchor="ctr"/>
            <a:lstStyle/>
            <a:p>
              <a:pPr algn="ctr">
                <a:defRPr/>
              </a:pPr>
              <a:endParaRPr lang="it-IT" dirty="0">
                <a:solidFill>
                  <a:srgbClr val="604A7B"/>
                </a:solidFill>
                <a:cs typeface="+mn-cs"/>
              </a:endParaRPr>
            </a:p>
          </p:txBody>
        </p:sp>
        <p:sp>
          <p:nvSpPr>
            <p:cNvPr id="39" name="CasellaDiTesto 93"/>
            <p:cNvSpPr txBox="1">
              <a:spLocks noChangeArrowheads="1"/>
            </p:cNvSpPr>
            <p:nvPr/>
          </p:nvSpPr>
          <p:spPr bwMode="auto">
            <a:xfrm>
              <a:off x="5110261" y="1874163"/>
              <a:ext cx="769727" cy="337984"/>
            </a:xfrm>
            <a:prstGeom prst="rect">
              <a:avLst/>
            </a:prstGeom>
            <a:noFill/>
            <a:ln w="9525">
              <a:noFill/>
              <a:miter lim="800000"/>
              <a:headEnd/>
              <a:tailEnd/>
            </a:ln>
          </p:spPr>
          <p:txBody>
            <a:bodyPr>
              <a:spAutoFit/>
            </a:bodyPr>
            <a:lstStyle/>
            <a:p>
              <a:pPr>
                <a:defRPr/>
              </a:pPr>
              <a:r>
                <a:rPr lang="it-IT" sz="1600" dirty="0">
                  <a:solidFill>
                    <a:schemeClr val="bg1"/>
                  </a:solidFill>
                  <a:latin typeface="+mj-lt"/>
                  <a:cs typeface="+mn-cs"/>
                </a:rPr>
                <a:t>  +2,2</a:t>
              </a:r>
              <a:r>
                <a:rPr lang="it-IT" sz="1100" dirty="0">
                  <a:solidFill>
                    <a:schemeClr val="bg1"/>
                  </a:solidFill>
                  <a:latin typeface="+mj-lt"/>
                  <a:cs typeface="+mn-cs"/>
                </a:rPr>
                <a:t>%</a:t>
              </a:r>
              <a:endParaRPr lang="it-IT" sz="1600" dirty="0">
                <a:solidFill>
                  <a:schemeClr val="bg1"/>
                </a:solidFill>
                <a:latin typeface="+mj-lt"/>
                <a:cs typeface="+mn-cs"/>
              </a:endParaRPr>
            </a:p>
          </p:txBody>
        </p:sp>
      </p:grpSp>
      <p:sp>
        <p:nvSpPr>
          <p:cNvPr id="65" name="Rectangle 81"/>
          <p:cNvSpPr>
            <a:spLocks noChangeArrowheads="1"/>
          </p:cNvSpPr>
          <p:nvPr/>
        </p:nvSpPr>
        <p:spPr bwMode="auto">
          <a:xfrm>
            <a:off x="7204075" y="3438525"/>
            <a:ext cx="3206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800">
                <a:solidFill>
                  <a:srgbClr val="604A7B"/>
                </a:solidFill>
              </a:rPr>
              <a:t>Me</a:t>
            </a:r>
            <a:endParaRPr lang="it-IT" b="0">
              <a:solidFill>
                <a:srgbClr val="604A7B"/>
              </a:solidFill>
            </a:endParaRPr>
          </a:p>
        </p:txBody>
      </p:sp>
      <p:sp>
        <p:nvSpPr>
          <p:cNvPr id="66" name="Rectangle 81"/>
          <p:cNvSpPr>
            <a:spLocks noChangeArrowheads="1"/>
          </p:cNvSpPr>
          <p:nvPr/>
        </p:nvSpPr>
        <p:spPr bwMode="auto">
          <a:xfrm>
            <a:off x="7143750" y="4303713"/>
            <a:ext cx="3079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800">
                <a:solidFill>
                  <a:srgbClr val="B3A2C7"/>
                </a:solidFill>
              </a:rPr>
              <a:t>Q1</a:t>
            </a:r>
            <a:endParaRPr lang="it-IT" b="0">
              <a:solidFill>
                <a:srgbClr val="B3A2C7"/>
              </a:solidFill>
            </a:endParaRPr>
          </a:p>
        </p:txBody>
      </p:sp>
      <p:sp>
        <p:nvSpPr>
          <p:cNvPr id="90125" name="Freeform 13"/>
          <p:cNvSpPr>
            <a:spLocks/>
          </p:cNvSpPr>
          <p:nvPr/>
        </p:nvSpPr>
        <p:spPr bwMode="auto">
          <a:xfrm>
            <a:off x="2141538" y="4102100"/>
            <a:ext cx="5032375" cy="420688"/>
          </a:xfrm>
          <a:custGeom>
            <a:avLst/>
            <a:gdLst>
              <a:gd name="T0" fmla="*/ 42 w 11523"/>
              <a:gd name="T1" fmla="*/ 753 h 961"/>
              <a:gd name="T2" fmla="*/ 2906 w 11523"/>
              <a:gd name="T3" fmla="*/ 881 h 961"/>
              <a:gd name="T4" fmla="*/ 2894 w 11523"/>
              <a:gd name="T5" fmla="*/ 882 h 961"/>
              <a:gd name="T6" fmla="*/ 5742 w 11523"/>
              <a:gd name="T7" fmla="*/ 114 h 961"/>
              <a:gd name="T8" fmla="*/ 5751 w 11523"/>
              <a:gd name="T9" fmla="*/ 112 h 961"/>
              <a:gd name="T10" fmla="*/ 8615 w 11523"/>
              <a:gd name="T11" fmla="*/ 0 h 961"/>
              <a:gd name="T12" fmla="*/ 8621 w 11523"/>
              <a:gd name="T13" fmla="*/ 1 h 961"/>
              <a:gd name="T14" fmla="*/ 11485 w 11523"/>
              <a:gd name="T15" fmla="*/ 305 h 961"/>
              <a:gd name="T16" fmla="*/ 11520 w 11523"/>
              <a:gd name="T17" fmla="*/ 349 h 961"/>
              <a:gd name="T18" fmla="*/ 11476 w 11523"/>
              <a:gd name="T19" fmla="*/ 384 h 961"/>
              <a:gd name="T20" fmla="*/ 8612 w 11523"/>
              <a:gd name="T21" fmla="*/ 80 h 961"/>
              <a:gd name="T22" fmla="*/ 8618 w 11523"/>
              <a:gd name="T23" fmla="*/ 80 h 961"/>
              <a:gd name="T24" fmla="*/ 5754 w 11523"/>
              <a:gd name="T25" fmla="*/ 192 h 961"/>
              <a:gd name="T26" fmla="*/ 5763 w 11523"/>
              <a:gd name="T27" fmla="*/ 191 h 961"/>
              <a:gd name="T28" fmla="*/ 2915 w 11523"/>
              <a:gd name="T29" fmla="*/ 959 h 961"/>
              <a:gd name="T30" fmla="*/ 2903 w 11523"/>
              <a:gd name="T31" fmla="*/ 960 h 961"/>
              <a:gd name="T32" fmla="*/ 39 w 11523"/>
              <a:gd name="T33" fmla="*/ 832 h 961"/>
              <a:gd name="T34" fmla="*/ 1 w 11523"/>
              <a:gd name="T35" fmla="*/ 791 h 961"/>
              <a:gd name="T36" fmla="*/ 42 w 11523"/>
              <a:gd name="T37" fmla="*/ 753 h 96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523"/>
              <a:gd name="T58" fmla="*/ 0 h 961"/>
              <a:gd name="T59" fmla="*/ 11523 w 11523"/>
              <a:gd name="T60" fmla="*/ 961 h 96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523" h="961">
                <a:moveTo>
                  <a:pt x="42" y="753"/>
                </a:moveTo>
                <a:lnTo>
                  <a:pt x="2906" y="881"/>
                </a:lnTo>
                <a:lnTo>
                  <a:pt x="2894" y="882"/>
                </a:lnTo>
                <a:lnTo>
                  <a:pt x="5742" y="114"/>
                </a:lnTo>
                <a:cubicBezTo>
                  <a:pt x="5745" y="113"/>
                  <a:pt x="5748" y="113"/>
                  <a:pt x="5751" y="112"/>
                </a:cubicBezTo>
                <a:lnTo>
                  <a:pt x="8615" y="0"/>
                </a:lnTo>
                <a:cubicBezTo>
                  <a:pt x="8617" y="0"/>
                  <a:pt x="8619" y="0"/>
                  <a:pt x="8621" y="1"/>
                </a:cubicBezTo>
                <a:lnTo>
                  <a:pt x="11485" y="305"/>
                </a:lnTo>
                <a:cubicBezTo>
                  <a:pt x="11507" y="307"/>
                  <a:pt x="11523" y="327"/>
                  <a:pt x="11520" y="349"/>
                </a:cubicBezTo>
                <a:cubicBezTo>
                  <a:pt x="11518" y="371"/>
                  <a:pt x="11498" y="387"/>
                  <a:pt x="11476" y="384"/>
                </a:cubicBezTo>
                <a:lnTo>
                  <a:pt x="8612" y="80"/>
                </a:lnTo>
                <a:lnTo>
                  <a:pt x="8618" y="80"/>
                </a:lnTo>
                <a:lnTo>
                  <a:pt x="5754" y="192"/>
                </a:lnTo>
                <a:lnTo>
                  <a:pt x="5763" y="191"/>
                </a:lnTo>
                <a:lnTo>
                  <a:pt x="2915" y="959"/>
                </a:lnTo>
                <a:cubicBezTo>
                  <a:pt x="2911" y="960"/>
                  <a:pt x="2907" y="961"/>
                  <a:pt x="2903" y="960"/>
                </a:cubicBezTo>
                <a:lnTo>
                  <a:pt x="39" y="832"/>
                </a:lnTo>
                <a:cubicBezTo>
                  <a:pt x="17" y="831"/>
                  <a:pt x="0" y="813"/>
                  <a:pt x="1" y="791"/>
                </a:cubicBezTo>
                <a:cubicBezTo>
                  <a:pt x="1" y="769"/>
                  <a:pt x="20" y="752"/>
                  <a:pt x="42" y="753"/>
                </a:cubicBezTo>
                <a:close/>
              </a:path>
            </a:pathLst>
          </a:custGeom>
          <a:solidFill>
            <a:srgbClr val="B3A2C7"/>
          </a:solidFill>
          <a:ln w="6350" cap="flat">
            <a:solidFill>
              <a:srgbClr val="B3A2C7"/>
            </a:solidFill>
            <a:prstDash val="solid"/>
            <a:bevel/>
            <a:headEnd/>
            <a:tailEnd/>
          </a:ln>
        </p:spPr>
        <p:txBody>
          <a:bodyPr/>
          <a:lstStyle/>
          <a:p>
            <a:endParaRPr lang="it-IT"/>
          </a:p>
        </p:txBody>
      </p:sp>
    </p:spTree>
    <p:extLst>
      <p:ext uri="{BB962C8B-B14F-4D97-AF65-F5344CB8AC3E}">
        <p14:creationId xmlns:p14="http://schemas.microsoft.com/office/powerpoint/2010/main" val="306354019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0"/>
                                        <p:tgtEl>
                                          <p:spTgt spid="3"/>
                                        </p:tgtEl>
                                      </p:cBhvr>
                                    </p:animEffect>
                                  </p:childTnLst>
                                </p:cTn>
                              </p:par>
                              <p:par>
                                <p:cTn id="12" presetID="10" presetClass="entr" presetSubtype="0"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childTnLst>
                                </p:cTn>
                              </p:par>
                            </p:childTnLst>
                          </p:cTn>
                        </p:par>
                        <p:par>
                          <p:cTn id="15" fill="hold" nodeType="afterGroup">
                            <p:stCondLst>
                              <p:cond delay="4000"/>
                            </p:stCondLst>
                            <p:childTnLst>
                              <p:par>
                                <p:cTn id="16" presetID="10" presetClass="entr" presetSubtype="0" fill="hold" grpId="0" nodeType="afterEffect">
                                  <p:stCondLst>
                                    <p:cond delay="0"/>
                                  </p:stCondLst>
                                  <p:childTnLst>
                                    <p:set>
                                      <p:cBhvr>
                                        <p:cTn id="17" dur="1" fill="hold">
                                          <p:stCondLst>
                                            <p:cond delay="0"/>
                                          </p:stCondLst>
                                        </p:cTn>
                                        <p:tgtEl>
                                          <p:spTgt spid="90126"/>
                                        </p:tgtEl>
                                        <p:attrNameLst>
                                          <p:attrName>style.visibility</p:attrName>
                                        </p:attrNameLst>
                                      </p:cBhvr>
                                      <p:to>
                                        <p:strVal val="visible"/>
                                      </p:to>
                                    </p:set>
                                    <p:animEffect transition="in" filter="fade">
                                      <p:cBhvr>
                                        <p:cTn id="18" dur="2000"/>
                                        <p:tgtEl>
                                          <p:spTgt spid="9012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0125"/>
                                        </p:tgtEl>
                                        <p:attrNameLst>
                                          <p:attrName>style.visibility</p:attrName>
                                        </p:attrNameLst>
                                      </p:cBhvr>
                                      <p:to>
                                        <p:strVal val="visible"/>
                                      </p:to>
                                    </p:set>
                                    <p:animEffect transition="in" filter="fade">
                                      <p:cBhvr>
                                        <p:cTn id="21" dur="2000"/>
                                        <p:tgtEl>
                                          <p:spTgt spid="9012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6"/>
                                        </p:tgtEl>
                                        <p:attrNameLst>
                                          <p:attrName>style.visibility</p:attrName>
                                        </p:attrNameLst>
                                      </p:cBhvr>
                                      <p:to>
                                        <p:strVal val="visible"/>
                                      </p:to>
                                    </p:set>
                                    <p:animEffect transition="in" filter="fade">
                                      <p:cBhvr>
                                        <p:cTn id="24" dur="2000"/>
                                        <p:tgtEl>
                                          <p:spTgt spid="6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5"/>
                                        </p:tgtEl>
                                        <p:attrNameLst>
                                          <p:attrName>style.visibility</p:attrName>
                                        </p:attrNameLst>
                                      </p:cBhvr>
                                      <p:to>
                                        <p:strVal val="visible"/>
                                      </p:to>
                                    </p:set>
                                    <p:animEffect transition="in" filter="fade">
                                      <p:cBhvr>
                                        <p:cTn id="27" dur="2000"/>
                                        <p:tgtEl>
                                          <p:spTgt spid="6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64"/>
                                        </p:tgtEl>
                                        <p:attrNameLst>
                                          <p:attrName>style.visibility</p:attrName>
                                        </p:attrNameLst>
                                      </p:cBhvr>
                                      <p:to>
                                        <p:strVal val="visible"/>
                                      </p:to>
                                    </p:set>
                                    <p:animEffect transition="in" filter="fade">
                                      <p:cBhvr>
                                        <p:cTn id="30" dur="2000"/>
                                        <p:tgtEl>
                                          <p:spTgt spid="64"/>
                                        </p:tgtEl>
                                      </p:cBhvr>
                                    </p:animEffect>
                                  </p:childTnLst>
                                </p:cTn>
                              </p:par>
                            </p:childTnLst>
                          </p:cTn>
                        </p:par>
                        <p:par>
                          <p:cTn id="31" fill="hold" nodeType="afterGroup">
                            <p:stCondLst>
                              <p:cond delay="6000"/>
                            </p:stCondLst>
                            <p:childTnLst>
                              <p:par>
                                <p:cTn id="32" presetID="10" presetClass="entr" presetSubtype="0" fill="hold" grpId="0" nodeType="afterEffect">
                                  <p:stCondLst>
                                    <p:cond delay="0"/>
                                  </p:stCondLst>
                                  <p:childTnLst>
                                    <p:set>
                                      <p:cBhvr>
                                        <p:cTn id="33" dur="1" fill="hold">
                                          <p:stCondLst>
                                            <p:cond delay="0"/>
                                          </p:stCondLst>
                                        </p:cTn>
                                        <p:tgtEl>
                                          <p:spTgt spid="334"/>
                                        </p:tgtEl>
                                        <p:attrNameLst>
                                          <p:attrName>style.visibility</p:attrName>
                                        </p:attrNameLst>
                                      </p:cBhvr>
                                      <p:to>
                                        <p:strVal val="visible"/>
                                      </p:to>
                                    </p:set>
                                    <p:animEffect transition="in" filter="fade">
                                      <p:cBhvr>
                                        <p:cTn id="34" dur="2000"/>
                                        <p:tgtEl>
                                          <p:spTgt spid="334"/>
                                        </p:tgtEl>
                                      </p:cBhvr>
                                    </p:animEffect>
                                  </p:childTnLst>
                                </p:cTn>
                              </p:par>
                              <p:par>
                                <p:cTn id="35" presetID="10" presetClass="entr" presetSubtype="0"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334" grpId="0" autoUpdateAnimBg="0"/>
      <p:bldP spid="64" grpId="0"/>
      <p:bldP spid="90126" grpId="0" animBg="1"/>
      <p:bldP spid="65" grpId="0"/>
      <p:bldP spid="66" grpId="0"/>
      <p:bldP spid="9012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7" name="Gruppo 35"/>
          <p:cNvGrpSpPr>
            <a:grpSpLocks/>
          </p:cNvGrpSpPr>
          <p:nvPr/>
        </p:nvGrpSpPr>
        <p:grpSpPr bwMode="auto">
          <a:xfrm>
            <a:off x="1069975" y="981075"/>
            <a:ext cx="7362825" cy="4945063"/>
            <a:chOff x="829047" y="981074"/>
            <a:chExt cx="7361932" cy="4945064"/>
          </a:xfrm>
        </p:grpSpPr>
        <p:pic>
          <p:nvPicPr>
            <p:cNvPr id="41" name="Picture 49" descr="C:\Users\intel\AppData\Local\Microsoft\Windows\Temporary Internet Files\Content.IE5\KN36875D\MC900211975[1].wmf"/>
            <p:cNvPicPr>
              <a:picLocks noChangeArrowheads="1"/>
            </p:cNvPicPr>
            <p:nvPr/>
          </p:nvPicPr>
          <p:blipFill>
            <a:blip r:embed="rId3" cstate="print">
              <a:duotone>
                <a:schemeClr val="accent3">
                  <a:shade val="45000"/>
                  <a:satMod val="135000"/>
                </a:schemeClr>
                <a:prstClr val="white"/>
              </a:duotone>
            </a:blip>
            <a:srcRect/>
            <a:stretch>
              <a:fillRect/>
            </a:stretch>
          </p:blipFill>
          <p:spPr bwMode="auto">
            <a:xfrm>
              <a:off x="829047" y="981074"/>
              <a:ext cx="7268400" cy="4874400"/>
            </a:xfrm>
            <a:prstGeom prst="rect">
              <a:avLst/>
            </a:prstGeom>
            <a:noFill/>
            <a:ln w="9525">
              <a:noFill/>
              <a:miter lim="800000"/>
              <a:headEnd/>
              <a:tailEnd/>
            </a:ln>
          </p:spPr>
        </p:pic>
        <p:sp>
          <p:nvSpPr>
            <p:cNvPr id="1079" name="Rettangolo 16"/>
            <p:cNvSpPr>
              <a:spLocks noChangeArrowheads="1"/>
            </p:cNvSpPr>
            <p:nvPr/>
          </p:nvSpPr>
          <p:spPr bwMode="auto">
            <a:xfrm>
              <a:off x="924992" y="1052513"/>
              <a:ext cx="7265987" cy="4873625"/>
            </a:xfrm>
            <a:prstGeom prst="rect">
              <a:avLst/>
            </a:prstGeom>
            <a:solidFill>
              <a:srgbClr val="EAEAEA">
                <a:alpha val="81960"/>
              </a:srgbClr>
            </a:solidFill>
            <a:ln>
              <a:noFill/>
            </a:ln>
            <a:extLst>
              <a:ext uri="{91240B29-F687-4F45-9708-019B960494DF}">
                <a14:hiddenLine xmlns:a14="http://schemas.microsoft.com/office/drawing/2010/main" w="28575" algn="ctr">
                  <a:solidFill>
                    <a:srgbClr val="000000"/>
                  </a:solidFill>
                  <a:prstDash val="dash"/>
                  <a:round/>
                  <a:headEnd/>
                  <a:tailEnd type="triangle" w="med" len="med"/>
                </a14:hiddenLine>
              </a:ext>
            </a:extLst>
          </p:spPr>
          <p:txBody>
            <a:bodyPr anchor="ctr"/>
            <a:lstStyle/>
            <a:p>
              <a:pPr algn="ctr"/>
              <a:endParaRPr lang="it-IT"/>
            </a:p>
          </p:txBody>
        </p:sp>
      </p:grpSp>
      <p:sp>
        <p:nvSpPr>
          <p:cNvPr id="7171" name="Rectangle 10"/>
          <p:cNvSpPr>
            <a:spLocks noGrp="1" noChangeArrowheads="1"/>
          </p:cNvSpPr>
          <p:nvPr>
            <p:ph type="title"/>
          </p:nvPr>
        </p:nvSpPr>
        <p:spPr>
          <a:xfrm>
            <a:off x="598488" y="188913"/>
            <a:ext cx="8545512" cy="792162"/>
          </a:xfrm>
        </p:spPr>
        <p:txBody>
          <a:bodyPr/>
          <a:lstStyle/>
          <a:p>
            <a:pPr eaLnBrk="1" hangingPunct="1"/>
            <a:r>
              <a:rPr lang="it-IT" sz="2000" smtClean="0">
                <a:solidFill>
                  <a:srgbClr val="604A7B"/>
                </a:solidFill>
                <a:latin typeface="Verdana" pitchFamily="34" charset="0"/>
              </a:rPr>
              <a:t>La meccanica – copertura degli oneri finanziari </a:t>
            </a:r>
            <a:r>
              <a:rPr lang="it-IT" sz="1400" b="0" smtClean="0">
                <a:solidFill>
                  <a:srgbClr val="604A7B"/>
                </a:solidFill>
                <a:latin typeface="Verdana" pitchFamily="34" charset="0"/>
              </a:rPr>
              <a:t>(valore mediano)</a:t>
            </a:r>
            <a:endParaRPr lang="it-IT" sz="2000" b="0" smtClean="0">
              <a:solidFill>
                <a:srgbClr val="604A7B"/>
              </a:solidFill>
              <a:latin typeface="Verdana" pitchFamily="34" charset="0"/>
            </a:endParaRPr>
          </a:p>
        </p:txBody>
      </p:sp>
      <p:sp>
        <p:nvSpPr>
          <p:cNvPr id="334" name="Rectangle 15"/>
          <p:cNvSpPr>
            <a:spLocks noChangeArrowheads="1"/>
          </p:cNvSpPr>
          <p:nvPr/>
        </p:nvSpPr>
        <p:spPr bwMode="auto">
          <a:xfrm>
            <a:off x="1331913" y="5876895"/>
            <a:ext cx="7559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it-IT" sz="2000" dirty="0" smtClean="0">
                <a:solidFill>
                  <a:srgbClr val="604A7B"/>
                </a:solidFill>
                <a:latin typeface="Verdana" pitchFamily="34" charset="0"/>
              </a:rPr>
              <a:t>…e, quindi, più che «gestibili»</a:t>
            </a:r>
            <a:endParaRPr lang="it-IT" sz="2000" dirty="0">
              <a:solidFill>
                <a:srgbClr val="604A7B"/>
              </a:solidFill>
              <a:latin typeface="Verdana" pitchFamily="34" charset="0"/>
            </a:endParaRPr>
          </a:p>
        </p:txBody>
      </p:sp>
      <p:sp>
        <p:nvSpPr>
          <p:cNvPr id="30" name="Pentagono 29"/>
          <p:cNvSpPr/>
          <p:nvPr/>
        </p:nvSpPr>
        <p:spPr bwMode="auto">
          <a:xfrm>
            <a:off x="791094" y="5893533"/>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64" name="Rectangle 81"/>
          <p:cNvSpPr>
            <a:spLocks noChangeArrowheads="1"/>
          </p:cNvSpPr>
          <p:nvPr/>
        </p:nvSpPr>
        <p:spPr bwMode="auto">
          <a:xfrm>
            <a:off x="7051675" y="1268413"/>
            <a:ext cx="307975" cy="276225"/>
          </a:xfrm>
          <a:prstGeom prst="rect">
            <a:avLst/>
          </a:prstGeom>
          <a:noFill/>
          <a:ln w="9525">
            <a:noFill/>
            <a:miter lim="800000"/>
            <a:headEnd/>
            <a:tailEnd/>
          </a:ln>
        </p:spPr>
        <p:txBody>
          <a:bodyPr wrap="none" lIns="0" tIns="0" rIns="0" bIns="0">
            <a:spAutoFit/>
          </a:bodyPr>
          <a:lstStyle/>
          <a:p>
            <a:pPr>
              <a:defRPr/>
            </a:pPr>
            <a:r>
              <a:rPr lang="it-IT" sz="1800" dirty="0">
                <a:solidFill>
                  <a:schemeClr val="bg1">
                    <a:lumMod val="50000"/>
                  </a:schemeClr>
                </a:solidFill>
              </a:rPr>
              <a:t>Q3</a:t>
            </a:r>
            <a:endParaRPr lang="it-IT" b="0" dirty="0">
              <a:solidFill>
                <a:schemeClr val="bg1">
                  <a:lumMod val="50000"/>
                </a:schemeClr>
              </a:solidFill>
            </a:endParaRPr>
          </a:p>
        </p:txBody>
      </p:sp>
      <p:sp>
        <p:nvSpPr>
          <p:cNvPr id="65" name="Rectangle 81"/>
          <p:cNvSpPr>
            <a:spLocks noChangeArrowheads="1"/>
          </p:cNvSpPr>
          <p:nvPr/>
        </p:nvSpPr>
        <p:spPr bwMode="auto">
          <a:xfrm>
            <a:off x="7081838" y="3727450"/>
            <a:ext cx="3206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800">
                <a:solidFill>
                  <a:srgbClr val="604A7B"/>
                </a:solidFill>
              </a:rPr>
              <a:t>Me</a:t>
            </a:r>
            <a:endParaRPr lang="it-IT" b="0">
              <a:solidFill>
                <a:srgbClr val="604A7B"/>
              </a:solidFill>
            </a:endParaRPr>
          </a:p>
        </p:txBody>
      </p:sp>
      <p:sp>
        <p:nvSpPr>
          <p:cNvPr id="66" name="Rectangle 81"/>
          <p:cNvSpPr>
            <a:spLocks noChangeArrowheads="1"/>
          </p:cNvSpPr>
          <p:nvPr/>
        </p:nvSpPr>
        <p:spPr bwMode="auto">
          <a:xfrm>
            <a:off x="7081838" y="4446588"/>
            <a:ext cx="3079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800">
                <a:solidFill>
                  <a:srgbClr val="B3A2C7"/>
                </a:solidFill>
              </a:rPr>
              <a:t>Q1</a:t>
            </a:r>
            <a:endParaRPr lang="it-IT" b="0">
              <a:solidFill>
                <a:srgbClr val="B3A2C7"/>
              </a:solidFill>
            </a:endParaRPr>
          </a:p>
        </p:txBody>
      </p:sp>
      <p:sp>
        <p:nvSpPr>
          <p:cNvPr id="40" name="Rettangolo 39"/>
          <p:cNvSpPr/>
          <p:nvPr/>
        </p:nvSpPr>
        <p:spPr bwMode="auto">
          <a:xfrm>
            <a:off x="2030490" y="6568835"/>
            <a:ext cx="226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Morfologia</a:t>
            </a:r>
          </a:p>
        </p:txBody>
      </p:sp>
      <p:sp>
        <p:nvSpPr>
          <p:cNvPr id="42" name="Rettangolo 41"/>
          <p:cNvSpPr/>
          <p:nvPr/>
        </p:nvSpPr>
        <p:spPr bwMode="auto">
          <a:xfrm>
            <a:off x="4298482"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Risultati della provincia</a:t>
            </a:r>
          </a:p>
        </p:txBody>
      </p:sp>
      <p:sp>
        <p:nvSpPr>
          <p:cNvPr id="47" name="Rettangolo 46"/>
          <p:cNvSpPr/>
          <p:nvPr/>
        </p:nvSpPr>
        <p:spPr bwMode="auto">
          <a:xfrm>
            <a:off x="6797306" y="6568835"/>
            <a:ext cx="2340000" cy="333375"/>
          </a:xfrm>
          <a:prstGeom prst="rect">
            <a:avLst/>
          </a:prstGeom>
          <a:solidFill>
            <a:srgbClr val="33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solidFill>
                <a:latin typeface="Verdana" pitchFamily="34" charset="0"/>
                <a:cs typeface="+mn-cs"/>
              </a:rPr>
              <a:t>I settori economici</a:t>
            </a:r>
          </a:p>
        </p:txBody>
      </p:sp>
      <p:sp>
        <p:nvSpPr>
          <p:cNvPr id="48" name="Rettangolo 47"/>
          <p:cNvSpPr/>
          <p:nvPr/>
        </p:nvSpPr>
        <p:spPr bwMode="auto">
          <a:xfrm>
            <a:off x="-16797" y="6568835"/>
            <a:ext cx="208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Domande</a:t>
            </a:r>
          </a:p>
        </p:txBody>
      </p:sp>
      <p:grpSp>
        <p:nvGrpSpPr>
          <p:cNvPr id="3" name="Gruppo 94"/>
          <p:cNvGrpSpPr>
            <a:grpSpLocks/>
          </p:cNvGrpSpPr>
          <p:nvPr/>
        </p:nvGrpSpPr>
        <p:grpSpPr bwMode="auto">
          <a:xfrm>
            <a:off x="971550" y="1139825"/>
            <a:ext cx="6648450" cy="4373563"/>
            <a:chOff x="971600" y="1139826"/>
            <a:chExt cx="6648400" cy="4373563"/>
          </a:xfrm>
        </p:grpSpPr>
        <p:sp>
          <p:nvSpPr>
            <p:cNvPr id="1056" name="Freeform 35"/>
            <p:cNvSpPr>
              <a:spLocks noEditPoints="1"/>
            </p:cNvSpPr>
            <p:nvPr/>
          </p:nvSpPr>
          <p:spPr bwMode="auto">
            <a:xfrm>
              <a:off x="1362075" y="1231901"/>
              <a:ext cx="6254750" cy="3562350"/>
            </a:xfrm>
            <a:custGeom>
              <a:avLst/>
              <a:gdLst>
                <a:gd name="T0" fmla="*/ 0 w 3940"/>
                <a:gd name="T1" fmla="*/ 2239 h 2244"/>
                <a:gd name="T2" fmla="*/ 3940 w 3940"/>
                <a:gd name="T3" fmla="*/ 2239 h 2244"/>
                <a:gd name="T4" fmla="*/ 3940 w 3940"/>
                <a:gd name="T5" fmla="*/ 2244 h 2244"/>
                <a:gd name="T6" fmla="*/ 0 w 3940"/>
                <a:gd name="T7" fmla="*/ 2244 h 2244"/>
                <a:gd name="T8" fmla="*/ 0 w 3940"/>
                <a:gd name="T9" fmla="*/ 2239 h 2244"/>
                <a:gd name="T10" fmla="*/ 0 w 3940"/>
                <a:gd name="T11" fmla="*/ 1992 h 2244"/>
                <a:gd name="T12" fmla="*/ 3940 w 3940"/>
                <a:gd name="T13" fmla="*/ 1992 h 2244"/>
                <a:gd name="T14" fmla="*/ 3940 w 3940"/>
                <a:gd name="T15" fmla="*/ 1997 h 2244"/>
                <a:gd name="T16" fmla="*/ 0 w 3940"/>
                <a:gd name="T17" fmla="*/ 1997 h 2244"/>
                <a:gd name="T18" fmla="*/ 0 w 3940"/>
                <a:gd name="T19" fmla="*/ 1992 h 2244"/>
                <a:gd name="T20" fmla="*/ 0 w 3940"/>
                <a:gd name="T21" fmla="*/ 1741 h 2244"/>
                <a:gd name="T22" fmla="*/ 3940 w 3940"/>
                <a:gd name="T23" fmla="*/ 1741 h 2244"/>
                <a:gd name="T24" fmla="*/ 3940 w 3940"/>
                <a:gd name="T25" fmla="*/ 1745 h 2244"/>
                <a:gd name="T26" fmla="*/ 0 w 3940"/>
                <a:gd name="T27" fmla="*/ 1745 h 2244"/>
                <a:gd name="T28" fmla="*/ 0 w 3940"/>
                <a:gd name="T29" fmla="*/ 1741 h 2244"/>
                <a:gd name="T30" fmla="*/ 0 w 3940"/>
                <a:gd name="T31" fmla="*/ 1494 h 2244"/>
                <a:gd name="T32" fmla="*/ 3940 w 3940"/>
                <a:gd name="T33" fmla="*/ 1494 h 2244"/>
                <a:gd name="T34" fmla="*/ 3940 w 3940"/>
                <a:gd name="T35" fmla="*/ 1499 h 2244"/>
                <a:gd name="T36" fmla="*/ 0 w 3940"/>
                <a:gd name="T37" fmla="*/ 1499 h 2244"/>
                <a:gd name="T38" fmla="*/ 0 w 3940"/>
                <a:gd name="T39" fmla="*/ 1494 h 2244"/>
                <a:gd name="T40" fmla="*/ 0 w 3940"/>
                <a:gd name="T41" fmla="*/ 1243 h 2244"/>
                <a:gd name="T42" fmla="*/ 3940 w 3940"/>
                <a:gd name="T43" fmla="*/ 1243 h 2244"/>
                <a:gd name="T44" fmla="*/ 3940 w 3940"/>
                <a:gd name="T45" fmla="*/ 1247 h 2244"/>
                <a:gd name="T46" fmla="*/ 0 w 3940"/>
                <a:gd name="T47" fmla="*/ 1247 h 2244"/>
                <a:gd name="T48" fmla="*/ 0 w 3940"/>
                <a:gd name="T49" fmla="*/ 1243 h 2244"/>
                <a:gd name="T50" fmla="*/ 0 w 3940"/>
                <a:gd name="T51" fmla="*/ 996 h 2244"/>
                <a:gd name="T52" fmla="*/ 3940 w 3940"/>
                <a:gd name="T53" fmla="*/ 996 h 2244"/>
                <a:gd name="T54" fmla="*/ 3940 w 3940"/>
                <a:gd name="T55" fmla="*/ 1001 h 2244"/>
                <a:gd name="T56" fmla="*/ 0 w 3940"/>
                <a:gd name="T57" fmla="*/ 1001 h 2244"/>
                <a:gd name="T58" fmla="*/ 0 w 3940"/>
                <a:gd name="T59" fmla="*/ 996 h 2244"/>
                <a:gd name="T60" fmla="*/ 0 w 3940"/>
                <a:gd name="T61" fmla="*/ 745 h 2244"/>
                <a:gd name="T62" fmla="*/ 3940 w 3940"/>
                <a:gd name="T63" fmla="*/ 745 h 2244"/>
                <a:gd name="T64" fmla="*/ 3940 w 3940"/>
                <a:gd name="T65" fmla="*/ 749 h 2244"/>
                <a:gd name="T66" fmla="*/ 0 w 3940"/>
                <a:gd name="T67" fmla="*/ 749 h 2244"/>
                <a:gd name="T68" fmla="*/ 0 w 3940"/>
                <a:gd name="T69" fmla="*/ 745 h 2244"/>
                <a:gd name="T70" fmla="*/ 0 w 3940"/>
                <a:gd name="T71" fmla="*/ 498 h 2244"/>
                <a:gd name="T72" fmla="*/ 3940 w 3940"/>
                <a:gd name="T73" fmla="*/ 498 h 2244"/>
                <a:gd name="T74" fmla="*/ 3940 w 3940"/>
                <a:gd name="T75" fmla="*/ 503 h 2244"/>
                <a:gd name="T76" fmla="*/ 0 w 3940"/>
                <a:gd name="T77" fmla="*/ 503 h 2244"/>
                <a:gd name="T78" fmla="*/ 0 w 3940"/>
                <a:gd name="T79" fmla="*/ 498 h 2244"/>
                <a:gd name="T80" fmla="*/ 0 w 3940"/>
                <a:gd name="T81" fmla="*/ 247 h 2244"/>
                <a:gd name="T82" fmla="*/ 3940 w 3940"/>
                <a:gd name="T83" fmla="*/ 247 h 2244"/>
                <a:gd name="T84" fmla="*/ 3940 w 3940"/>
                <a:gd name="T85" fmla="*/ 251 h 2244"/>
                <a:gd name="T86" fmla="*/ 0 w 3940"/>
                <a:gd name="T87" fmla="*/ 251 h 2244"/>
                <a:gd name="T88" fmla="*/ 0 w 3940"/>
                <a:gd name="T89" fmla="*/ 247 h 2244"/>
                <a:gd name="T90" fmla="*/ 0 w 3940"/>
                <a:gd name="T91" fmla="*/ 0 h 2244"/>
                <a:gd name="T92" fmla="*/ 3940 w 3940"/>
                <a:gd name="T93" fmla="*/ 0 h 2244"/>
                <a:gd name="T94" fmla="*/ 3940 w 3940"/>
                <a:gd name="T95" fmla="*/ 5 h 2244"/>
                <a:gd name="T96" fmla="*/ 0 w 3940"/>
                <a:gd name="T97" fmla="*/ 5 h 2244"/>
                <a:gd name="T98" fmla="*/ 0 w 3940"/>
                <a:gd name="T99" fmla="*/ 0 h 224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940"/>
                <a:gd name="T151" fmla="*/ 0 h 2244"/>
                <a:gd name="T152" fmla="*/ 3940 w 3940"/>
                <a:gd name="T153" fmla="*/ 2244 h 224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940" h="2244">
                  <a:moveTo>
                    <a:pt x="0" y="2239"/>
                  </a:moveTo>
                  <a:lnTo>
                    <a:pt x="3940" y="2239"/>
                  </a:lnTo>
                  <a:lnTo>
                    <a:pt x="3940" y="2244"/>
                  </a:lnTo>
                  <a:lnTo>
                    <a:pt x="0" y="2244"/>
                  </a:lnTo>
                  <a:lnTo>
                    <a:pt x="0" y="2239"/>
                  </a:lnTo>
                  <a:close/>
                  <a:moveTo>
                    <a:pt x="0" y="1992"/>
                  </a:moveTo>
                  <a:lnTo>
                    <a:pt x="3940" y="1992"/>
                  </a:lnTo>
                  <a:lnTo>
                    <a:pt x="3940" y="1997"/>
                  </a:lnTo>
                  <a:lnTo>
                    <a:pt x="0" y="1997"/>
                  </a:lnTo>
                  <a:lnTo>
                    <a:pt x="0" y="1992"/>
                  </a:lnTo>
                  <a:close/>
                  <a:moveTo>
                    <a:pt x="0" y="1741"/>
                  </a:moveTo>
                  <a:lnTo>
                    <a:pt x="3940" y="1741"/>
                  </a:lnTo>
                  <a:lnTo>
                    <a:pt x="3940" y="1745"/>
                  </a:lnTo>
                  <a:lnTo>
                    <a:pt x="0" y="1745"/>
                  </a:lnTo>
                  <a:lnTo>
                    <a:pt x="0" y="1741"/>
                  </a:lnTo>
                  <a:close/>
                  <a:moveTo>
                    <a:pt x="0" y="1494"/>
                  </a:moveTo>
                  <a:lnTo>
                    <a:pt x="3940" y="1494"/>
                  </a:lnTo>
                  <a:lnTo>
                    <a:pt x="3940" y="1499"/>
                  </a:lnTo>
                  <a:lnTo>
                    <a:pt x="0" y="1499"/>
                  </a:lnTo>
                  <a:lnTo>
                    <a:pt x="0" y="1494"/>
                  </a:lnTo>
                  <a:close/>
                  <a:moveTo>
                    <a:pt x="0" y="1243"/>
                  </a:moveTo>
                  <a:lnTo>
                    <a:pt x="3940" y="1243"/>
                  </a:lnTo>
                  <a:lnTo>
                    <a:pt x="3940" y="1247"/>
                  </a:lnTo>
                  <a:lnTo>
                    <a:pt x="0" y="1247"/>
                  </a:lnTo>
                  <a:lnTo>
                    <a:pt x="0" y="1243"/>
                  </a:lnTo>
                  <a:close/>
                  <a:moveTo>
                    <a:pt x="0" y="996"/>
                  </a:moveTo>
                  <a:lnTo>
                    <a:pt x="3940" y="996"/>
                  </a:lnTo>
                  <a:lnTo>
                    <a:pt x="3940" y="1001"/>
                  </a:lnTo>
                  <a:lnTo>
                    <a:pt x="0" y="1001"/>
                  </a:lnTo>
                  <a:lnTo>
                    <a:pt x="0" y="996"/>
                  </a:lnTo>
                  <a:close/>
                  <a:moveTo>
                    <a:pt x="0" y="745"/>
                  </a:moveTo>
                  <a:lnTo>
                    <a:pt x="3940" y="745"/>
                  </a:lnTo>
                  <a:lnTo>
                    <a:pt x="3940" y="749"/>
                  </a:lnTo>
                  <a:lnTo>
                    <a:pt x="0" y="749"/>
                  </a:lnTo>
                  <a:lnTo>
                    <a:pt x="0" y="745"/>
                  </a:lnTo>
                  <a:close/>
                  <a:moveTo>
                    <a:pt x="0" y="498"/>
                  </a:moveTo>
                  <a:lnTo>
                    <a:pt x="3940" y="498"/>
                  </a:lnTo>
                  <a:lnTo>
                    <a:pt x="3940" y="503"/>
                  </a:lnTo>
                  <a:lnTo>
                    <a:pt x="0" y="503"/>
                  </a:lnTo>
                  <a:lnTo>
                    <a:pt x="0" y="498"/>
                  </a:lnTo>
                  <a:close/>
                  <a:moveTo>
                    <a:pt x="0" y="247"/>
                  </a:moveTo>
                  <a:lnTo>
                    <a:pt x="3940" y="247"/>
                  </a:lnTo>
                  <a:lnTo>
                    <a:pt x="3940" y="251"/>
                  </a:lnTo>
                  <a:lnTo>
                    <a:pt x="0" y="251"/>
                  </a:lnTo>
                  <a:lnTo>
                    <a:pt x="0" y="247"/>
                  </a:lnTo>
                  <a:close/>
                  <a:moveTo>
                    <a:pt x="0" y="0"/>
                  </a:moveTo>
                  <a:lnTo>
                    <a:pt x="3940" y="0"/>
                  </a:lnTo>
                  <a:lnTo>
                    <a:pt x="3940"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1057" name="Rectangle 36"/>
            <p:cNvSpPr>
              <a:spLocks noChangeArrowheads="1"/>
            </p:cNvSpPr>
            <p:nvPr/>
          </p:nvSpPr>
          <p:spPr bwMode="auto">
            <a:xfrm>
              <a:off x="1358900" y="1235076"/>
              <a:ext cx="7938" cy="3954463"/>
            </a:xfrm>
            <a:prstGeom prst="rect">
              <a:avLst/>
            </a:prstGeom>
            <a:solidFill>
              <a:srgbClr val="868686"/>
            </a:solidFill>
            <a:ln w="6350">
              <a:solidFill>
                <a:srgbClr val="868686"/>
              </a:solidFill>
              <a:bevel/>
              <a:headEnd/>
              <a:tailEnd/>
            </a:ln>
          </p:spPr>
          <p:txBody>
            <a:bodyPr/>
            <a:lstStyle/>
            <a:p>
              <a:endParaRPr lang="it-IT"/>
            </a:p>
          </p:txBody>
        </p:sp>
        <p:sp>
          <p:nvSpPr>
            <p:cNvPr id="1058" name="Freeform 37"/>
            <p:cNvSpPr>
              <a:spLocks noEditPoints="1"/>
            </p:cNvSpPr>
            <p:nvPr/>
          </p:nvSpPr>
          <p:spPr bwMode="auto">
            <a:xfrm>
              <a:off x="1314450" y="1231901"/>
              <a:ext cx="47625" cy="3960813"/>
            </a:xfrm>
            <a:custGeom>
              <a:avLst/>
              <a:gdLst>
                <a:gd name="T0" fmla="*/ 0 w 30"/>
                <a:gd name="T1" fmla="*/ 2490 h 2495"/>
                <a:gd name="T2" fmla="*/ 30 w 30"/>
                <a:gd name="T3" fmla="*/ 2490 h 2495"/>
                <a:gd name="T4" fmla="*/ 30 w 30"/>
                <a:gd name="T5" fmla="*/ 2495 h 2495"/>
                <a:gd name="T6" fmla="*/ 0 w 30"/>
                <a:gd name="T7" fmla="*/ 2495 h 2495"/>
                <a:gd name="T8" fmla="*/ 0 w 30"/>
                <a:gd name="T9" fmla="*/ 2490 h 2495"/>
                <a:gd name="T10" fmla="*/ 0 w 30"/>
                <a:gd name="T11" fmla="*/ 2239 h 2495"/>
                <a:gd name="T12" fmla="*/ 30 w 30"/>
                <a:gd name="T13" fmla="*/ 2239 h 2495"/>
                <a:gd name="T14" fmla="*/ 30 w 30"/>
                <a:gd name="T15" fmla="*/ 2244 h 2495"/>
                <a:gd name="T16" fmla="*/ 0 w 30"/>
                <a:gd name="T17" fmla="*/ 2244 h 2495"/>
                <a:gd name="T18" fmla="*/ 0 w 30"/>
                <a:gd name="T19" fmla="*/ 2239 h 2495"/>
                <a:gd name="T20" fmla="*/ 0 w 30"/>
                <a:gd name="T21" fmla="*/ 1992 h 2495"/>
                <a:gd name="T22" fmla="*/ 30 w 30"/>
                <a:gd name="T23" fmla="*/ 1992 h 2495"/>
                <a:gd name="T24" fmla="*/ 30 w 30"/>
                <a:gd name="T25" fmla="*/ 1997 h 2495"/>
                <a:gd name="T26" fmla="*/ 0 w 30"/>
                <a:gd name="T27" fmla="*/ 1997 h 2495"/>
                <a:gd name="T28" fmla="*/ 0 w 30"/>
                <a:gd name="T29" fmla="*/ 1992 h 2495"/>
                <a:gd name="T30" fmla="*/ 0 w 30"/>
                <a:gd name="T31" fmla="*/ 1741 h 2495"/>
                <a:gd name="T32" fmla="*/ 30 w 30"/>
                <a:gd name="T33" fmla="*/ 1741 h 2495"/>
                <a:gd name="T34" fmla="*/ 30 w 30"/>
                <a:gd name="T35" fmla="*/ 1745 h 2495"/>
                <a:gd name="T36" fmla="*/ 0 w 30"/>
                <a:gd name="T37" fmla="*/ 1745 h 2495"/>
                <a:gd name="T38" fmla="*/ 0 w 30"/>
                <a:gd name="T39" fmla="*/ 1741 h 2495"/>
                <a:gd name="T40" fmla="*/ 0 w 30"/>
                <a:gd name="T41" fmla="*/ 1494 h 2495"/>
                <a:gd name="T42" fmla="*/ 30 w 30"/>
                <a:gd name="T43" fmla="*/ 1494 h 2495"/>
                <a:gd name="T44" fmla="*/ 30 w 30"/>
                <a:gd name="T45" fmla="*/ 1499 h 2495"/>
                <a:gd name="T46" fmla="*/ 0 w 30"/>
                <a:gd name="T47" fmla="*/ 1499 h 2495"/>
                <a:gd name="T48" fmla="*/ 0 w 30"/>
                <a:gd name="T49" fmla="*/ 1494 h 2495"/>
                <a:gd name="T50" fmla="*/ 0 w 30"/>
                <a:gd name="T51" fmla="*/ 1243 h 2495"/>
                <a:gd name="T52" fmla="*/ 30 w 30"/>
                <a:gd name="T53" fmla="*/ 1243 h 2495"/>
                <a:gd name="T54" fmla="*/ 30 w 30"/>
                <a:gd name="T55" fmla="*/ 1247 h 2495"/>
                <a:gd name="T56" fmla="*/ 0 w 30"/>
                <a:gd name="T57" fmla="*/ 1247 h 2495"/>
                <a:gd name="T58" fmla="*/ 0 w 30"/>
                <a:gd name="T59" fmla="*/ 1243 h 2495"/>
                <a:gd name="T60" fmla="*/ 0 w 30"/>
                <a:gd name="T61" fmla="*/ 996 h 2495"/>
                <a:gd name="T62" fmla="*/ 30 w 30"/>
                <a:gd name="T63" fmla="*/ 996 h 2495"/>
                <a:gd name="T64" fmla="*/ 30 w 30"/>
                <a:gd name="T65" fmla="*/ 1001 h 2495"/>
                <a:gd name="T66" fmla="*/ 0 w 30"/>
                <a:gd name="T67" fmla="*/ 1001 h 2495"/>
                <a:gd name="T68" fmla="*/ 0 w 30"/>
                <a:gd name="T69" fmla="*/ 996 h 2495"/>
                <a:gd name="T70" fmla="*/ 0 w 30"/>
                <a:gd name="T71" fmla="*/ 745 h 2495"/>
                <a:gd name="T72" fmla="*/ 30 w 30"/>
                <a:gd name="T73" fmla="*/ 745 h 2495"/>
                <a:gd name="T74" fmla="*/ 30 w 30"/>
                <a:gd name="T75" fmla="*/ 749 h 2495"/>
                <a:gd name="T76" fmla="*/ 0 w 30"/>
                <a:gd name="T77" fmla="*/ 749 h 2495"/>
                <a:gd name="T78" fmla="*/ 0 w 30"/>
                <a:gd name="T79" fmla="*/ 745 h 2495"/>
                <a:gd name="T80" fmla="*/ 0 w 30"/>
                <a:gd name="T81" fmla="*/ 498 h 2495"/>
                <a:gd name="T82" fmla="*/ 30 w 30"/>
                <a:gd name="T83" fmla="*/ 498 h 2495"/>
                <a:gd name="T84" fmla="*/ 30 w 30"/>
                <a:gd name="T85" fmla="*/ 503 h 2495"/>
                <a:gd name="T86" fmla="*/ 0 w 30"/>
                <a:gd name="T87" fmla="*/ 503 h 2495"/>
                <a:gd name="T88" fmla="*/ 0 w 30"/>
                <a:gd name="T89" fmla="*/ 498 h 2495"/>
                <a:gd name="T90" fmla="*/ 0 w 30"/>
                <a:gd name="T91" fmla="*/ 247 h 2495"/>
                <a:gd name="T92" fmla="*/ 30 w 30"/>
                <a:gd name="T93" fmla="*/ 247 h 2495"/>
                <a:gd name="T94" fmla="*/ 30 w 30"/>
                <a:gd name="T95" fmla="*/ 251 h 2495"/>
                <a:gd name="T96" fmla="*/ 0 w 30"/>
                <a:gd name="T97" fmla="*/ 251 h 2495"/>
                <a:gd name="T98" fmla="*/ 0 w 30"/>
                <a:gd name="T99" fmla="*/ 247 h 2495"/>
                <a:gd name="T100" fmla="*/ 0 w 30"/>
                <a:gd name="T101" fmla="*/ 0 h 2495"/>
                <a:gd name="T102" fmla="*/ 30 w 30"/>
                <a:gd name="T103" fmla="*/ 0 h 2495"/>
                <a:gd name="T104" fmla="*/ 30 w 30"/>
                <a:gd name="T105" fmla="*/ 5 h 2495"/>
                <a:gd name="T106" fmla="*/ 0 w 30"/>
                <a:gd name="T107" fmla="*/ 5 h 2495"/>
                <a:gd name="T108" fmla="*/ 0 w 30"/>
                <a:gd name="T109" fmla="*/ 0 h 249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0"/>
                <a:gd name="T166" fmla="*/ 0 h 2495"/>
                <a:gd name="T167" fmla="*/ 30 w 30"/>
                <a:gd name="T168" fmla="*/ 2495 h 249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0" h="2495">
                  <a:moveTo>
                    <a:pt x="0" y="2490"/>
                  </a:moveTo>
                  <a:lnTo>
                    <a:pt x="30" y="2490"/>
                  </a:lnTo>
                  <a:lnTo>
                    <a:pt x="30" y="2495"/>
                  </a:lnTo>
                  <a:lnTo>
                    <a:pt x="0" y="2495"/>
                  </a:lnTo>
                  <a:lnTo>
                    <a:pt x="0" y="2490"/>
                  </a:lnTo>
                  <a:close/>
                  <a:moveTo>
                    <a:pt x="0" y="2239"/>
                  </a:moveTo>
                  <a:lnTo>
                    <a:pt x="30" y="2239"/>
                  </a:lnTo>
                  <a:lnTo>
                    <a:pt x="30" y="2244"/>
                  </a:lnTo>
                  <a:lnTo>
                    <a:pt x="0" y="2244"/>
                  </a:lnTo>
                  <a:lnTo>
                    <a:pt x="0" y="2239"/>
                  </a:lnTo>
                  <a:close/>
                  <a:moveTo>
                    <a:pt x="0" y="1992"/>
                  </a:moveTo>
                  <a:lnTo>
                    <a:pt x="30" y="1992"/>
                  </a:lnTo>
                  <a:lnTo>
                    <a:pt x="30" y="1997"/>
                  </a:lnTo>
                  <a:lnTo>
                    <a:pt x="0" y="1997"/>
                  </a:lnTo>
                  <a:lnTo>
                    <a:pt x="0" y="1992"/>
                  </a:lnTo>
                  <a:close/>
                  <a:moveTo>
                    <a:pt x="0" y="1741"/>
                  </a:moveTo>
                  <a:lnTo>
                    <a:pt x="30" y="1741"/>
                  </a:lnTo>
                  <a:lnTo>
                    <a:pt x="30" y="1745"/>
                  </a:lnTo>
                  <a:lnTo>
                    <a:pt x="0" y="1745"/>
                  </a:lnTo>
                  <a:lnTo>
                    <a:pt x="0" y="1741"/>
                  </a:lnTo>
                  <a:close/>
                  <a:moveTo>
                    <a:pt x="0" y="1494"/>
                  </a:moveTo>
                  <a:lnTo>
                    <a:pt x="30" y="1494"/>
                  </a:lnTo>
                  <a:lnTo>
                    <a:pt x="30" y="1499"/>
                  </a:lnTo>
                  <a:lnTo>
                    <a:pt x="0" y="1499"/>
                  </a:lnTo>
                  <a:lnTo>
                    <a:pt x="0" y="1494"/>
                  </a:lnTo>
                  <a:close/>
                  <a:moveTo>
                    <a:pt x="0" y="1243"/>
                  </a:moveTo>
                  <a:lnTo>
                    <a:pt x="30" y="1243"/>
                  </a:lnTo>
                  <a:lnTo>
                    <a:pt x="30" y="1247"/>
                  </a:lnTo>
                  <a:lnTo>
                    <a:pt x="0" y="1247"/>
                  </a:lnTo>
                  <a:lnTo>
                    <a:pt x="0" y="1243"/>
                  </a:lnTo>
                  <a:close/>
                  <a:moveTo>
                    <a:pt x="0" y="996"/>
                  </a:moveTo>
                  <a:lnTo>
                    <a:pt x="30" y="996"/>
                  </a:lnTo>
                  <a:lnTo>
                    <a:pt x="30" y="1001"/>
                  </a:lnTo>
                  <a:lnTo>
                    <a:pt x="0" y="1001"/>
                  </a:lnTo>
                  <a:lnTo>
                    <a:pt x="0" y="996"/>
                  </a:lnTo>
                  <a:close/>
                  <a:moveTo>
                    <a:pt x="0" y="745"/>
                  </a:moveTo>
                  <a:lnTo>
                    <a:pt x="30" y="745"/>
                  </a:lnTo>
                  <a:lnTo>
                    <a:pt x="30" y="749"/>
                  </a:lnTo>
                  <a:lnTo>
                    <a:pt x="0" y="749"/>
                  </a:lnTo>
                  <a:lnTo>
                    <a:pt x="0" y="745"/>
                  </a:lnTo>
                  <a:close/>
                  <a:moveTo>
                    <a:pt x="0" y="498"/>
                  </a:moveTo>
                  <a:lnTo>
                    <a:pt x="30" y="498"/>
                  </a:lnTo>
                  <a:lnTo>
                    <a:pt x="30" y="503"/>
                  </a:lnTo>
                  <a:lnTo>
                    <a:pt x="0" y="503"/>
                  </a:lnTo>
                  <a:lnTo>
                    <a:pt x="0" y="498"/>
                  </a:lnTo>
                  <a:close/>
                  <a:moveTo>
                    <a:pt x="0" y="247"/>
                  </a:moveTo>
                  <a:lnTo>
                    <a:pt x="30" y="247"/>
                  </a:lnTo>
                  <a:lnTo>
                    <a:pt x="30" y="251"/>
                  </a:lnTo>
                  <a:lnTo>
                    <a:pt x="0" y="251"/>
                  </a:lnTo>
                  <a:lnTo>
                    <a:pt x="0" y="247"/>
                  </a:lnTo>
                  <a:close/>
                  <a:moveTo>
                    <a:pt x="0" y="0"/>
                  </a:moveTo>
                  <a:lnTo>
                    <a:pt x="30" y="0"/>
                  </a:lnTo>
                  <a:lnTo>
                    <a:pt x="30"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1059" name="Rectangle 38"/>
            <p:cNvSpPr>
              <a:spLocks noChangeArrowheads="1"/>
            </p:cNvSpPr>
            <p:nvPr/>
          </p:nvSpPr>
          <p:spPr bwMode="auto">
            <a:xfrm>
              <a:off x="1362075" y="5184776"/>
              <a:ext cx="6254750" cy="7938"/>
            </a:xfrm>
            <a:prstGeom prst="rect">
              <a:avLst/>
            </a:prstGeom>
            <a:solidFill>
              <a:srgbClr val="868686"/>
            </a:solidFill>
            <a:ln w="6350">
              <a:solidFill>
                <a:srgbClr val="868686"/>
              </a:solidFill>
              <a:bevel/>
              <a:headEnd/>
              <a:tailEnd/>
            </a:ln>
          </p:spPr>
          <p:txBody>
            <a:bodyPr/>
            <a:lstStyle/>
            <a:p>
              <a:endParaRPr lang="it-IT"/>
            </a:p>
          </p:txBody>
        </p:sp>
        <p:sp>
          <p:nvSpPr>
            <p:cNvPr id="1060" name="Freeform 39"/>
            <p:cNvSpPr>
              <a:spLocks noEditPoints="1"/>
            </p:cNvSpPr>
            <p:nvPr/>
          </p:nvSpPr>
          <p:spPr bwMode="auto">
            <a:xfrm>
              <a:off x="1987550" y="5146676"/>
              <a:ext cx="5632450" cy="77788"/>
            </a:xfrm>
            <a:custGeom>
              <a:avLst/>
              <a:gdLst>
                <a:gd name="T0" fmla="*/ 5 w 3548"/>
                <a:gd name="T1" fmla="*/ 0 h 49"/>
                <a:gd name="T2" fmla="*/ 5 w 3548"/>
                <a:gd name="T3" fmla="*/ 49 h 49"/>
                <a:gd name="T4" fmla="*/ 0 w 3548"/>
                <a:gd name="T5" fmla="*/ 49 h 49"/>
                <a:gd name="T6" fmla="*/ 0 w 3548"/>
                <a:gd name="T7" fmla="*/ 0 h 49"/>
                <a:gd name="T8" fmla="*/ 5 w 3548"/>
                <a:gd name="T9" fmla="*/ 0 h 49"/>
                <a:gd name="T10" fmla="*/ 793 w 3548"/>
                <a:gd name="T11" fmla="*/ 0 h 49"/>
                <a:gd name="T12" fmla="*/ 793 w 3548"/>
                <a:gd name="T13" fmla="*/ 49 h 49"/>
                <a:gd name="T14" fmla="*/ 788 w 3548"/>
                <a:gd name="T15" fmla="*/ 49 h 49"/>
                <a:gd name="T16" fmla="*/ 788 w 3548"/>
                <a:gd name="T17" fmla="*/ 0 h 49"/>
                <a:gd name="T18" fmla="*/ 793 w 3548"/>
                <a:gd name="T19" fmla="*/ 0 h 49"/>
                <a:gd name="T20" fmla="*/ 1580 w 3548"/>
                <a:gd name="T21" fmla="*/ 0 h 49"/>
                <a:gd name="T22" fmla="*/ 1580 w 3548"/>
                <a:gd name="T23" fmla="*/ 49 h 49"/>
                <a:gd name="T24" fmla="*/ 1576 w 3548"/>
                <a:gd name="T25" fmla="*/ 49 h 49"/>
                <a:gd name="T26" fmla="*/ 1576 w 3548"/>
                <a:gd name="T27" fmla="*/ 0 h 49"/>
                <a:gd name="T28" fmla="*/ 1580 w 3548"/>
                <a:gd name="T29" fmla="*/ 0 h 49"/>
                <a:gd name="T30" fmla="*/ 2368 w 3548"/>
                <a:gd name="T31" fmla="*/ 0 h 49"/>
                <a:gd name="T32" fmla="*/ 2368 w 3548"/>
                <a:gd name="T33" fmla="*/ 49 h 49"/>
                <a:gd name="T34" fmla="*/ 2364 w 3548"/>
                <a:gd name="T35" fmla="*/ 49 h 49"/>
                <a:gd name="T36" fmla="*/ 2364 w 3548"/>
                <a:gd name="T37" fmla="*/ 0 h 49"/>
                <a:gd name="T38" fmla="*/ 2368 w 3548"/>
                <a:gd name="T39" fmla="*/ 0 h 49"/>
                <a:gd name="T40" fmla="*/ 3156 w 3548"/>
                <a:gd name="T41" fmla="*/ 0 h 49"/>
                <a:gd name="T42" fmla="*/ 3156 w 3548"/>
                <a:gd name="T43" fmla="*/ 49 h 49"/>
                <a:gd name="T44" fmla="*/ 3152 w 3548"/>
                <a:gd name="T45" fmla="*/ 49 h 49"/>
                <a:gd name="T46" fmla="*/ 3152 w 3548"/>
                <a:gd name="T47" fmla="*/ 0 h 49"/>
                <a:gd name="T48" fmla="*/ 3156 w 3548"/>
                <a:gd name="T49" fmla="*/ 0 h 49"/>
                <a:gd name="T50" fmla="*/ 3548 w 3548"/>
                <a:gd name="T51" fmla="*/ 0 h 49"/>
                <a:gd name="T52" fmla="*/ 3548 w 3548"/>
                <a:gd name="T53" fmla="*/ 49 h 49"/>
                <a:gd name="T54" fmla="*/ 3543 w 3548"/>
                <a:gd name="T55" fmla="*/ 49 h 49"/>
                <a:gd name="T56" fmla="*/ 3543 w 3548"/>
                <a:gd name="T57" fmla="*/ 0 h 49"/>
                <a:gd name="T58" fmla="*/ 3548 w 3548"/>
                <a:gd name="T59" fmla="*/ 0 h 4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548"/>
                <a:gd name="T91" fmla="*/ 0 h 49"/>
                <a:gd name="T92" fmla="*/ 3548 w 3548"/>
                <a:gd name="T93" fmla="*/ 49 h 4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548" h="49">
                  <a:moveTo>
                    <a:pt x="5" y="0"/>
                  </a:moveTo>
                  <a:lnTo>
                    <a:pt x="5" y="49"/>
                  </a:lnTo>
                  <a:lnTo>
                    <a:pt x="0" y="49"/>
                  </a:lnTo>
                  <a:lnTo>
                    <a:pt x="0" y="0"/>
                  </a:lnTo>
                  <a:lnTo>
                    <a:pt x="5" y="0"/>
                  </a:lnTo>
                  <a:close/>
                  <a:moveTo>
                    <a:pt x="793" y="0"/>
                  </a:moveTo>
                  <a:lnTo>
                    <a:pt x="793" y="49"/>
                  </a:lnTo>
                  <a:lnTo>
                    <a:pt x="788" y="49"/>
                  </a:lnTo>
                  <a:lnTo>
                    <a:pt x="788" y="0"/>
                  </a:lnTo>
                  <a:lnTo>
                    <a:pt x="793" y="0"/>
                  </a:lnTo>
                  <a:close/>
                  <a:moveTo>
                    <a:pt x="1580" y="0"/>
                  </a:moveTo>
                  <a:lnTo>
                    <a:pt x="1580" y="49"/>
                  </a:lnTo>
                  <a:lnTo>
                    <a:pt x="1576" y="49"/>
                  </a:lnTo>
                  <a:lnTo>
                    <a:pt x="1576" y="0"/>
                  </a:lnTo>
                  <a:lnTo>
                    <a:pt x="1580" y="0"/>
                  </a:lnTo>
                  <a:close/>
                  <a:moveTo>
                    <a:pt x="2368" y="0"/>
                  </a:moveTo>
                  <a:lnTo>
                    <a:pt x="2368" y="49"/>
                  </a:lnTo>
                  <a:lnTo>
                    <a:pt x="2364" y="49"/>
                  </a:lnTo>
                  <a:lnTo>
                    <a:pt x="2364" y="0"/>
                  </a:lnTo>
                  <a:lnTo>
                    <a:pt x="2368" y="0"/>
                  </a:lnTo>
                  <a:close/>
                  <a:moveTo>
                    <a:pt x="3156" y="0"/>
                  </a:moveTo>
                  <a:lnTo>
                    <a:pt x="3156" y="49"/>
                  </a:lnTo>
                  <a:lnTo>
                    <a:pt x="3152" y="49"/>
                  </a:lnTo>
                  <a:lnTo>
                    <a:pt x="3152" y="0"/>
                  </a:lnTo>
                  <a:lnTo>
                    <a:pt x="3156" y="0"/>
                  </a:lnTo>
                  <a:close/>
                  <a:moveTo>
                    <a:pt x="3548" y="0"/>
                  </a:moveTo>
                  <a:lnTo>
                    <a:pt x="3548" y="49"/>
                  </a:lnTo>
                  <a:lnTo>
                    <a:pt x="3543" y="49"/>
                  </a:lnTo>
                  <a:lnTo>
                    <a:pt x="3543" y="0"/>
                  </a:lnTo>
                  <a:lnTo>
                    <a:pt x="3548"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1061" name="Freeform 40"/>
            <p:cNvSpPr>
              <a:spLocks/>
            </p:cNvSpPr>
            <p:nvPr/>
          </p:nvSpPr>
          <p:spPr bwMode="auto">
            <a:xfrm>
              <a:off x="1973263" y="3897313"/>
              <a:ext cx="5040313" cy="365125"/>
            </a:xfrm>
            <a:custGeom>
              <a:avLst/>
              <a:gdLst>
                <a:gd name="T0" fmla="*/ 43 w 11540"/>
                <a:gd name="T1" fmla="*/ 609 h 833"/>
                <a:gd name="T2" fmla="*/ 2907 w 11540"/>
                <a:gd name="T3" fmla="*/ 753 h 833"/>
                <a:gd name="T4" fmla="*/ 2895 w 11540"/>
                <a:gd name="T5" fmla="*/ 754 h 833"/>
                <a:gd name="T6" fmla="*/ 5759 w 11540"/>
                <a:gd name="T7" fmla="*/ 2 h 833"/>
                <a:gd name="T8" fmla="*/ 5778 w 11540"/>
                <a:gd name="T9" fmla="*/ 1 h 833"/>
                <a:gd name="T10" fmla="*/ 8642 w 11540"/>
                <a:gd name="T11" fmla="*/ 625 h 833"/>
                <a:gd name="T12" fmla="*/ 8628 w 11540"/>
                <a:gd name="T13" fmla="*/ 625 h 833"/>
                <a:gd name="T14" fmla="*/ 11492 w 11540"/>
                <a:gd name="T15" fmla="*/ 225 h 833"/>
                <a:gd name="T16" fmla="*/ 11537 w 11540"/>
                <a:gd name="T17" fmla="*/ 259 h 833"/>
                <a:gd name="T18" fmla="*/ 11503 w 11540"/>
                <a:gd name="T19" fmla="*/ 304 h 833"/>
                <a:gd name="T20" fmla="*/ 8639 w 11540"/>
                <a:gd name="T21" fmla="*/ 704 h 833"/>
                <a:gd name="T22" fmla="*/ 8625 w 11540"/>
                <a:gd name="T23" fmla="*/ 704 h 833"/>
                <a:gd name="T24" fmla="*/ 5761 w 11540"/>
                <a:gd name="T25" fmla="*/ 80 h 833"/>
                <a:gd name="T26" fmla="*/ 5780 w 11540"/>
                <a:gd name="T27" fmla="*/ 79 h 833"/>
                <a:gd name="T28" fmla="*/ 2916 w 11540"/>
                <a:gd name="T29" fmla="*/ 831 h 833"/>
                <a:gd name="T30" fmla="*/ 2903 w 11540"/>
                <a:gd name="T31" fmla="*/ 832 h 833"/>
                <a:gd name="T32" fmla="*/ 39 w 11540"/>
                <a:gd name="T33" fmla="*/ 688 h 833"/>
                <a:gd name="T34" fmla="*/ 2 w 11540"/>
                <a:gd name="T35" fmla="*/ 646 h 833"/>
                <a:gd name="T36" fmla="*/ 43 w 11540"/>
                <a:gd name="T37" fmla="*/ 609 h 83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540"/>
                <a:gd name="T58" fmla="*/ 0 h 833"/>
                <a:gd name="T59" fmla="*/ 11540 w 11540"/>
                <a:gd name="T60" fmla="*/ 833 h 83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540" h="833">
                  <a:moveTo>
                    <a:pt x="43" y="609"/>
                  </a:moveTo>
                  <a:lnTo>
                    <a:pt x="2907" y="753"/>
                  </a:lnTo>
                  <a:lnTo>
                    <a:pt x="2895" y="754"/>
                  </a:lnTo>
                  <a:lnTo>
                    <a:pt x="5759" y="2"/>
                  </a:lnTo>
                  <a:cubicBezTo>
                    <a:pt x="5765" y="0"/>
                    <a:pt x="5772" y="0"/>
                    <a:pt x="5778" y="1"/>
                  </a:cubicBezTo>
                  <a:lnTo>
                    <a:pt x="8642" y="625"/>
                  </a:lnTo>
                  <a:lnTo>
                    <a:pt x="8628" y="625"/>
                  </a:lnTo>
                  <a:lnTo>
                    <a:pt x="11492" y="225"/>
                  </a:lnTo>
                  <a:cubicBezTo>
                    <a:pt x="11514" y="222"/>
                    <a:pt x="11534" y="237"/>
                    <a:pt x="11537" y="259"/>
                  </a:cubicBezTo>
                  <a:cubicBezTo>
                    <a:pt x="11540" y="281"/>
                    <a:pt x="11525" y="301"/>
                    <a:pt x="11503" y="304"/>
                  </a:cubicBezTo>
                  <a:lnTo>
                    <a:pt x="8639" y="704"/>
                  </a:lnTo>
                  <a:cubicBezTo>
                    <a:pt x="8634" y="705"/>
                    <a:pt x="8630" y="705"/>
                    <a:pt x="8625" y="704"/>
                  </a:cubicBezTo>
                  <a:lnTo>
                    <a:pt x="5761" y="80"/>
                  </a:lnTo>
                  <a:lnTo>
                    <a:pt x="5780" y="79"/>
                  </a:lnTo>
                  <a:lnTo>
                    <a:pt x="2916" y="831"/>
                  </a:lnTo>
                  <a:cubicBezTo>
                    <a:pt x="2912" y="832"/>
                    <a:pt x="2908" y="833"/>
                    <a:pt x="2903" y="832"/>
                  </a:cubicBezTo>
                  <a:lnTo>
                    <a:pt x="39" y="688"/>
                  </a:lnTo>
                  <a:cubicBezTo>
                    <a:pt x="17" y="687"/>
                    <a:pt x="0" y="669"/>
                    <a:pt x="2" y="646"/>
                  </a:cubicBezTo>
                  <a:cubicBezTo>
                    <a:pt x="3" y="624"/>
                    <a:pt x="21" y="607"/>
                    <a:pt x="43" y="609"/>
                  </a:cubicBezTo>
                  <a:close/>
                </a:path>
              </a:pathLst>
            </a:custGeom>
            <a:solidFill>
              <a:srgbClr val="604A7B"/>
            </a:solidFill>
            <a:ln w="6350" cap="flat">
              <a:solidFill>
                <a:srgbClr val="604A7B"/>
              </a:solidFill>
              <a:prstDash val="solid"/>
              <a:bevel/>
              <a:headEnd/>
              <a:tailEnd/>
            </a:ln>
          </p:spPr>
          <p:txBody>
            <a:bodyPr/>
            <a:lstStyle/>
            <a:p>
              <a:endParaRPr lang="it-IT"/>
            </a:p>
          </p:txBody>
        </p:sp>
        <p:sp>
          <p:nvSpPr>
            <p:cNvPr id="1062" name="Rectangle 43"/>
            <p:cNvSpPr>
              <a:spLocks noChangeArrowheads="1"/>
            </p:cNvSpPr>
            <p:nvPr/>
          </p:nvSpPr>
          <p:spPr bwMode="auto">
            <a:xfrm>
              <a:off x="1073200" y="5091113"/>
              <a:ext cx="12824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0</a:t>
              </a:r>
              <a:endParaRPr lang="it-IT" sz="3200"/>
            </a:p>
          </p:txBody>
        </p:sp>
        <p:sp>
          <p:nvSpPr>
            <p:cNvPr id="1063" name="Rectangle 44"/>
            <p:cNvSpPr>
              <a:spLocks noChangeArrowheads="1"/>
            </p:cNvSpPr>
            <p:nvPr/>
          </p:nvSpPr>
          <p:spPr bwMode="auto">
            <a:xfrm>
              <a:off x="1073200" y="4695826"/>
              <a:ext cx="12824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a:t>
              </a:r>
              <a:endParaRPr lang="it-IT" sz="3200"/>
            </a:p>
          </p:txBody>
        </p:sp>
        <p:sp>
          <p:nvSpPr>
            <p:cNvPr id="1064" name="Rectangle 45"/>
            <p:cNvSpPr>
              <a:spLocks noChangeArrowheads="1"/>
            </p:cNvSpPr>
            <p:nvPr/>
          </p:nvSpPr>
          <p:spPr bwMode="auto">
            <a:xfrm>
              <a:off x="1073200" y="4300538"/>
              <a:ext cx="12824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4</a:t>
              </a:r>
              <a:endParaRPr lang="it-IT" sz="3200"/>
            </a:p>
          </p:txBody>
        </p:sp>
        <p:sp>
          <p:nvSpPr>
            <p:cNvPr id="1065" name="Rectangle 46"/>
            <p:cNvSpPr>
              <a:spLocks noChangeArrowheads="1"/>
            </p:cNvSpPr>
            <p:nvPr/>
          </p:nvSpPr>
          <p:spPr bwMode="auto">
            <a:xfrm>
              <a:off x="1073200" y="3905251"/>
              <a:ext cx="12824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6</a:t>
              </a:r>
              <a:endParaRPr lang="it-IT" sz="3200"/>
            </a:p>
          </p:txBody>
        </p:sp>
        <p:sp>
          <p:nvSpPr>
            <p:cNvPr id="1066" name="Rectangle 47"/>
            <p:cNvSpPr>
              <a:spLocks noChangeArrowheads="1"/>
            </p:cNvSpPr>
            <p:nvPr/>
          </p:nvSpPr>
          <p:spPr bwMode="auto">
            <a:xfrm>
              <a:off x="1073200" y="3509963"/>
              <a:ext cx="12824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8</a:t>
              </a:r>
              <a:endParaRPr lang="it-IT" sz="3200"/>
            </a:p>
          </p:txBody>
        </p:sp>
        <p:sp>
          <p:nvSpPr>
            <p:cNvPr id="1067" name="Rectangle 48"/>
            <p:cNvSpPr>
              <a:spLocks noChangeArrowheads="1"/>
            </p:cNvSpPr>
            <p:nvPr/>
          </p:nvSpPr>
          <p:spPr bwMode="auto">
            <a:xfrm>
              <a:off x="971600" y="3114676"/>
              <a:ext cx="25648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10</a:t>
              </a:r>
              <a:endParaRPr lang="it-IT" sz="3200"/>
            </a:p>
          </p:txBody>
        </p:sp>
        <p:sp>
          <p:nvSpPr>
            <p:cNvPr id="1068" name="Rectangle 49"/>
            <p:cNvSpPr>
              <a:spLocks noChangeArrowheads="1"/>
            </p:cNvSpPr>
            <p:nvPr/>
          </p:nvSpPr>
          <p:spPr bwMode="auto">
            <a:xfrm>
              <a:off x="971600" y="2719388"/>
              <a:ext cx="25648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12</a:t>
              </a:r>
              <a:endParaRPr lang="it-IT" sz="3200"/>
            </a:p>
          </p:txBody>
        </p:sp>
        <p:sp>
          <p:nvSpPr>
            <p:cNvPr id="1069" name="Rectangle 50"/>
            <p:cNvSpPr>
              <a:spLocks noChangeArrowheads="1"/>
            </p:cNvSpPr>
            <p:nvPr/>
          </p:nvSpPr>
          <p:spPr bwMode="auto">
            <a:xfrm>
              <a:off x="971600" y="2324101"/>
              <a:ext cx="25648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14</a:t>
              </a:r>
              <a:endParaRPr lang="it-IT" sz="3200"/>
            </a:p>
          </p:txBody>
        </p:sp>
        <p:sp>
          <p:nvSpPr>
            <p:cNvPr id="1070" name="Rectangle 51"/>
            <p:cNvSpPr>
              <a:spLocks noChangeArrowheads="1"/>
            </p:cNvSpPr>
            <p:nvPr/>
          </p:nvSpPr>
          <p:spPr bwMode="auto">
            <a:xfrm>
              <a:off x="971600" y="1930401"/>
              <a:ext cx="25648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16</a:t>
              </a:r>
              <a:endParaRPr lang="it-IT" sz="3200"/>
            </a:p>
          </p:txBody>
        </p:sp>
        <p:sp>
          <p:nvSpPr>
            <p:cNvPr id="1071" name="Rectangle 52"/>
            <p:cNvSpPr>
              <a:spLocks noChangeArrowheads="1"/>
            </p:cNvSpPr>
            <p:nvPr/>
          </p:nvSpPr>
          <p:spPr bwMode="auto">
            <a:xfrm>
              <a:off x="971600" y="1535113"/>
              <a:ext cx="25648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18</a:t>
              </a:r>
              <a:endParaRPr lang="it-IT" sz="3200"/>
            </a:p>
          </p:txBody>
        </p:sp>
        <p:sp>
          <p:nvSpPr>
            <p:cNvPr id="1072" name="Rectangle 53"/>
            <p:cNvSpPr>
              <a:spLocks noChangeArrowheads="1"/>
            </p:cNvSpPr>
            <p:nvPr/>
          </p:nvSpPr>
          <p:spPr bwMode="auto">
            <a:xfrm>
              <a:off x="971600" y="1139826"/>
              <a:ext cx="25648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a:t>
              </a:r>
              <a:endParaRPr lang="it-IT" sz="3200"/>
            </a:p>
          </p:txBody>
        </p:sp>
        <p:sp>
          <p:nvSpPr>
            <p:cNvPr id="1073" name="Rectangle 54"/>
            <p:cNvSpPr>
              <a:spLocks noChangeArrowheads="1"/>
            </p:cNvSpPr>
            <p:nvPr/>
          </p:nvSpPr>
          <p:spPr bwMode="auto">
            <a:xfrm>
              <a:off x="1781175" y="5289551"/>
              <a:ext cx="53181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2006</a:t>
              </a:r>
              <a:endParaRPr lang="it-IT" sz="3200"/>
            </a:p>
          </p:txBody>
        </p:sp>
        <p:sp>
          <p:nvSpPr>
            <p:cNvPr id="1074" name="Rectangle 55"/>
            <p:cNvSpPr>
              <a:spLocks noChangeArrowheads="1"/>
            </p:cNvSpPr>
            <p:nvPr/>
          </p:nvSpPr>
          <p:spPr bwMode="auto">
            <a:xfrm>
              <a:off x="3032125" y="5289551"/>
              <a:ext cx="5302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2007</a:t>
              </a:r>
              <a:endParaRPr lang="it-IT" sz="3200"/>
            </a:p>
          </p:txBody>
        </p:sp>
        <p:sp>
          <p:nvSpPr>
            <p:cNvPr id="1075" name="Rectangle 56"/>
            <p:cNvSpPr>
              <a:spLocks noChangeArrowheads="1"/>
            </p:cNvSpPr>
            <p:nvPr/>
          </p:nvSpPr>
          <p:spPr bwMode="auto">
            <a:xfrm>
              <a:off x="4281488" y="5289551"/>
              <a:ext cx="5302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2008</a:t>
              </a:r>
              <a:endParaRPr lang="it-IT" sz="3200"/>
            </a:p>
          </p:txBody>
        </p:sp>
        <p:sp>
          <p:nvSpPr>
            <p:cNvPr id="1076" name="Rectangle 57"/>
            <p:cNvSpPr>
              <a:spLocks noChangeArrowheads="1"/>
            </p:cNvSpPr>
            <p:nvPr/>
          </p:nvSpPr>
          <p:spPr bwMode="auto">
            <a:xfrm>
              <a:off x="5532438" y="5289551"/>
              <a:ext cx="53181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2009</a:t>
              </a:r>
              <a:endParaRPr lang="it-IT" sz="3200"/>
            </a:p>
          </p:txBody>
        </p:sp>
        <p:sp>
          <p:nvSpPr>
            <p:cNvPr id="1077" name="Rectangle 58"/>
            <p:cNvSpPr>
              <a:spLocks noChangeArrowheads="1"/>
            </p:cNvSpPr>
            <p:nvPr/>
          </p:nvSpPr>
          <p:spPr bwMode="auto">
            <a:xfrm>
              <a:off x="6783388" y="5289551"/>
              <a:ext cx="5302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2010</a:t>
              </a:r>
              <a:endParaRPr lang="it-IT" sz="3200"/>
            </a:p>
          </p:txBody>
        </p:sp>
      </p:grpSp>
      <p:sp>
        <p:nvSpPr>
          <p:cNvPr id="91178" name="Freeform 42"/>
          <p:cNvSpPr>
            <a:spLocks/>
          </p:cNvSpPr>
          <p:nvPr/>
        </p:nvSpPr>
        <p:spPr bwMode="auto">
          <a:xfrm>
            <a:off x="1971675" y="1250950"/>
            <a:ext cx="5041900" cy="1417638"/>
          </a:xfrm>
          <a:custGeom>
            <a:avLst/>
            <a:gdLst>
              <a:gd name="T0" fmla="*/ 55 w 11545"/>
              <a:gd name="T1" fmla="*/ 1174 h 3240"/>
              <a:gd name="T2" fmla="*/ 2919 w 11545"/>
              <a:gd name="T3" fmla="*/ 1942 h 3240"/>
              <a:gd name="T4" fmla="*/ 2908 w 11545"/>
              <a:gd name="T5" fmla="*/ 1940 h 3240"/>
              <a:gd name="T6" fmla="*/ 5772 w 11545"/>
              <a:gd name="T7" fmla="*/ 1908 h 3240"/>
              <a:gd name="T8" fmla="*/ 5788 w 11545"/>
              <a:gd name="T9" fmla="*/ 1912 h 3240"/>
              <a:gd name="T10" fmla="*/ 8652 w 11545"/>
              <a:gd name="T11" fmla="*/ 3160 h 3240"/>
              <a:gd name="T12" fmla="*/ 8607 w 11545"/>
              <a:gd name="T13" fmla="*/ 3170 h 3240"/>
              <a:gd name="T14" fmla="*/ 11471 w 11545"/>
              <a:gd name="T15" fmla="*/ 18 h 3240"/>
              <a:gd name="T16" fmla="*/ 11527 w 11545"/>
              <a:gd name="T17" fmla="*/ 15 h 3240"/>
              <a:gd name="T18" fmla="*/ 11530 w 11545"/>
              <a:gd name="T19" fmla="*/ 71 h 3240"/>
              <a:gd name="T20" fmla="*/ 8666 w 11545"/>
              <a:gd name="T21" fmla="*/ 3223 h 3240"/>
              <a:gd name="T22" fmla="*/ 8620 w 11545"/>
              <a:gd name="T23" fmla="*/ 3233 h 3240"/>
              <a:gd name="T24" fmla="*/ 5756 w 11545"/>
              <a:gd name="T25" fmla="*/ 1985 h 3240"/>
              <a:gd name="T26" fmla="*/ 5773 w 11545"/>
              <a:gd name="T27" fmla="*/ 1988 h 3240"/>
              <a:gd name="T28" fmla="*/ 2909 w 11545"/>
              <a:gd name="T29" fmla="*/ 2020 h 3240"/>
              <a:gd name="T30" fmla="*/ 2898 w 11545"/>
              <a:gd name="T31" fmla="*/ 2019 h 3240"/>
              <a:gd name="T32" fmla="*/ 34 w 11545"/>
              <a:gd name="T33" fmla="*/ 1251 h 3240"/>
              <a:gd name="T34" fmla="*/ 6 w 11545"/>
              <a:gd name="T35" fmla="*/ 1202 h 3240"/>
              <a:gd name="T36" fmla="*/ 55 w 11545"/>
              <a:gd name="T37" fmla="*/ 1174 h 324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545"/>
              <a:gd name="T58" fmla="*/ 0 h 3240"/>
              <a:gd name="T59" fmla="*/ 11545 w 11545"/>
              <a:gd name="T60" fmla="*/ 3240 h 324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545" h="3240">
                <a:moveTo>
                  <a:pt x="55" y="1174"/>
                </a:moveTo>
                <a:lnTo>
                  <a:pt x="2919" y="1942"/>
                </a:lnTo>
                <a:lnTo>
                  <a:pt x="2908" y="1940"/>
                </a:lnTo>
                <a:lnTo>
                  <a:pt x="5772" y="1908"/>
                </a:lnTo>
                <a:cubicBezTo>
                  <a:pt x="5778" y="1908"/>
                  <a:pt x="5783" y="1910"/>
                  <a:pt x="5788" y="1912"/>
                </a:cubicBezTo>
                <a:lnTo>
                  <a:pt x="8652" y="3160"/>
                </a:lnTo>
                <a:lnTo>
                  <a:pt x="8607" y="3170"/>
                </a:lnTo>
                <a:lnTo>
                  <a:pt x="11471" y="18"/>
                </a:lnTo>
                <a:cubicBezTo>
                  <a:pt x="11486" y="1"/>
                  <a:pt x="11511" y="0"/>
                  <a:pt x="11527" y="15"/>
                </a:cubicBezTo>
                <a:cubicBezTo>
                  <a:pt x="11544" y="30"/>
                  <a:pt x="11545" y="55"/>
                  <a:pt x="11530" y="71"/>
                </a:cubicBezTo>
                <a:lnTo>
                  <a:pt x="8666" y="3223"/>
                </a:lnTo>
                <a:cubicBezTo>
                  <a:pt x="8655" y="3236"/>
                  <a:pt x="8636" y="3240"/>
                  <a:pt x="8620" y="3233"/>
                </a:cubicBezTo>
                <a:lnTo>
                  <a:pt x="5756" y="1985"/>
                </a:lnTo>
                <a:lnTo>
                  <a:pt x="5773" y="1988"/>
                </a:lnTo>
                <a:lnTo>
                  <a:pt x="2909" y="2020"/>
                </a:lnTo>
                <a:cubicBezTo>
                  <a:pt x="2905" y="2021"/>
                  <a:pt x="2902" y="2020"/>
                  <a:pt x="2898" y="2019"/>
                </a:cubicBezTo>
                <a:lnTo>
                  <a:pt x="34" y="1251"/>
                </a:lnTo>
                <a:cubicBezTo>
                  <a:pt x="13" y="1245"/>
                  <a:pt x="0" y="1223"/>
                  <a:pt x="6" y="1202"/>
                </a:cubicBezTo>
                <a:cubicBezTo>
                  <a:pt x="12" y="1181"/>
                  <a:pt x="33" y="1168"/>
                  <a:pt x="55" y="1174"/>
                </a:cubicBezTo>
                <a:close/>
              </a:path>
            </a:pathLst>
          </a:custGeom>
          <a:solidFill>
            <a:srgbClr val="A6A6A6"/>
          </a:solidFill>
          <a:ln w="6350" cap="flat">
            <a:solidFill>
              <a:srgbClr val="A6A6A6"/>
            </a:solidFill>
            <a:prstDash val="solid"/>
            <a:bevel/>
            <a:headEnd/>
            <a:tailEnd/>
          </a:ln>
        </p:spPr>
        <p:txBody>
          <a:bodyPr/>
          <a:lstStyle/>
          <a:p>
            <a:endParaRPr lang="it-IT"/>
          </a:p>
        </p:txBody>
      </p:sp>
      <p:grpSp>
        <p:nvGrpSpPr>
          <p:cNvPr id="4" name="Gruppo 36"/>
          <p:cNvGrpSpPr>
            <a:grpSpLocks/>
          </p:cNvGrpSpPr>
          <p:nvPr/>
        </p:nvGrpSpPr>
        <p:grpSpPr bwMode="auto">
          <a:xfrm>
            <a:off x="6121400" y="3371850"/>
            <a:ext cx="682625" cy="576263"/>
            <a:chOff x="5167057" y="1775783"/>
            <a:chExt cx="683265" cy="576000"/>
          </a:xfrm>
        </p:grpSpPr>
        <p:sp>
          <p:nvSpPr>
            <p:cNvPr id="38" name="Ovale 37"/>
            <p:cNvSpPr>
              <a:spLocks/>
            </p:cNvSpPr>
            <p:nvPr/>
          </p:nvSpPr>
          <p:spPr bwMode="auto">
            <a:xfrm>
              <a:off x="5220072" y="1775783"/>
              <a:ext cx="576000" cy="576000"/>
            </a:xfrm>
            <a:prstGeom prst="ellipse">
              <a:avLst/>
            </a:prstGeom>
            <a:solidFill>
              <a:srgbClr val="604A7B"/>
            </a:solidFill>
            <a:ln w="28575" cap="flat" cmpd="sng" algn="ctr">
              <a:noFill/>
              <a:prstDash val="dash"/>
              <a:round/>
              <a:headEnd type="none" w="med" len="med"/>
              <a:tailEnd type="triangle" w="med" len="med"/>
            </a:ln>
            <a:effectLst/>
            <a:scene3d>
              <a:camera prst="orthographicFront"/>
              <a:lightRig rig="threePt" dir="t"/>
            </a:scene3d>
            <a:sp3d>
              <a:bevelT/>
            </a:sp3d>
          </p:spPr>
          <p:txBody>
            <a:bodyPr anchor="ctr"/>
            <a:lstStyle/>
            <a:p>
              <a:pPr algn="ctr">
                <a:defRPr/>
              </a:pPr>
              <a:endParaRPr lang="it-IT" dirty="0">
                <a:solidFill>
                  <a:srgbClr val="604A7B"/>
                </a:solidFill>
                <a:cs typeface="+mn-cs"/>
              </a:endParaRPr>
            </a:p>
          </p:txBody>
        </p:sp>
        <p:sp>
          <p:nvSpPr>
            <p:cNvPr id="39" name="CasellaDiTesto 93"/>
            <p:cNvSpPr txBox="1">
              <a:spLocks noChangeArrowheads="1"/>
            </p:cNvSpPr>
            <p:nvPr/>
          </p:nvSpPr>
          <p:spPr bwMode="auto">
            <a:xfrm>
              <a:off x="5167057" y="1874163"/>
              <a:ext cx="683265" cy="337984"/>
            </a:xfrm>
            <a:prstGeom prst="rect">
              <a:avLst/>
            </a:prstGeom>
            <a:noFill/>
            <a:ln w="9525">
              <a:noFill/>
              <a:miter lim="800000"/>
              <a:headEnd/>
              <a:tailEnd/>
            </a:ln>
          </p:spPr>
          <p:txBody>
            <a:bodyPr>
              <a:spAutoFit/>
            </a:bodyPr>
            <a:lstStyle/>
            <a:p>
              <a:pPr>
                <a:defRPr/>
              </a:pPr>
              <a:r>
                <a:rPr lang="it-IT" sz="1600" dirty="0">
                  <a:solidFill>
                    <a:schemeClr val="bg1"/>
                  </a:solidFill>
                  <a:latin typeface="+mj-lt"/>
                  <a:cs typeface="+mn-cs"/>
                </a:rPr>
                <a:t>  +18</a:t>
              </a:r>
              <a:r>
                <a:rPr lang="it-IT" sz="1100" dirty="0">
                  <a:solidFill>
                    <a:schemeClr val="bg1"/>
                  </a:solidFill>
                  <a:latin typeface="+mj-lt"/>
                  <a:cs typeface="+mn-cs"/>
                </a:rPr>
                <a:t>%</a:t>
              </a:r>
              <a:endParaRPr lang="it-IT" sz="1600" dirty="0">
                <a:solidFill>
                  <a:schemeClr val="bg1"/>
                </a:solidFill>
                <a:latin typeface="+mj-lt"/>
                <a:cs typeface="+mn-cs"/>
              </a:endParaRPr>
            </a:p>
          </p:txBody>
        </p:sp>
      </p:grpSp>
      <p:sp>
        <p:nvSpPr>
          <p:cNvPr id="1026" name="AutoShape 3"/>
          <p:cNvSpPr>
            <a:spLocks noChangeAspect="1" noChangeArrowheads="1"/>
          </p:cNvSpPr>
          <p:nvPr/>
        </p:nvSpPr>
        <p:spPr bwMode="auto">
          <a:xfrm>
            <a:off x="-80963" y="390525"/>
            <a:ext cx="9305926" cy="607695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it-IT"/>
          </a:p>
        </p:txBody>
      </p:sp>
      <p:sp>
        <p:nvSpPr>
          <p:cNvPr id="91177" name="Freeform 41"/>
          <p:cNvSpPr>
            <a:spLocks/>
          </p:cNvSpPr>
          <p:nvPr/>
        </p:nvSpPr>
        <p:spPr bwMode="auto">
          <a:xfrm>
            <a:off x="1973263" y="4679950"/>
            <a:ext cx="5040312" cy="471488"/>
          </a:xfrm>
          <a:custGeom>
            <a:avLst/>
            <a:gdLst>
              <a:gd name="T0" fmla="*/ 48 w 11543"/>
              <a:gd name="T1" fmla="*/ 118 h 1078"/>
              <a:gd name="T2" fmla="*/ 2912 w 11543"/>
              <a:gd name="T3" fmla="*/ 518 h 1078"/>
              <a:gd name="T4" fmla="*/ 2904 w 11543"/>
              <a:gd name="T5" fmla="*/ 518 h 1078"/>
              <a:gd name="T6" fmla="*/ 5768 w 11543"/>
              <a:gd name="T7" fmla="*/ 342 h 1078"/>
              <a:gd name="T8" fmla="*/ 5779 w 11543"/>
              <a:gd name="T9" fmla="*/ 342 h 1078"/>
              <a:gd name="T10" fmla="*/ 8643 w 11543"/>
              <a:gd name="T11" fmla="*/ 998 h 1078"/>
              <a:gd name="T12" fmla="*/ 8621 w 11543"/>
              <a:gd name="T13" fmla="*/ 1000 h 1078"/>
              <a:gd name="T14" fmla="*/ 11485 w 11543"/>
              <a:gd name="T15" fmla="*/ 8 h 1078"/>
              <a:gd name="T16" fmla="*/ 11536 w 11543"/>
              <a:gd name="T17" fmla="*/ 32 h 1078"/>
              <a:gd name="T18" fmla="*/ 11512 w 11543"/>
              <a:gd name="T19" fmla="*/ 83 h 1078"/>
              <a:gd name="T20" fmla="*/ 8648 w 11543"/>
              <a:gd name="T21" fmla="*/ 1075 h 1078"/>
              <a:gd name="T22" fmla="*/ 8626 w 11543"/>
              <a:gd name="T23" fmla="*/ 1076 h 1078"/>
              <a:gd name="T24" fmla="*/ 5762 w 11543"/>
              <a:gd name="T25" fmla="*/ 420 h 1078"/>
              <a:gd name="T26" fmla="*/ 5773 w 11543"/>
              <a:gd name="T27" fmla="*/ 421 h 1078"/>
              <a:gd name="T28" fmla="*/ 2909 w 11543"/>
              <a:gd name="T29" fmla="*/ 597 h 1078"/>
              <a:gd name="T30" fmla="*/ 2901 w 11543"/>
              <a:gd name="T31" fmla="*/ 597 h 1078"/>
              <a:gd name="T32" fmla="*/ 37 w 11543"/>
              <a:gd name="T33" fmla="*/ 197 h 1078"/>
              <a:gd name="T34" fmla="*/ 3 w 11543"/>
              <a:gd name="T35" fmla="*/ 152 h 1078"/>
              <a:gd name="T36" fmla="*/ 48 w 11543"/>
              <a:gd name="T37" fmla="*/ 118 h 107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543"/>
              <a:gd name="T58" fmla="*/ 0 h 1078"/>
              <a:gd name="T59" fmla="*/ 11543 w 11543"/>
              <a:gd name="T60" fmla="*/ 1078 h 107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543" h="1078">
                <a:moveTo>
                  <a:pt x="48" y="118"/>
                </a:moveTo>
                <a:lnTo>
                  <a:pt x="2912" y="518"/>
                </a:lnTo>
                <a:lnTo>
                  <a:pt x="2904" y="518"/>
                </a:lnTo>
                <a:lnTo>
                  <a:pt x="5768" y="342"/>
                </a:lnTo>
                <a:cubicBezTo>
                  <a:pt x="5772" y="341"/>
                  <a:pt x="5776" y="342"/>
                  <a:pt x="5779" y="342"/>
                </a:cubicBezTo>
                <a:lnTo>
                  <a:pt x="8643" y="998"/>
                </a:lnTo>
                <a:lnTo>
                  <a:pt x="8621" y="1000"/>
                </a:lnTo>
                <a:lnTo>
                  <a:pt x="11485" y="8"/>
                </a:lnTo>
                <a:cubicBezTo>
                  <a:pt x="11506" y="0"/>
                  <a:pt x="11529" y="12"/>
                  <a:pt x="11536" y="32"/>
                </a:cubicBezTo>
                <a:cubicBezTo>
                  <a:pt x="11543" y="53"/>
                  <a:pt x="11532" y="76"/>
                  <a:pt x="11512" y="83"/>
                </a:cubicBezTo>
                <a:lnTo>
                  <a:pt x="8648" y="1075"/>
                </a:lnTo>
                <a:cubicBezTo>
                  <a:pt x="8640" y="1078"/>
                  <a:pt x="8633" y="1078"/>
                  <a:pt x="8626" y="1076"/>
                </a:cubicBezTo>
                <a:lnTo>
                  <a:pt x="5762" y="420"/>
                </a:lnTo>
                <a:lnTo>
                  <a:pt x="5773" y="421"/>
                </a:lnTo>
                <a:lnTo>
                  <a:pt x="2909" y="597"/>
                </a:lnTo>
                <a:cubicBezTo>
                  <a:pt x="2906" y="598"/>
                  <a:pt x="2904" y="597"/>
                  <a:pt x="2901" y="597"/>
                </a:cubicBezTo>
                <a:lnTo>
                  <a:pt x="37" y="197"/>
                </a:lnTo>
                <a:cubicBezTo>
                  <a:pt x="15" y="194"/>
                  <a:pt x="0" y="174"/>
                  <a:pt x="3" y="152"/>
                </a:cubicBezTo>
                <a:cubicBezTo>
                  <a:pt x="6" y="130"/>
                  <a:pt x="26" y="115"/>
                  <a:pt x="48" y="118"/>
                </a:cubicBezTo>
                <a:close/>
              </a:path>
            </a:pathLst>
          </a:custGeom>
          <a:solidFill>
            <a:srgbClr val="B3A2C7"/>
          </a:solidFill>
          <a:ln w="6350" cap="flat">
            <a:solidFill>
              <a:srgbClr val="B3A2C7"/>
            </a:solidFill>
            <a:prstDash val="solid"/>
            <a:bevel/>
            <a:headEnd/>
            <a:tailEnd/>
          </a:ln>
        </p:spPr>
        <p:txBody>
          <a:bodyPr/>
          <a:lstStyle/>
          <a:p>
            <a:endParaRPr lang="it-IT"/>
          </a:p>
        </p:txBody>
      </p:sp>
    </p:spTree>
    <p:extLst>
      <p:ext uri="{BB962C8B-B14F-4D97-AF65-F5344CB8AC3E}">
        <p14:creationId xmlns:p14="http://schemas.microsoft.com/office/powerpoint/2010/main" val="10922892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0"/>
                                        <p:tgtEl>
                                          <p:spTgt spid="3"/>
                                        </p:tgtEl>
                                      </p:cBhvr>
                                    </p:animEffect>
                                  </p:childTnLst>
                                </p:cTn>
                              </p:par>
                              <p:par>
                                <p:cTn id="12" presetID="10" presetClass="entr" presetSubtype="0"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childTnLst>
                                </p:cTn>
                              </p:par>
                            </p:childTnLst>
                          </p:cTn>
                        </p:par>
                        <p:par>
                          <p:cTn id="15" fill="hold" nodeType="afterGroup">
                            <p:stCondLst>
                              <p:cond delay="4000"/>
                            </p:stCondLst>
                            <p:childTnLst>
                              <p:par>
                                <p:cTn id="16" presetID="10" presetClass="entr" presetSubtype="0" fill="hold" grpId="0" nodeType="afterEffect">
                                  <p:stCondLst>
                                    <p:cond delay="0"/>
                                  </p:stCondLst>
                                  <p:childTnLst>
                                    <p:set>
                                      <p:cBhvr>
                                        <p:cTn id="17" dur="1" fill="hold">
                                          <p:stCondLst>
                                            <p:cond delay="0"/>
                                          </p:stCondLst>
                                        </p:cTn>
                                        <p:tgtEl>
                                          <p:spTgt spid="91178"/>
                                        </p:tgtEl>
                                        <p:attrNameLst>
                                          <p:attrName>style.visibility</p:attrName>
                                        </p:attrNameLst>
                                      </p:cBhvr>
                                      <p:to>
                                        <p:strVal val="visible"/>
                                      </p:to>
                                    </p:set>
                                    <p:animEffect transition="in" filter="fade">
                                      <p:cBhvr>
                                        <p:cTn id="18" dur="2000"/>
                                        <p:tgtEl>
                                          <p:spTgt spid="9117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1177"/>
                                        </p:tgtEl>
                                        <p:attrNameLst>
                                          <p:attrName>style.visibility</p:attrName>
                                        </p:attrNameLst>
                                      </p:cBhvr>
                                      <p:to>
                                        <p:strVal val="visible"/>
                                      </p:to>
                                    </p:set>
                                    <p:animEffect transition="in" filter="fade">
                                      <p:cBhvr>
                                        <p:cTn id="21" dur="2000"/>
                                        <p:tgtEl>
                                          <p:spTgt spid="9117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6"/>
                                        </p:tgtEl>
                                        <p:attrNameLst>
                                          <p:attrName>style.visibility</p:attrName>
                                        </p:attrNameLst>
                                      </p:cBhvr>
                                      <p:to>
                                        <p:strVal val="visible"/>
                                      </p:to>
                                    </p:set>
                                    <p:animEffect transition="in" filter="fade">
                                      <p:cBhvr>
                                        <p:cTn id="24" dur="2000"/>
                                        <p:tgtEl>
                                          <p:spTgt spid="6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5"/>
                                        </p:tgtEl>
                                        <p:attrNameLst>
                                          <p:attrName>style.visibility</p:attrName>
                                        </p:attrNameLst>
                                      </p:cBhvr>
                                      <p:to>
                                        <p:strVal val="visible"/>
                                      </p:to>
                                    </p:set>
                                    <p:animEffect transition="in" filter="fade">
                                      <p:cBhvr>
                                        <p:cTn id="27" dur="2000"/>
                                        <p:tgtEl>
                                          <p:spTgt spid="6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64"/>
                                        </p:tgtEl>
                                        <p:attrNameLst>
                                          <p:attrName>style.visibility</p:attrName>
                                        </p:attrNameLst>
                                      </p:cBhvr>
                                      <p:to>
                                        <p:strVal val="visible"/>
                                      </p:to>
                                    </p:set>
                                    <p:animEffect transition="in" filter="fade">
                                      <p:cBhvr>
                                        <p:cTn id="30" dur="2000"/>
                                        <p:tgtEl>
                                          <p:spTgt spid="64"/>
                                        </p:tgtEl>
                                      </p:cBhvr>
                                    </p:animEffect>
                                  </p:childTnLst>
                                </p:cTn>
                              </p:par>
                            </p:childTnLst>
                          </p:cTn>
                        </p:par>
                        <p:par>
                          <p:cTn id="31" fill="hold" nodeType="afterGroup">
                            <p:stCondLst>
                              <p:cond delay="6000"/>
                            </p:stCondLst>
                            <p:childTnLst>
                              <p:par>
                                <p:cTn id="32" presetID="10" presetClass="entr" presetSubtype="0" fill="hold" grpId="0" nodeType="afterEffect">
                                  <p:stCondLst>
                                    <p:cond delay="0"/>
                                  </p:stCondLst>
                                  <p:childTnLst>
                                    <p:set>
                                      <p:cBhvr>
                                        <p:cTn id="33" dur="1" fill="hold">
                                          <p:stCondLst>
                                            <p:cond delay="0"/>
                                          </p:stCondLst>
                                        </p:cTn>
                                        <p:tgtEl>
                                          <p:spTgt spid="334"/>
                                        </p:tgtEl>
                                        <p:attrNameLst>
                                          <p:attrName>style.visibility</p:attrName>
                                        </p:attrNameLst>
                                      </p:cBhvr>
                                      <p:to>
                                        <p:strVal val="visible"/>
                                      </p:to>
                                    </p:set>
                                    <p:animEffect transition="in" filter="fade">
                                      <p:cBhvr>
                                        <p:cTn id="34" dur="2000"/>
                                        <p:tgtEl>
                                          <p:spTgt spid="334"/>
                                        </p:tgtEl>
                                      </p:cBhvr>
                                    </p:animEffect>
                                  </p:childTnLst>
                                </p:cTn>
                              </p:par>
                              <p:par>
                                <p:cTn id="35" presetID="10" presetClass="entr" presetSubtype="0"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334" grpId="0" autoUpdateAnimBg="0"/>
      <p:bldP spid="64" grpId="0"/>
      <p:bldP spid="65" grpId="0"/>
      <p:bldP spid="66" grpId="0"/>
      <p:bldP spid="91178" grpId="0" animBg="1"/>
      <p:bldP spid="9117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3" name="Rectangle 3"/>
          <p:cNvSpPr>
            <a:spLocks noChangeArrowheads="1"/>
          </p:cNvSpPr>
          <p:nvPr/>
        </p:nvSpPr>
        <p:spPr bwMode="auto">
          <a:xfrm>
            <a:off x="579438" y="468313"/>
            <a:ext cx="44688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it-IT" sz="2000">
                <a:solidFill>
                  <a:srgbClr val="006699"/>
                </a:solidFill>
                <a:latin typeface="Verdana" pitchFamily="34" charset="0"/>
              </a:rPr>
              <a:t>Le domande guida dell’analisi</a:t>
            </a:r>
          </a:p>
        </p:txBody>
      </p:sp>
      <p:sp>
        <p:nvSpPr>
          <p:cNvPr id="7" name="Text Box 2"/>
          <p:cNvSpPr txBox="1">
            <a:spLocks noChangeArrowheads="1"/>
          </p:cNvSpPr>
          <p:nvPr/>
        </p:nvSpPr>
        <p:spPr bwMode="auto">
          <a:xfrm>
            <a:off x="1298575" y="3206750"/>
            <a:ext cx="75612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r>
              <a:rPr lang="it-IT" sz="2000" i="1">
                <a:solidFill>
                  <a:srgbClr val="006699"/>
                </a:solidFill>
                <a:latin typeface="Verdana" pitchFamily="34" charset="0"/>
              </a:rPr>
              <a:t>Qual è stato l’andamento del sistema economico provinciale?</a:t>
            </a:r>
          </a:p>
        </p:txBody>
      </p:sp>
      <p:sp>
        <p:nvSpPr>
          <p:cNvPr id="35" name="Text Box 2"/>
          <p:cNvSpPr txBox="1">
            <a:spLocks noChangeArrowheads="1"/>
          </p:cNvSpPr>
          <p:nvPr/>
        </p:nvSpPr>
        <p:spPr bwMode="auto">
          <a:xfrm>
            <a:off x="1298575" y="4754563"/>
            <a:ext cx="75612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r>
              <a:rPr lang="it-IT" sz="2000" i="1" dirty="0">
                <a:solidFill>
                  <a:srgbClr val="006699"/>
                </a:solidFill>
                <a:latin typeface="Verdana" pitchFamily="34" charset="0"/>
              </a:rPr>
              <a:t>Quali sono state le prestazioni di alcuni settori chiave?  </a:t>
            </a:r>
          </a:p>
        </p:txBody>
      </p:sp>
      <p:sp>
        <p:nvSpPr>
          <p:cNvPr id="10" name="Pentagono 9"/>
          <p:cNvSpPr/>
          <p:nvPr/>
        </p:nvSpPr>
        <p:spPr bwMode="auto">
          <a:xfrm>
            <a:off x="793676" y="3349627"/>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44" name="Pentagono 43"/>
          <p:cNvSpPr/>
          <p:nvPr/>
        </p:nvSpPr>
        <p:spPr bwMode="auto">
          <a:xfrm>
            <a:off x="793676" y="4780149"/>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68" name="Text Box 2"/>
          <p:cNvSpPr txBox="1">
            <a:spLocks noChangeArrowheads="1"/>
          </p:cNvSpPr>
          <p:nvPr/>
        </p:nvSpPr>
        <p:spPr bwMode="auto">
          <a:xfrm>
            <a:off x="1298575" y="1847850"/>
            <a:ext cx="75612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r>
              <a:rPr lang="it-IT" sz="2000" i="1">
                <a:solidFill>
                  <a:srgbClr val="006699"/>
                </a:solidFill>
                <a:latin typeface="Verdana" pitchFamily="34" charset="0"/>
              </a:rPr>
              <a:t>Come è cambiata la morfologia del sistema produttivo?</a:t>
            </a:r>
          </a:p>
        </p:txBody>
      </p:sp>
      <p:sp>
        <p:nvSpPr>
          <p:cNvPr id="69" name="Pentagono 68"/>
          <p:cNvSpPr/>
          <p:nvPr/>
        </p:nvSpPr>
        <p:spPr bwMode="auto">
          <a:xfrm>
            <a:off x="793676" y="1919104"/>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11" name="Rettangolo 10"/>
          <p:cNvSpPr/>
          <p:nvPr/>
        </p:nvSpPr>
        <p:spPr bwMode="auto">
          <a:xfrm>
            <a:off x="2030490" y="6568835"/>
            <a:ext cx="226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006699"/>
                </a:solidFill>
                <a:latin typeface="Verdana" pitchFamily="34" charset="0"/>
                <a:cs typeface="+mn-cs"/>
              </a:rPr>
              <a:t>Morfologia</a:t>
            </a:r>
          </a:p>
        </p:txBody>
      </p:sp>
      <p:sp>
        <p:nvSpPr>
          <p:cNvPr id="12" name="Rettangolo 11"/>
          <p:cNvSpPr/>
          <p:nvPr/>
        </p:nvSpPr>
        <p:spPr bwMode="auto">
          <a:xfrm>
            <a:off x="4298482"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006699"/>
                </a:solidFill>
                <a:latin typeface="Verdana" pitchFamily="34" charset="0"/>
                <a:cs typeface="+mn-cs"/>
              </a:rPr>
              <a:t>Risultati della provincia</a:t>
            </a:r>
          </a:p>
        </p:txBody>
      </p:sp>
      <p:sp>
        <p:nvSpPr>
          <p:cNvPr id="13" name="Rettangolo 12"/>
          <p:cNvSpPr/>
          <p:nvPr/>
        </p:nvSpPr>
        <p:spPr bwMode="auto">
          <a:xfrm>
            <a:off x="6797306" y="6568835"/>
            <a:ext cx="2340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006699"/>
                </a:solidFill>
                <a:latin typeface="Verdana" pitchFamily="34" charset="0"/>
                <a:cs typeface="+mn-cs"/>
              </a:rPr>
              <a:t>I settori economici</a:t>
            </a:r>
          </a:p>
        </p:txBody>
      </p:sp>
      <p:sp>
        <p:nvSpPr>
          <p:cNvPr id="14" name="Rettangolo 13"/>
          <p:cNvSpPr/>
          <p:nvPr/>
        </p:nvSpPr>
        <p:spPr bwMode="auto">
          <a:xfrm>
            <a:off x="-16797" y="6568835"/>
            <a:ext cx="2088000" cy="333375"/>
          </a:xfrm>
          <a:prstGeom prst="rect">
            <a:avLst/>
          </a:prstGeom>
          <a:solidFill>
            <a:srgbClr val="00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lumMod val="95000"/>
                  </a:schemeClr>
                </a:solidFill>
                <a:latin typeface="Verdana" pitchFamily="34" charset="0"/>
                <a:cs typeface="+mn-cs"/>
              </a:rPr>
              <a:t>Domande</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71363"/>
                                        </p:tgtEl>
                                        <p:attrNameLst>
                                          <p:attrName>style.visibility</p:attrName>
                                        </p:attrNameLst>
                                      </p:cBhvr>
                                      <p:to>
                                        <p:strVal val="visible"/>
                                      </p:to>
                                    </p:set>
                                    <p:animEffect transition="in" filter="fade">
                                      <p:cBhvr>
                                        <p:cTn id="7" dur="2000"/>
                                        <p:tgtEl>
                                          <p:spTgt spid="271363"/>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69"/>
                                        </p:tgtEl>
                                        <p:attrNameLst>
                                          <p:attrName>style.visibility</p:attrName>
                                        </p:attrNameLst>
                                      </p:cBhvr>
                                      <p:to>
                                        <p:strVal val="visible"/>
                                      </p:to>
                                    </p:set>
                                    <p:animEffect transition="in" filter="fade">
                                      <p:cBhvr>
                                        <p:cTn id="11" dur="2000"/>
                                        <p:tgtEl>
                                          <p:spTgt spid="69"/>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68"/>
                                        </p:tgtEl>
                                        <p:attrNameLst>
                                          <p:attrName>style.visibility</p:attrName>
                                        </p:attrNameLst>
                                      </p:cBhvr>
                                      <p:to>
                                        <p:strVal val="visible"/>
                                      </p:to>
                                    </p:set>
                                    <p:animEffect transition="in" filter="fade">
                                      <p:cBhvr>
                                        <p:cTn id="14" dur="2000"/>
                                        <p:tgtEl>
                                          <p:spTgt spid="68"/>
                                        </p:tgtEl>
                                      </p:cBhvr>
                                    </p:animEffect>
                                  </p:childTnLst>
                                </p:cTn>
                              </p:par>
                            </p:childTnLst>
                          </p:cTn>
                        </p:par>
                        <p:par>
                          <p:cTn id="15" fill="hold" nodeType="afterGroup">
                            <p:stCondLst>
                              <p:cond delay="4000"/>
                            </p:stCondLst>
                            <p:childTnLst>
                              <p:par>
                                <p:cTn id="16" presetID="10" presetClass="entr" presetSubtype="0"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2000"/>
                                        <p:tgtEl>
                                          <p:spTgt spid="1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2000"/>
                                        <p:tgtEl>
                                          <p:spTgt spid="7"/>
                                        </p:tgtEl>
                                      </p:cBhvr>
                                    </p:animEffect>
                                  </p:childTnLst>
                                </p:cTn>
                              </p:par>
                            </p:childTnLst>
                          </p:cTn>
                        </p:par>
                        <p:par>
                          <p:cTn id="22" fill="hold" nodeType="afterGroup">
                            <p:stCondLst>
                              <p:cond delay="6000"/>
                            </p:stCondLst>
                            <p:childTnLst>
                              <p:par>
                                <p:cTn id="23" presetID="10" presetClass="entr" presetSubtype="0" fill="hold" nodeType="afterEffect">
                                  <p:stCondLst>
                                    <p:cond delay="0"/>
                                  </p:stCondLst>
                                  <p:childTnLst>
                                    <p:set>
                                      <p:cBhvr>
                                        <p:cTn id="24" dur="1" fill="hold">
                                          <p:stCondLst>
                                            <p:cond delay="0"/>
                                          </p:stCondLst>
                                        </p:cTn>
                                        <p:tgtEl>
                                          <p:spTgt spid="44"/>
                                        </p:tgtEl>
                                        <p:attrNameLst>
                                          <p:attrName>style.visibility</p:attrName>
                                        </p:attrNameLst>
                                      </p:cBhvr>
                                      <p:to>
                                        <p:strVal val="visible"/>
                                      </p:to>
                                    </p:set>
                                    <p:animEffect transition="in" filter="fade">
                                      <p:cBhvr>
                                        <p:cTn id="25" dur="2000"/>
                                        <p:tgtEl>
                                          <p:spTgt spid="4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2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3" grpId="0"/>
      <p:bldP spid="7" grpId="0"/>
      <p:bldP spid="35" grpId="0"/>
      <p:bldP spid="6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4" name="Gruppo 91"/>
          <p:cNvGrpSpPr>
            <a:grpSpLocks/>
          </p:cNvGrpSpPr>
          <p:nvPr/>
        </p:nvGrpSpPr>
        <p:grpSpPr bwMode="auto">
          <a:xfrm>
            <a:off x="755650" y="765175"/>
            <a:ext cx="7559675" cy="5291138"/>
            <a:chOff x="-1692696" y="764704"/>
            <a:chExt cx="7559675" cy="5292000"/>
          </a:xfrm>
        </p:grpSpPr>
        <p:pic>
          <p:nvPicPr>
            <p:cNvPr id="28" name="Picture 2" descr="C:\Users\Ospite\Desktop\images.jpg"/>
            <p:cNvPicPr>
              <a:picLocks noChangeArrowheads="1"/>
            </p:cNvPicPr>
            <p:nvPr/>
          </p:nvPicPr>
          <p:blipFill>
            <a:blip r:embed="rId3" cstate="print">
              <a:duotone>
                <a:schemeClr val="bg2">
                  <a:shade val="45000"/>
                  <a:satMod val="135000"/>
                </a:schemeClr>
                <a:prstClr val="white"/>
              </a:duotone>
              <a:extLst/>
            </a:blip>
            <a:srcRect/>
            <a:stretch>
              <a:fillRect/>
            </a:stretch>
          </p:blipFill>
          <p:spPr bwMode="auto">
            <a:xfrm>
              <a:off x="-1188640" y="966788"/>
              <a:ext cx="6732000" cy="5076000"/>
            </a:xfrm>
            <a:prstGeom prst="rect">
              <a:avLst/>
            </a:prstGeom>
            <a:noFill/>
            <a:extLst/>
          </p:spPr>
        </p:pic>
        <p:sp>
          <p:nvSpPr>
            <p:cNvPr id="38946" name="Rettangolo 26"/>
            <p:cNvSpPr>
              <a:spLocks noChangeArrowheads="1"/>
            </p:cNvSpPr>
            <p:nvPr/>
          </p:nvSpPr>
          <p:spPr bwMode="auto">
            <a:xfrm>
              <a:off x="-1692696" y="764704"/>
              <a:ext cx="7559675" cy="5292000"/>
            </a:xfrm>
            <a:prstGeom prst="rect">
              <a:avLst/>
            </a:prstGeom>
            <a:solidFill>
              <a:srgbClr val="EAEAEA">
                <a:alpha val="81960"/>
              </a:srgbClr>
            </a:solidFill>
            <a:ln>
              <a:noFill/>
            </a:ln>
            <a:extLst>
              <a:ext uri="{91240B29-F687-4F45-9708-019B960494DF}">
                <a14:hiddenLine xmlns:a14="http://schemas.microsoft.com/office/drawing/2010/main" w="28575" algn="ctr">
                  <a:solidFill>
                    <a:srgbClr val="000000"/>
                  </a:solidFill>
                  <a:prstDash val="dash"/>
                  <a:round/>
                  <a:headEnd/>
                  <a:tailEnd type="triangle" w="med" len="med"/>
                </a14:hiddenLine>
              </a:ext>
            </a:extLst>
          </p:spPr>
          <p:txBody>
            <a:bodyPr anchor="ctr"/>
            <a:lstStyle/>
            <a:p>
              <a:pPr algn="ctr"/>
              <a:endParaRPr lang="it-IT"/>
            </a:p>
          </p:txBody>
        </p:sp>
      </p:grpSp>
      <p:sp>
        <p:nvSpPr>
          <p:cNvPr id="7171" name="Rectangle 10"/>
          <p:cNvSpPr>
            <a:spLocks noGrp="1" noChangeArrowheads="1"/>
          </p:cNvSpPr>
          <p:nvPr>
            <p:ph type="title"/>
          </p:nvPr>
        </p:nvSpPr>
        <p:spPr>
          <a:xfrm>
            <a:off x="598488" y="188913"/>
            <a:ext cx="8172450" cy="7921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1" hangingPunct="1"/>
            <a:r>
              <a:rPr lang="it-IT" sz="2000" dirty="0">
                <a:solidFill>
                  <a:srgbClr val="76923C"/>
                </a:solidFill>
                <a:latin typeface="Verdana" pitchFamily="34" charset="0"/>
              </a:rPr>
              <a:t>Attività di alloggio – morfologia 2010</a:t>
            </a:r>
          </a:p>
        </p:txBody>
      </p:sp>
      <p:sp>
        <p:nvSpPr>
          <p:cNvPr id="42" name="Text Box 13"/>
          <p:cNvSpPr txBox="1">
            <a:spLocks noChangeArrowheads="1"/>
          </p:cNvSpPr>
          <p:nvPr/>
        </p:nvSpPr>
        <p:spPr bwMode="auto">
          <a:xfrm>
            <a:off x="1130300" y="4198938"/>
            <a:ext cx="22320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eaLnBrk="1" hangingPunct="1">
              <a:spcBef>
                <a:spcPct val="20000"/>
              </a:spcBef>
              <a:buFont typeface="Wingdings" pitchFamily="2" charset="2"/>
              <a:buNone/>
            </a:pPr>
            <a:r>
              <a:rPr lang="it-IT" sz="1800">
                <a:solidFill>
                  <a:srgbClr val="5F5F5F"/>
                </a:solidFill>
                <a:latin typeface="Verdana" pitchFamily="34" charset="0"/>
              </a:rPr>
              <a:t>Valore aggiunto (mln) </a:t>
            </a:r>
          </a:p>
        </p:txBody>
      </p:sp>
      <p:sp>
        <p:nvSpPr>
          <p:cNvPr id="46" name="Text Box 13"/>
          <p:cNvSpPr txBox="1">
            <a:spLocks noChangeArrowheads="1"/>
          </p:cNvSpPr>
          <p:nvPr/>
        </p:nvSpPr>
        <p:spPr bwMode="auto">
          <a:xfrm>
            <a:off x="1130300" y="5159375"/>
            <a:ext cx="22320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eaLnBrk="1" hangingPunct="1">
              <a:spcBef>
                <a:spcPct val="20000"/>
              </a:spcBef>
              <a:buFont typeface="Wingdings" pitchFamily="2" charset="2"/>
              <a:buNone/>
            </a:pPr>
            <a:r>
              <a:rPr lang="it-IT" sz="1800">
                <a:solidFill>
                  <a:srgbClr val="5F5F5F"/>
                </a:solidFill>
                <a:latin typeface="Verdana" pitchFamily="34" charset="0"/>
              </a:rPr>
              <a:t>Investimenti (mln) </a:t>
            </a:r>
          </a:p>
        </p:txBody>
      </p:sp>
      <p:sp>
        <p:nvSpPr>
          <p:cNvPr id="48" name="Text Box 13"/>
          <p:cNvSpPr txBox="1">
            <a:spLocks noChangeArrowheads="1"/>
          </p:cNvSpPr>
          <p:nvPr/>
        </p:nvSpPr>
        <p:spPr bwMode="auto">
          <a:xfrm>
            <a:off x="1130300" y="2554288"/>
            <a:ext cx="22320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eaLnBrk="1" hangingPunct="1">
              <a:spcBef>
                <a:spcPct val="20000"/>
              </a:spcBef>
              <a:buFont typeface="Wingdings" pitchFamily="2" charset="2"/>
              <a:buNone/>
            </a:pPr>
            <a:r>
              <a:rPr lang="it-IT" sz="1800">
                <a:solidFill>
                  <a:srgbClr val="5F5F5F"/>
                </a:solidFill>
                <a:latin typeface="Verdana" pitchFamily="34" charset="0"/>
              </a:rPr>
              <a:t>Numerosità</a:t>
            </a:r>
          </a:p>
        </p:txBody>
      </p:sp>
      <p:sp>
        <p:nvSpPr>
          <p:cNvPr id="49" name="Text Box 13"/>
          <p:cNvSpPr txBox="1">
            <a:spLocks noChangeArrowheads="1"/>
          </p:cNvSpPr>
          <p:nvPr/>
        </p:nvSpPr>
        <p:spPr bwMode="auto">
          <a:xfrm>
            <a:off x="4370388" y="1700213"/>
            <a:ext cx="8778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ctr" eaLnBrk="1" hangingPunct="1"/>
            <a:r>
              <a:rPr lang="it-IT" sz="1800" dirty="0">
                <a:solidFill>
                  <a:srgbClr val="76923C"/>
                </a:solidFill>
                <a:latin typeface="Verdana" pitchFamily="34" charset="0"/>
                <a:ea typeface="SimSun" pitchFamily="2" charset="-122"/>
              </a:rPr>
              <a:t>2010</a:t>
            </a:r>
            <a:endParaRPr lang="it-IT" sz="1800" dirty="0">
              <a:solidFill>
                <a:srgbClr val="76923C"/>
              </a:solidFill>
              <a:latin typeface="Verdana" pitchFamily="34" charset="0"/>
            </a:endParaRPr>
          </a:p>
        </p:txBody>
      </p:sp>
      <p:sp>
        <p:nvSpPr>
          <p:cNvPr id="50" name="Text Box 13"/>
          <p:cNvSpPr txBox="1">
            <a:spLocks noChangeArrowheads="1"/>
          </p:cNvSpPr>
          <p:nvPr/>
        </p:nvSpPr>
        <p:spPr bwMode="auto">
          <a:xfrm>
            <a:off x="4140200" y="5292725"/>
            <a:ext cx="1079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rPr>
              <a:t>760</a:t>
            </a:r>
          </a:p>
        </p:txBody>
      </p:sp>
      <p:sp>
        <p:nvSpPr>
          <p:cNvPr id="51" name="Text Box 13"/>
          <p:cNvSpPr txBox="1">
            <a:spLocks noChangeArrowheads="1"/>
          </p:cNvSpPr>
          <p:nvPr/>
        </p:nvSpPr>
        <p:spPr bwMode="auto">
          <a:xfrm>
            <a:off x="4168775" y="2555875"/>
            <a:ext cx="1079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rPr>
              <a:t>124</a:t>
            </a:r>
          </a:p>
        </p:txBody>
      </p:sp>
      <p:sp>
        <p:nvSpPr>
          <p:cNvPr id="52" name="Text Box 13"/>
          <p:cNvSpPr txBox="1">
            <a:spLocks noChangeArrowheads="1"/>
          </p:cNvSpPr>
          <p:nvPr/>
        </p:nvSpPr>
        <p:spPr bwMode="auto">
          <a:xfrm>
            <a:off x="4168775" y="4292600"/>
            <a:ext cx="1079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ea typeface="SimSun" pitchFamily="2" charset="-122"/>
              </a:rPr>
              <a:t>374</a:t>
            </a:r>
            <a:endParaRPr lang="it-IT" sz="1800">
              <a:solidFill>
                <a:srgbClr val="5F5F5F"/>
              </a:solidFill>
              <a:latin typeface="Verdana" pitchFamily="34" charset="0"/>
            </a:endParaRPr>
          </a:p>
        </p:txBody>
      </p:sp>
      <p:sp>
        <p:nvSpPr>
          <p:cNvPr id="53" name="Text Box 13"/>
          <p:cNvSpPr txBox="1">
            <a:spLocks noChangeArrowheads="1"/>
          </p:cNvSpPr>
          <p:nvPr/>
        </p:nvSpPr>
        <p:spPr bwMode="auto">
          <a:xfrm>
            <a:off x="1130300" y="3238500"/>
            <a:ext cx="22320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eaLnBrk="1" hangingPunct="1">
              <a:spcBef>
                <a:spcPct val="20000"/>
              </a:spcBef>
              <a:buFont typeface="Wingdings" pitchFamily="2" charset="2"/>
              <a:buNone/>
            </a:pPr>
            <a:r>
              <a:rPr lang="it-IT" sz="1800">
                <a:solidFill>
                  <a:srgbClr val="5F5F5F"/>
                </a:solidFill>
                <a:latin typeface="Verdana" pitchFamily="34" charset="0"/>
              </a:rPr>
              <a:t>Fatturato    (mln)</a:t>
            </a:r>
          </a:p>
        </p:txBody>
      </p:sp>
      <p:sp>
        <p:nvSpPr>
          <p:cNvPr id="54" name="Text Box 13"/>
          <p:cNvSpPr txBox="1">
            <a:spLocks noChangeArrowheads="1"/>
          </p:cNvSpPr>
          <p:nvPr/>
        </p:nvSpPr>
        <p:spPr bwMode="auto">
          <a:xfrm>
            <a:off x="4168775" y="3346450"/>
            <a:ext cx="1079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a:solidFill>
                  <a:srgbClr val="5F5F5F"/>
                </a:solidFill>
                <a:latin typeface="Verdana" pitchFamily="34" charset="0"/>
                <a:ea typeface="SimSun" pitchFamily="2" charset="-122"/>
              </a:rPr>
              <a:t>1.133</a:t>
            </a:r>
            <a:endParaRPr lang="it-IT" sz="1800">
              <a:solidFill>
                <a:srgbClr val="5F5F5F"/>
              </a:solidFill>
              <a:latin typeface="Verdana" pitchFamily="34" charset="0"/>
            </a:endParaRPr>
          </a:p>
        </p:txBody>
      </p:sp>
      <p:sp>
        <p:nvSpPr>
          <p:cNvPr id="55" name="Text Box 13"/>
          <p:cNvSpPr txBox="1">
            <a:spLocks noChangeArrowheads="1"/>
          </p:cNvSpPr>
          <p:nvPr/>
        </p:nvSpPr>
        <p:spPr bwMode="auto">
          <a:xfrm>
            <a:off x="6011863" y="1589088"/>
            <a:ext cx="201612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ctr" eaLnBrk="1" hangingPunct="1"/>
            <a:r>
              <a:rPr lang="it-IT" sz="1800" i="1" dirty="0">
                <a:solidFill>
                  <a:srgbClr val="76923C"/>
                </a:solidFill>
                <a:latin typeface="Verdana" pitchFamily="34" charset="0"/>
                <a:ea typeface="SimSun" pitchFamily="2" charset="-122"/>
              </a:rPr>
              <a:t>%</a:t>
            </a:r>
          </a:p>
          <a:p>
            <a:pPr algn="ctr" eaLnBrk="1" hangingPunct="1"/>
            <a:r>
              <a:rPr lang="it-IT" sz="1600" i="1" dirty="0">
                <a:solidFill>
                  <a:srgbClr val="76923C"/>
                </a:solidFill>
                <a:latin typeface="Verdana" pitchFamily="34" charset="0"/>
                <a:ea typeface="SimSun" pitchFamily="2" charset="-122"/>
              </a:rPr>
              <a:t>Servizi</a:t>
            </a:r>
            <a:endParaRPr lang="it-IT" sz="1600" i="1" dirty="0">
              <a:solidFill>
                <a:srgbClr val="76923C"/>
              </a:solidFill>
              <a:latin typeface="Verdana" pitchFamily="34" charset="0"/>
            </a:endParaRPr>
          </a:p>
        </p:txBody>
      </p:sp>
      <p:sp>
        <p:nvSpPr>
          <p:cNvPr id="56" name="Text Box 13"/>
          <p:cNvSpPr txBox="1">
            <a:spLocks noChangeArrowheads="1"/>
          </p:cNvSpPr>
          <p:nvPr/>
        </p:nvSpPr>
        <p:spPr bwMode="auto">
          <a:xfrm>
            <a:off x="6624638" y="5292725"/>
            <a:ext cx="857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i="1" dirty="0">
                <a:solidFill>
                  <a:srgbClr val="5F5F5F"/>
                </a:solidFill>
                <a:latin typeface="Verdana" pitchFamily="34" charset="0"/>
              </a:rPr>
              <a:t>9</a:t>
            </a:r>
            <a:r>
              <a:rPr lang="it-IT" sz="1400" i="1" dirty="0">
                <a:solidFill>
                  <a:srgbClr val="5F5F5F"/>
                </a:solidFill>
                <a:latin typeface="Verdana" pitchFamily="34" charset="0"/>
              </a:rPr>
              <a:t>%</a:t>
            </a:r>
            <a:endParaRPr lang="it-IT" sz="1800" i="1" dirty="0">
              <a:solidFill>
                <a:srgbClr val="5F5F5F"/>
              </a:solidFill>
              <a:latin typeface="Verdana" pitchFamily="34" charset="0"/>
            </a:endParaRPr>
          </a:p>
        </p:txBody>
      </p:sp>
      <p:sp>
        <p:nvSpPr>
          <p:cNvPr id="57" name="Text Box 13"/>
          <p:cNvSpPr txBox="1">
            <a:spLocks noChangeArrowheads="1"/>
          </p:cNvSpPr>
          <p:nvPr/>
        </p:nvSpPr>
        <p:spPr bwMode="auto">
          <a:xfrm>
            <a:off x="6372225" y="2555875"/>
            <a:ext cx="1109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i="1" dirty="0">
                <a:solidFill>
                  <a:srgbClr val="5F5F5F"/>
                </a:solidFill>
                <a:latin typeface="Verdana" pitchFamily="34" charset="0"/>
                <a:ea typeface="SimSun" pitchFamily="2" charset="-122"/>
              </a:rPr>
              <a:t>3</a:t>
            </a:r>
            <a:r>
              <a:rPr lang="it-IT" sz="1400" i="1" dirty="0">
                <a:solidFill>
                  <a:srgbClr val="5F5F5F"/>
                </a:solidFill>
                <a:latin typeface="Verdana" pitchFamily="34" charset="0"/>
                <a:ea typeface="SimSun" pitchFamily="2" charset="-122"/>
              </a:rPr>
              <a:t>%</a:t>
            </a:r>
            <a:endParaRPr lang="it-IT" sz="1800" i="1" dirty="0">
              <a:solidFill>
                <a:srgbClr val="5F5F5F"/>
              </a:solidFill>
              <a:latin typeface="Verdana" pitchFamily="34" charset="0"/>
            </a:endParaRPr>
          </a:p>
        </p:txBody>
      </p:sp>
      <p:sp>
        <p:nvSpPr>
          <p:cNvPr id="58" name="Text Box 13"/>
          <p:cNvSpPr txBox="1">
            <a:spLocks noChangeArrowheads="1"/>
          </p:cNvSpPr>
          <p:nvPr/>
        </p:nvSpPr>
        <p:spPr bwMode="auto">
          <a:xfrm>
            <a:off x="6624638" y="4292600"/>
            <a:ext cx="857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i="1" dirty="0">
                <a:solidFill>
                  <a:srgbClr val="5F5F5F"/>
                </a:solidFill>
                <a:latin typeface="Verdana" pitchFamily="34" charset="0"/>
                <a:ea typeface="SimSun" pitchFamily="2" charset="-122"/>
              </a:rPr>
              <a:t>9</a:t>
            </a:r>
            <a:r>
              <a:rPr lang="it-IT" sz="1400" i="1" dirty="0">
                <a:solidFill>
                  <a:srgbClr val="5F5F5F"/>
                </a:solidFill>
                <a:latin typeface="Verdana" pitchFamily="34" charset="0"/>
                <a:ea typeface="SimSun" pitchFamily="2" charset="-122"/>
              </a:rPr>
              <a:t>%</a:t>
            </a:r>
            <a:endParaRPr lang="it-IT" sz="1800" i="1" dirty="0">
              <a:solidFill>
                <a:srgbClr val="5F5F5F"/>
              </a:solidFill>
              <a:latin typeface="Verdana" pitchFamily="34" charset="0"/>
            </a:endParaRPr>
          </a:p>
        </p:txBody>
      </p:sp>
      <p:sp>
        <p:nvSpPr>
          <p:cNvPr id="59" name="Text Box 13"/>
          <p:cNvSpPr txBox="1">
            <a:spLocks noChangeArrowheads="1"/>
          </p:cNvSpPr>
          <p:nvPr/>
        </p:nvSpPr>
        <p:spPr bwMode="auto">
          <a:xfrm>
            <a:off x="6624638" y="3346450"/>
            <a:ext cx="857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tabLst>
                <a:tab pos="1462088" algn="l"/>
              </a:tabLst>
              <a:defRPr sz="2800" b="1">
                <a:solidFill>
                  <a:schemeClr val="tx1"/>
                </a:solidFill>
                <a:latin typeface="Arial" charset="0"/>
                <a:cs typeface="Arial" charset="0"/>
              </a:defRPr>
            </a:lvl1pPr>
            <a:lvl2pPr marL="742950" indent="-285750" eaLnBrk="0" hangingPunct="0">
              <a:tabLst>
                <a:tab pos="1462088" algn="l"/>
              </a:tabLst>
              <a:defRPr sz="2800" b="1">
                <a:solidFill>
                  <a:schemeClr val="tx1"/>
                </a:solidFill>
                <a:latin typeface="Arial" charset="0"/>
                <a:cs typeface="Arial" charset="0"/>
              </a:defRPr>
            </a:lvl2pPr>
            <a:lvl3pPr marL="1143000" indent="-228600" eaLnBrk="0" hangingPunct="0">
              <a:tabLst>
                <a:tab pos="1462088" algn="l"/>
              </a:tabLst>
              <a:defRPr sz="2800" b="1">
                <a:solidFill>
                  <a:schemeClr val="tx1"/>
                </a:solidFill>
                <a:latin typeface="Arial" charset="0"/>
                <a:cs typeface="Arial" charset="0"/>
              </a:defRPr>
            </a:lvl3pPr>
            <a:lvl4pPr marL="1600200" indent="-228600" eaLnBrk="0" hangingPunct="0">
              <a:tabLst>
                <a:tab pos="1462088" algn="l"/>
              </a:tabLst>
              <a:defRPr sz="2800" b="1">
                <a:solidFill>
                  <a:schemeClr val="tx1"/>
                </a:solidFill>
                <a:latin typeface="Arial" charset="0"/>
                <a:cs typeface="Arial" charset="0"/>
              </a:defRPr>
            </a:lvl4pPr>
            <a:lvl5pPr marL="2057400" indent="-228600" eaLnBrk="0" hangingPunct="0">
              <a:tabLst>
                <a:tab pos="1462088" algn="l"/>
              </a:tabLst>
              <a:defRPr sz="2800" b="1">
                <a:solidFill>
                  <a:schemeClr val="tx1"/>
                </a:solidFill>
                <a:latin typeface="Arial" charset="0"/>
                <a:cs typeface="Arial" charset="0"/>
              </a:defRPr>
            </a:lvl5pPr>
            <a:lvl6pPr marL="2514600" indent="-228600" eaLnBrk="0" fontAlgn="base" hangingPunct="0">
              <a:spcBef>
                <a:spcPct val="0"/>
              </a:spcBef>
              <a:spcAft>
                <a:spcPct val="0"/>
              </a:spcAft>
              <a:tabLst>
                <a:tab pos="1462088" algn="l"/>
              </a:tabLst>
              <a:defRPr sz="2800" b="1">
                <a:solidFill>
                  <a:schemeClr val="tx1"/>
                </a:solidFill>
                <a:latin typeface="Arial" charset="0"/>
                <a:cs typeface="Arial" charset="0"/>
              </a:defRPr>
            </a:lvl6pPr>
            <a:lvl7pPr marL="2971800" indent="-228600" eaLnBrk="0" fontAlgn="base" hangingPunct="0">
              <a:spcBef>
                <a:spcPct val="0"/>
              </a:spcBef>
              <a:spcAft>
                <a:spcPct val="0"/>
              </a:spcAft>
              <a:tabLst>
                <a:tab pos="1462088" algn="l"/>
              </a:tabLst>
              <a:defRPr sz="2800" b="1">
                <a:solidFill>
                  <a:schemeClr val="tx1"/>
                </a:solidFill>
                <a:latin typeface="Arial" charset="0"/>
                <a:cs typeface="Arial" charset="0"/>
              </a:defRPr>
            </a:lvl7pPr>
            <a:lvl8pPr marL="3429000" indent="-228600" eaLnBrk="0" fontAlgn="base" hangingPunct="0">
              <a:spcBef>
                <a:spcPct val="0"/>
              </a:spcBef>
              <a:spcAft>
                <a:spcPct val="0"/>
              </a:spcAft>
              <a:tabLst>
                <a:tab pos="1462088" algn="l"/>
              </a:tabLst>
              <a:defRPr sz="2800" b="1">
                <a:solidFill>
                  <a:schemeClr val="tx1"/>
                </a:solidFill>
                <a:latin typeface="Arial" charset="0"/>
                <a:cs typeface="Arial" charset="0"/>
              </a:defRPr>
            </a:lvl8pPr>
            <a:lvl9pPr marL="3886200" indent="-228600" eaLnBrk="0" fontAlgn="base" hangingPunct="0">
              <a:spcBef>
                <a:spcPct val="0"/>
              </a:spcBef>
              <a:spcAft>
                <a:spcPct val="0"/>
              </a:spcAft>
              <a:tabLst>
                <a:tab pos="1462088" algn="l"/>
              </a:tabLst>
              <a:defRPr sz="2800" b="1">
                <a:solidFill>
                  <a:schemeClr val="tx1"/>
                </a:solidFill>
                <a:latin typeface="Arial" charset="0"/>
                <a:cs typeface="Arial" charset="0"/>
              </a:defRPr>
            </a:lvl9pPr>
          </a:lstStyle>
          <a:p>
            <a:pPr algn="r" eaLnBrk="1" hangingPunct="1"/>
            <a:r>
              <a:rPr lang="it-IT" sz="1800" i="1">
                <a:solidFill>
                  <a:srgbClr val="5F5F5F"/>
                </a:solidFill>
                <a:latin typeface="Verdana" pitchFamily="34" charset="0"/>
                <a:ea typeface="SimSun" pitchFamily="2" charset="-122"/>
              </a:rPr>
              <a:t>6</a:t>
            </a:r>
            <a:r>
              <a:rPr lang="it-IT" sz="1400" i="1">
                <a:solidFill>
                  <a:srgbClr val="5F5F5F"/>
                </a:solidFill>
                <a:latin typeface="Verdana" pitchFamily="34" charset="0"/>
                <a:ea typeface="SimSun" pitchFamily="2" charset="-122"/>
              </a:rPr>
              <a:t>%</a:t>
            </a:r>
            <a:endParaRPr lang="it-IT" sz="1800" i="1">
              <a:solidFill>
                <a:srgbClr val="5F5F5F"/>
              </a:solidFill>
              <a:latin typeface="Verdana" pitchFamily="34" charset="0"/>
            </a:endParaRPr>
          </a:p>
        </p:txBody>
      </p:sp>
      <p:cxnSp>
        <p:nvCxnSpPr>
          <p:cNvPr id="49182" name="Connettore 1 43"/>
          <p:cNvCxnSpPr>
            <a:cxnSpLocks noChangeShapeType="1"/>
          </p:cNvCxnSpPr>
          <p:nvPr/>
        </p:nvCxnSpPr>
        <p:spPr bwMode="auto">
          <a:xfrm>
            <a:off x="717550" y="3068638"/>
            <a:ext cx="8053388" cy="0"/>
          </a:xfrm>
          <a:prstGeom prst="line">
            <a:avLst/>
          </a:prstGeom>
          <a:noFill/>
          <a:ln w="28575" algn="ctr">
            <a:solidFill>
              <a:srgbClr val="008000"/>
            </a:solidFill>
            <a:round/>
            <a:headEnd/>
            <a:tailEnd/>
          </a:ln>
          <a:extLst>
            <a:ext uri="{909E8E84-426E-40DD-AFC4-6F175D3DCCD1}">
              <a14:hiddenFill xmlns:a14="http://schemas.microsoft.com/office/drawing/2010/main">
                <a:noFill/>
              </a14:hiddenFill>
            </a:ext>
          </a:extLst>
        </p:spPr>
      </p:cxnSp>
      <p:cxnSp>
        <p:nvCxnSpPr>
          <p:cNvPr id="49183" name="Connettore 1 46"/>
          <p:cNvCxnSpPr>
            <a:cxnSpLocks noChangeShapeType="1"/>
          </p:cNvCxnSpPr>
          <p:nvPr/>
        </p:nvCxnSpPr>
        <p:spPr bwMode="auto">
          <a:xfrm>
            <a:off x="755650" y="4005263"/>
            <a:ext cx="8053388" cy="0"/>
          </a:xfrm>
          <a:prstGeom prst="line">
            <a:avLst/>
          </a:prstGeom>
          <a:noFill/>
          <a:ln w="28575" algn="ctr">
            <a:solidFill>
              <a:srgbClr val="008000"/>
            </a:solidFill>
            <a:round/>
            <a:headEnd/>
            <a:tailEnd/>
          </a:ln>
          <a:extLst>
            <a:ext uri="{909E8E84-426E-40DD-AFC4-6F175D3DCCD1}">
              <a14:hiddenFill xmlns:a14="http://schemas.microsoft.com/office/drawing/2010/main">
                <a:noFill/>
              </a14:hiddenFill>
            </a:ext>
          </a:extLst>
        </p:spPr>
      </p:cxnSp>
      <p:cxnSp>
        <p:nvCxnSpPr>
          <p:cNvPr id="49184" name="Connettore 1 68"/>
          <p:cNvCxnSpPr>
            <a:cxnSpLocks noChangeShapeType="1"/>
          </p:cNvCxnSpPr>
          <p:nvPr/>
        </p:nvCxnSpPr>
        <p:spPr bwMode="auto">
          <a:xfrm>
            <a:off x="755650" y="5013325"/>
            <a:ext cx="8053388" cy="0"/>
          </a:xfrm>
          <a:prstGeom prst="line">
            <a:avLst/>
          </a:prstGeom>
          <a:noFill/>
          <a:ln w="28575" algn="ctr">
            <a:solidFill>
              <a:srgbClr val="008000"/>
            </a:solidFill>
            <a:round/>
            <a:headEnd/>
            <a:tailEnd/>
          </a:ln>
          <a:extLst>
            <a:ext uri="{909E8E84-426E-40DD-AFC4-6F175D3DCCD1}">
              <a14:hiddenFill xmlns:a14="http://schemas.microsoft.com/office/drawing/2010/main">
                <a:noFill/>
              </a14:hiddenFill>
            </a:ext>
          </a:extLst>
        </p:spPr>
      </p:cxnSp>
      <p:sp>
        <p:nvSpPr>
          <p:cNvPr id="29" name="Rettangolo 28"/>
          <p:cNvSpPr/>
          <p:nvPr/>
        </p:nvSpPr>
        <p:spPr bwMode="auto">
          <a:xfrm>
            <a:off x="2030490" y="6568835"/>
            <a:ext cx="226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Morfologia</a:t>
            </a:r>
          </a:p>
        </p:txBody>
      </p:sp>
      <p:sp>
        <p:nvSpPr>
          <p:cNvPr id="35" name="Rettangolo 34"/>
          <p:cNvSpPr/>
          <p:nvPr/>
        </p:nvSpPr>
        <p:spPr bwMode="auto">
          <a:xfrm>
            <a:off x="4298482"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Risultati della provincia</a:t>
            </a:r>
          </a:p>
        </p:txBody>
      </p:sp>
      <p:sp>
        <p:nvSpPr>
          <p:cNvPr id="36" name="Rettangolo 35"/>
          <p:cNvSpPr/>
          <p:nvPr/>
        </p:nvSpPr>
        <p:spPr bwMode="auto">
          <a:xfrm>
            <a:off x="6797306" y="6568835"/>
            <a:ext cx="2340000" cy="333375"/>
          </a:xfrm>
          <a:prstGeom prst="rect">
            <a:avLst/>
          </a:prstGeom>
          <a:solidFill>
            <a:srgbClr val="33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solidFill>
                <a:latin typeface="Verdana" pitchFamily="34" charset="0"/>
                <a:cs typeface="+mn-cs"/>
              </a:rPr>
              <a:t>I settori economici</a:t>
            </a:r>
          </a:p>
        </p:txBody>
      </p:sp>
      <p:sp>
        <p:nvSpPr>
          <p:cNvPr id="37" name="Rettangolo 36"/>
          <p:cNvSpPr/>
          <p:nvPr/>
        </p:nvSpPr>
        <p:spPr bwMode="auto">
          <a:xfrm>
            <a:off x="-16797" y="6568835"/>
            <a:ext cx="208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Domande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Effect transition="in" filter="fade">
                                      <p:cBhvr>
                                        <p:cTn id="11" dur="2000"/>
                                        <p:tgtEl>
                                          <p:spTgt spid="49"/>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8"/>
                                        </p:tgtEl>
                                        <p:attrNameLst>
                                          <p:attrName>style.visibility</p:attrName>
                                        </p:attrNameLst>
                                      </p:cBhvr>
                                      <p:to>
                                        <p:strVal val="visible"/>
                                      </p:to>
                                    </p:set>
                                    <p:animEffect transition="in" filter="fade">
                                      <p:cBhvr>
                                        <p:cTn id="14" dur="2000"/>
                                        <p:tgtEl>
                                          <p:spTgt spid="48"/>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2000"/>
                                        <p:tgtEl>
                                          <p:spTgt spid="5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3"/>
                                        </p:tgtEl>
                                        <p:attrNameLst>
                                          <p:attrName>style.visibility</p:attrName>
                                        </p:attrNameLst>
                                      </p:cBhvr>
                                      <p:to>
                                        <p:strVal val="visible"/>
                                      </p:to>
                                    </p:set>
                                    <p:animEffect transition="in" filter="fade">
                                      <p:cBhvr>
                                        <p:cTn id="20" dur="2000"/>
                                        <p:tgtEl>
                                          <p:spTgt spid="5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4"/>
                                        </p:tgtEl>
                                        <p:attrNameLst>
                                          <p:attrName>style.visibility</p:attrName>
                                        </p:attrNameLst>
                                      </p:cBhvr>
                                      <p:to>
                                        <p:strVal val="visible"/>
                                      </p:to>
                                    </p:set>
                                    <p:animEffect transition="in" filter="fade">
                                      <p:cBhvr>
                                        <p:cTn id="23" dur="2000"/>
                                        <p:tgtEl>
                                          <p:spTgt spid="5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fade">
                                      <p:cBhvr>
                                        <p:cTn id="26" dur="2000"/>
                                        <p:tgtEl>
                                          <p:spTgt spid="4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2"/>
                                        </p:tgtEl>
                                        <p:attrNameLst>
                                          <p:attrName>style.visibility</p:attrName>
                                        </p:attrNameLst>
                                      </p:cBhvr>
                                      <p:to>
                                        <p:strVal val="visible"/>
                                      </p:to>
                                    </p:set>
                                    <p:animEffect transition="in" filter="fade">
                                      <p:cBhvr>
                                        <p:cTn id="29" dur="2000"/>
                                        <p:tgtEl>
                                          <p:spTgt spid="5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6"/>
                                        </p:tgtEl>
                                        <p:attrNameLst>
                                          <p:attrName>style.visibility</p:attrName>
                                        </p:attrNameLst>
                                      </p:cBhvr>
                                      <p:to>
                                        <p:strVal val="visible"/>
                                      </p:to>
                                    </p:set>
                                    <p:animEffect transition="in" filter="fade">
                                      <p:cBhvr>
                                        <p:cTn id="32" dur="2000"/>
                                        <p:tgtEl>
                                          <p:spTgt spid="46"/>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fade">
                                      <p:cBhvr>
                                        <p:cTn id="35" dur="2000"/>
                                        <p:tgtEl>
                                          <p:spTgt spid="50"/>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5"/>
                                        </p:tgtEl>
                                        <p:attrNameLst>
                                          <p:attrName>style.visibility</p:attrName>
                                        </p:attrNameLst>
                                      </p:cBhvr>
                                      <p:to>
                                        <p:strVal val="visible"/>
                                      </p:to>
                                    </p:set>
                                    <p:animEffect transition="in" filter="fade">
                                      <p:cBhvr>
                                        <p:cTn id="38" dur="2000"/>
                                        <p:tgtEl>
                                          <p:spTgt spid="55"/>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7"/>
                                        </p:tgtEl>
                                        <p:attrNameLst>
                                          <p:attrName>style.visibility</p:attrName>
                                        </p:attrNameLst>
                                      </p:cBhvr>
                                      <p:to>
                                        <p:strVal val="visible"/>
                                      </p:to>
                                    </p:set>
                                    <p:animEffect transition="in" filter="fade">
                                      <p:cBhvr>
                                        <p:cTn id="41" dur="2000"/>
                                        <p:tgtEl>
                                          <p:spTgt spid="57"/>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9"/>
                                        </p:tgtEl>
                                        <p:attrNameLst>
                                          <p:attrName>style.visibility</p:attrName>
                                        </p:attrNameLst>
                                      </p:cBhvr>
                                      <p:to>
                                        <p:strVal val="visible"/>
                                      </p:to>
                                    </p:set>
                                    <p:animEffect transition="in" filter="fade">
                                      <p:cBhvr>
                                        <p:cTn id="44" dur="2000"/>
                                        <p:tgtEl>
                                          <p:spTgt spid="59"/>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8"/>
                                        </p:tgtEl>
                                        <p:attrNameLst>
                                          <p:attrName>style.visibility</p:attrName>
                                        </p:attrNameLst>
                                      </p:cBhvr>
                                      <p:to>
                                        <p:strVal val="visible"/>
                                      </p:to>
                                    </p:set>
                                    <p:animEffect transition="in" filter="fade">
                                      <p:cBhvr>
                                        <p:cTn id="47" dur="2000"/>
                                        <p:tgtEl>
                                          <p:spTgt spid="58"/>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56"/>
                                        </p:tgtEl>
                                        <p:attrNameLst>
                                          <p:attrName>style.visibility</p:attrName>
                                        </p:attrNameLst>
                                      </p:cBhvr>
                                      <p:to>
                                        <p:strVal val="visible"/>
                                      </p:to>
                                    </p:set>
                                    <p:animEffect transition="in" filter="fade">
                                      <p:cBhvr>
                                        <p:cTn id="50" dur="2000"/>
                                        <p:tgtEl>
                                          <p:spTgt spid="56"/>
                                        </p:tgtEl>
                                      </p:cBhvr>
                                    </p:animEffect>
                                  </p:childTnLst>
                                </p:cTn>
                              </p:par>
                              <p:par>
                                <p:cTn id="51" presetID="10" presetClass="entr" presetSubtype="0" fill="hold" nodeType="withEffect">
                                  <p:stCondLst>
                                    <p:cond delay="0"/>
                                  </p:stCondLst>
                                  <p:childTnLst>
                                    <p:set>
                                      <p:cBhvr>
                                        <p:cTn id="52" dur="1" fill="hold">
                                          <p:stCondLst>
                                            <p:cond delay="0"/>
                                          </p:stCondLst>
                                        </p:cTn>
                                        <p:tgtEl>
                                          <p:spTgt spid="49182"/>
                                        </p:tgtEl>
                                        <p:attrNameLst>
                                          <p:attrName>style.visibility</p:attrName>
                                        </p:attrNameLst>
                                      </p:cBhvr>
                                      <p:to>
                                        <p:strVal val="visible"/>
                                      </p:to>
                                    </p:set>
                                    <p:animEffect transition="in" filter="fade">
                                      <p:cBhvr>
                                        <p:cTn id="53" dur="2000"/>
                                        <p:tgtEl>
                                          <p:spTgt spid="49182"/>
                                        </p:tgtEl>
                                      </p:cBhvr>
                                    </p:animEffect>
                                  </p:childTnLst>
                                </p:cTn>
                              </p:par>
                              <p:par>
                                <p:cTn id="54" presetID="10" presetClass="entr" presetSubtype="0" fill="hold" nodeType="withEffect">
                                  <p:stCondLst>
                                    <p:cond delay="0"/>
                                  </p:stCondLst>
                                  <p:childTnLst>
                                    <p:set>
                                      <p:cBhvr>
                                        <p:cTn id="55" dur="1" fill="hold">
                                          <p:stCondLst>
                                            <p:cond delay="0"/>
                                          </p:stCondLst>
                                        </p:cTn>
                                        <p:tgtEl>
                                          <p:spTgt spid="49183"/>
                                        </p:tgtEl>
                                        <p:attrNameLst>
                                          <p:attrName>style.visibility</p:attrName>
                                        </p:attrNameLst>
                                      </p:cBhvr>
                                      <p:to>
                                        <p:strVal val="visible"/>
                                      </p:to>
                                    </p:set>
                                    <p:animEffect transition="in" filter="fade">
                                      <p:cBhvr>
                                        <p:cTn id="56" dur="2000"/>
                                        <p:tgtEl>
                                          <p:spTgt spid="49183"/>
                                        </p:tgtEl>
                                      </p:cBhvr>
                                    </p:animEffect>
                                  </p:childTnLst>
                                </p:cTn>
                              </p:par>
                              <p:par>
                                <p:cTn id="57" presetID="10" presetClass="entr" presetSubtype="0" fill="hold" nodeType="withEffect">
                                  <p:stCondLst>
                                    <p:cond delay="0"/>
                                  </p:stCondLst>
                                  <p:childTnLst>
                                    <p:set>
                                      <p:cBhvr>
                                        <p:cTn id="58" dur="1" fill="hold">
                                          <p:stCondLst>
                                            <p:cond delay="0"/>
                                          </p:stCondLst>
                                        </p:cTn>
                                        <p:tgtEl>
                                          <p:spTgt spid="49184"/>
                                        </p:tgtEl>
                                        <p:attrNameLst>
                                          <p:attrName>style.visibility</p:attrName>
                                        </p:attrNameLst>
                                      </p:cBhvr>
                                      <p:to>
                                        <p:strVal val="visible"/>
                                      </p:to>
                                    </p:set>
                                    <p:animEffect transition="in" filter="fade">
                                      <p:cBhvr>
                                        <p:cTn id="59" dur="2000"/>
                                        <p:tgtEl>
                                          <p:spTgt spid="49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42" grpId="0"/>
      <p:bldP spid="46" grpId="0"/>
      <p:bldP spid="48" grpId="0"/>
      <p:bldP spid="49" grpId="0"/>
      <p:bldP spid="50" grpId="0"/>
      <p:bldP spid="51" grpId="0"/>
      <p:bldP spid="52" grpId="0"/>
      <p:bldP spid="53" grpId="0"/>
      <p:bldP spid="54" grpId="0"/>
      <p:bldP spid="55" grpId="0"/>
      <p:bldP spid="56" grpId="0"/>
      <p:bldP spid="57" grpId="0"/>
      <p:bldP spid="58" grpId="0"/>
      <p:bldP spid="5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38" name="Gruppo 91"/>
          <p:cNvGrpSpPr>
            <a:grpSpLocks/>
          </p:cNvGrpSpPr>
          <p:nvPr/>
        </p:nvGrpSpPr>
        <p:grpSpPr bwMode="auto">
          <a:xfrm>
            <a:off x="755650" y="765175"/>
            <a:ext cx="7559675" cy="5291138"/>
            <a:chOff x="-1692696" y="764704"/>
            <a:chExt cx="7559675" cy="5292000"/>
          </a:xfrm>
        </p:grpSpPr>
        <p:pic>
          <p:nvPicPr>
            <p:cNvPr id="41" name="Picture 2" descr="C:\Users\Ospite\Desktop\images.jpg"/>
            <p:cNvPicPr>
              <a:picLocks noChangeArrowheads="1"/>
            </p:cNvPicPr>
            <p:nvPr/>
          </p:nvPicPr>
          <p:blipFill>
            <a:blip r:embed="rId3" cstate="print">
              <a:duotone>
                <a:schemeClr val="bg2">
                  <a:shade val="45000"/>
                  <a:satMod val="135000"/>
                </a:schemeClr>
                <a:prstClr val="white"/>
              </a:duotone>
              <a:extLst/>
            </a:blip>
            <a:srcRect/>
            <a:stretch>
              <a:fillRect/>
            </a:stretch>
          </p:blipFill>
          <p:spPr bwMode="auto">
            <a:xfrm>
              <a:off x="-1188640" y="966788"/>
              <a:ext cx="6732000" cy="5076000"/>
            </a:xfrm>
            <a:prstGeom prst="rect">
              <a:avLst/>
            </a:prstGeom>
            <a:noFill/>
            <a:extLst/>
          </p:spPr>
        </p:pic>
        <p:sp>
          <p:nvSpPr>
            <p:cNvPr id="39987" name="Rettangolo 26"/>
            <p:cNvSpPr>
              <a:spLocks noChangeArrowheads="1"/>
            </p:cNvSpPr>
            <p:nvPr/>
          </p:nvSpPr>
          <p:spPr bwMode="auto">
            <a:xfrm>
              <a:off x="-1692696" y="764704"/>
              <a:ext cx="7559675" cy="5292000"/>
            </a:xfrm>
            <a:prstGeom prst="rect">
              <a:avLst/>
            </a:prstGeom>
            <a:solidFill>
              <a:srgbClr val="EAEAEA">
                <a:alpha val="81960"/>
              </a:srgbClr>
            </a:solidFill>
            <a:ln>
              <a:noFill/>
            </a:ln>
            <a:extLst>
              <a:ext uri="{91240B29-F687-4F45-9708-019B960494DF}">
                <a14:hiddenLine xmlns:a14="http://schemas.microsoft.com/office/drawing/2010/main" w="28575" algn="ctr">
                  <a:solidFill>
                    <a:srgbClr val="000000"/>
                  </a:solidFill>
                  <a:prstDash val="dash"/>
                  <a:round/>
                  <a:headEnd/>
                  <a:tailEnd type="triangle" w="med" len="med"/>
                </a14:hiddenLine>
              </a:ext>
            </a:extLst>
          </p:spPr>
          <p:txBody>
            <a:bodyPr anchor="ctr"/>
            <a:lstStyle/>
            <a:p>
              <a:pPr algn="ctr"/>
              <a:endParaRPr lang="it-IT"/>
            </a:p>
          </p:txBody>
        </p:sp>
      </p:grpSp>
      <p:sp>
        <p:nvSpPr>
          <p:cNvPr id="7171" name="Rectangle 10"/>
          <p:cNvSpPr>
            <a:spLocks noGrp="1" noChangeArrowheads="1"/>
          </p:cNvSpPr>
          <p:nvPr>
            <p:ph type="title"/>
          </p:nvPr>
        </p:nvSpPr>
        <p:spPr>
          <a:xfrm>
            <a:off x="598488" y="188913"/>
            <a:ext cx="8172450" cy="792162"/>
          </a:xfrm>
        </p:spPr>
        <p:txBody>
          <a:bodyPr/>
          <a:lstStyle/>
          <a:p>
            <a:pPr eaLnBrk="1" hangingPunct="1"/>
            <a:r>
              <a:rPr lang="it-IT" sz="2000" smtClean="0">
                <a:solidFill>
                  <a:srgbClr val="76923C"/>
                </a:solidFill>
                <a:latin typeface="Verdana" pitchFamily="34" charset="0"/>
              </a:rPr>
              <a:t>Attività di alloggio – investimenti </a:t>
            </a:r>
            <a:r>
              <a:rPr lang="it-IT" sz="1400" b="0" smtClean="0">
                <a:solidFill>
                  <a:srgbClr val="76923C"/>
                </a:solidFill>
                <a:latin typeface="Verdana" pitchFamily="34" charset="0"/>
              </a:rPr>
              <a:t>(valore mediano)</a:t>
            </a:r>
            <a:endParaRPr lang="it-IT" sz="2000" b="0" smtClean="0">
              <a:solidFill>
                <a:srgbClr val="76923C"/>
              </a:solidFill>
              <a:latin typeface="Verdana" pitchFamily="34" charset="0"/>
            </a:endParaRPr>
          </a:p>
        </p:txBody>
      </p:sp>
      <p:sp>
        <p:nvSpPr>
          <p:cNvPr id="334" name="Rectangle 15"/>
          <p:cNvSpPr>
            <a:spLocks noChangeArrowheads="1"/>
          </p:cNvSpPr>
          <p:nvPr/>
        </p:nvSpPr>
        <p:spPr bwMode="auto">
          <a:xfrm>
            <a:off x="1331913" y="5732463"/>
            <a:ext cx="75596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it-IT" sz="2000">
                <a:solidFill>
                  <a:srgbClr val="76923C"/>
                </a:solidFill>
                <a:latin typeface="Verdana" pitchFamily="34" charset="0"/>
              </a:rPr>
              <a:t>Le strutture mediamente si alleggeriscono, ma c’è chi continua a investire</a:t>
            </a:r>
          </a:p>
        </p:txBody>
      </p:sp>
      <p:sp>
        <p:nvSpPr>
          <p:cNvPr id="30" name="Pentagono 29"/>
          <p:cNvSpPr/>
          <p:nvPr/>
        </p:nvSpPr>
        <p:spPr bwMode="auto">
          <a:xfrm>
            <a:off x="772992" y="5902929"/>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33" name="Rectangle 81"/>
          <p:cNvSpPr>
            <a:spLocks noChangeArrowheads="1"/>
          </p:cNvSpPr>
          <p:nvPr/>
        </p:nvSpPr>
        <p:spPr bwMode="auto">
          <a:xfrm>
            <a:off x="7072313" y="1560513"/>
            <a:ext cx="307975" cy="276225"/>
          </a:xfrm>
          <a:prstGeom prst="rect">
            <a:avLst/>
          </a:prstGeom>
          <a:noFill/>
          <a:ln w="9525">
            <a:noFill/>
            <a:miter lim="800000"/>
            <a:headEnd/>
            <a:tailEnd/>
          </a:ln>
        </p:spPr>
        <p:txBody>
          <a:bodyPr wrap="none" lIns="0" tIns="0" rIns="0" bIns="0">
            <a:spAutoFit/>
          </a:bodyPr>
          <a:lstStyle/>
          <a:p>
            <a:pPr>
              <a:defRPr/>
            </a:pPr>
            <a:r>
              <a:rPr lang="it-IT" sz="1800" dirty="0">
                <a:solidFill>
                  <a:schemeClr val="bg1">
                    <a:lumMod val="50000"/>
                  </a:schemeClr>
                </a:solidFill>
              </a:rPr>
              <a:t>Q3</a:t>
            </a:r>
            <a:endParaRPr lang="it-IT" b="0" dirty="0">
              <a:solidFill>
                <a:schemeClr val="bg1">
                  <a:lumMod val="50000"/>
                </a:schemeClr>
              </a:solidFill>
            </a:endParaRPr>
          </a:p>
        </p:txBody>
      </p:sp>
      <p:sp>
        <p:nvSpPr>
          <p:cNvPr id="34" name="Rectangle 81"/>
          <p:cNvSpPr>
            <a:spLocks noChangeArrowheads="1"/>
          </p:cNvSpPr>
          <p:nvPr/>
        </p:nvSpPr>
        <p:spPr bwMode="auto">
          <a:xfrm>
            <a:off x="7059613" y="3617913"/>
            <a:ext cx="3206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800">
                <a:solidFill>
                  <a:srgbClr val="76923C"/>
                </a:solidFill>
              </a:rPr>
              <a:t>Me</a:t>
            </a:r>
            <a:endParaRPr lang="it-IT" b="0">
              <a:solidFill>
                <a:srgbClr val="76923C"/>
              </a:solidFill>
            </a:endParaRPr>
          </a:p>
        </p:txBody>
      </p:sp>
      <p:sp>
        <p:nvSpPr>
          <p:cNvPr id="35" name="Rectangle 81"/>
          <p:cNvSpPr>
            <a:spLocks noChangeArrowheads="1"/>
          </p:cNvSpPr>
          <p:nvPr/>
        </p:nvSpPr>
        <p:spPr bwMode="auto">
          <a:xfrm>
            <a:off x="7072313" y="4221163"/>
            <a:ext cx="3079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800">
                <a:solidFill>
                  <a:srgbClr val="92D050"/>
                </a:solidFill>
              </a:rPr>
              <a:t>Q1</a:t>
            </a:r>
            <a:endParaRPr lang="it-IT" b="0">
              <a:solidFill>
                <a:srgbClr val="92D050"/>
              </a:solidFill>
            </a:endParaRPr>
          </a:p>
        </p:txBody>
      </p:sp>
      <p:sp>
        <p:nvSpPr>
          <p:cNvPr id="40" name="Rettangolo 39"/>
          <p:cNvSpPr/>
          <p:nvPr/>
        </p:nvSpPr>
        <p:spPr bwMode="auto">
          <a:xfrm>
            <a:off x="2030490" y="6568835"/>
            <a:ext cx="226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Morfologia</a:t>
            </a:r>
          </a:p>
        </p:txBody>
      </p:sp>
      <p:sp>
        <p:nvSpPr>
          <p:cNvPr id="42" name="Rettangolo 41"/>
          <p:cNvSpPr/>
          <p:nvPr/>
        </p:nvSpPr>
        <p:spPr bwMode="auto">
          <a:xfrm>
            <a:off x="4298482"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Risultati della provincia</a:t>
            </a:r>
          </a:p>
        </p:txBody>
      </p:sp>
      <p:sp>
        <p:nvSpPr>
          <p:cNvPr id="47" name="Rettangolo 46"/>
          <p:cNvSpPr/>
          <p:nvPr/>
        </p:nvSpPr>
        <p:spPr bwMode="auto">
          <a:xfrm>
            <a:off x="6797306" y="6568835"/>
            <a:ext cx="2340000" cy="333375"/>
          </a:xfrm>
          <a:prstGeom prst="rect">
            <a:avLst/>
          </a:prstGeom>
          <a:solidFill>
            <a:srgbClr val="33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solidFill>
                <a:latin typeface="Verdana" pitchFamily="34" charset="0"/>
                <a:cs typeface="+mn-cs"/>
              </a:rPr>
              <a:t>I settori economici</a:t>
            </a:r>
          </a:p>
        </p:txBody>
      </p:sp>
      <p:sp>
        <p:nvSpPr>
          <p:cNvPr id="48" name="Rettangolo 47"/>
          <p:cNvSpPr/>
          <p:nvPr/>
        </p:nvSpPr>
        <p:spPr bwMode="auto">
          <a:xfrm>
            <a:off x="-16797" y="6568835"/>
            <a:ext cx="208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Domande</a:t>
            </a:r>
          </a:p>
        </p:txBody>
      </p:sp>
      <p:sp>
        <p:nvSpPr>
          <p:cNvPr id="28733" name="Freeform 61"/>
          <p:cNvSpPr>
            <a:spLocks/>
          </p:cNvSpPr>
          <p:nvPr/>
        </p:nvSpPr>
        <p:spPr bwMode="auto">
          <a:xfrm>
            <a:off x="2036763" y="1789113"/>
            <a:ext cx="5011737" cy="1751012"/>
          </a:xfrm>
          <a:custGeom>
            <a:avLst/>
            <a:gdLst/>
            <a:ahLst/>
            <a:cxnLst>
              <a:cxn ang="0">
                <a:pos x="39" y="3921"/>
              </a:cxn>
              <a:cxn ang="0">
                <a:pos x="2887" y="3825"/>
              </a:cxn>
              <a:cxn ang="0">
                <a:pos x="2861" y="3837"/>
              </a:cxn>
              <a:cxn ang="0">
                <a:pos x="5709" y="1053"/>
              </a:cxn>
              <a:cxn ang="0">
                <a:pos x="5726" y="1043"/>
              </a:cxn>
              <a:cxn ang="0">
                <a:pos x="8574" y="243"/>
              </a:cxn>
              <a:cxn ang="0">
                <a:pos x="8581" y="242"/>
              </a:cxn>
              <a:cxn ang="0">
                <a:pos x="11429" y="2"/>
              </a:cxn>
              <a:cxn ang="0">
                <a:pos x="11472" y="38"/>
              </a:cxn>
              <a:cxn ang="0">
                <a:pos x="11436" y="81"/>
              </a:cxn>
              <a:cxn ang="0">
                <a:pos x="8588" y="321"/>
              </a:cxn>
              <a:cxn ang="0">
                <a:pos x="8595" y="320"/>
              </a:cxn>
              <a:cxn ang="0">
                <a:pos x="5747" y="1120"/>
              </a:cxn>
              <a:cxn ang="0">
                <a:pos x="5764" y="1110"/>
              </a:cxn>
              <a:cxn ang="0">
                <a:pos x="2916" y="3894"/>
              </a:cxn>
              <a:cxn ang="0">
                <a:pos x="2890" y="3905"/>
              </a:cxn>
              <a:cxn ang="0">
                <a:pos x="42" y="4001"/>
              </a:cxn>
              <a:cxn ang="0">
                <a:pos x="0" y="3963"/>
              </a:cxn>
              <a:cxn ang="0">
                <a:pos x="39" y="3921"/>
              </a:cxn>
            </a:cxnLst>
            <a:rect l="0" t="0" r="r" b="b"/>
            <a:pathLst>
              <a:path w="11474" h="4002">
                <a:moveTo>
                  <a:pt x="39" y="3921"/>
                </a:moveTo>
                <a:lnTo>
                  <a:pt x="2887" y="3825"/>
                </a:lnTo>
                <a:lnTo>
                  <a:pt x="2861" y="3837"/>
                </a:lnTo>
                <a:lnTo>
                  <a:pt x="5709" y="1053"/>
                </a:lnTo>
                <a:cubicBezTo>
                  <a:pt x="5713" y="1048"/>
                  <a:pt x="5719" y="1045"/>
                  <a:pt x="5726" y="1043"/>
                </a:cubicBezTo>
                <a:lnTo>
                  <a:pt x="8574" y="243"/>
                </a:lnTo>
                <a:cubicBezTo>
                  <a:pt x="8576" y="242"/>
                  <a:pt x="8579" y="242"/>
                  <a:pt x="8581" y="242"/>
                </a:cubicBezTo>
                <a:lnTo>
                  <a:pt x="11429" y="2"/>
                </a:lnTo>
                <a:cubicBezTo>
                  <a:pt x="11451" y="0"/>
                  <a:pt x="11470" y="16"/>
                  <a:pt x="11472" y="38"/>
                </a:cubicBezTo>
                <a:cubicBezTo>
                  <a:pt x="11474" y="60"/>
                  <a:pt x="11458" y="79"/>
                  <a:pt x="11436" y="81"/>
                </a:cubicBezTo>
                <a:lnTo>
                  <a:pt x="8588" y="321"/>
                </a:lnTo>
                <a:lnTo>
                  <a:pt x="8595" y="320"/>
                </a:lnTo>
                <a:lnTo>
                  <a:pt x="5747" y="1120"/>
                </a:lnTo>
                <a:lnTo>
                  <a:pt x="5764" y="1110"/>
                </a:lnTo>
                <a:lnTo>
                  <a:pt x="2916" y="3894"/>
                </a:lnTo>
                <a:cubicBezTo>
                  <a:pt x="2909" y="3901"/>
                  <a:pt x="2900" y="3905"/>
                  <a:pt x="2890" y="3905"/>
                </a:cubicBezTo>
                <a:lnTo>
                  <a:pt x="42" y="4001"/>
                </a:lnTo>
                <a:cubicBezTo>
                  <a:pt x="20" y="4002"/>
                  <a:pt x="1" y="3985"/>
                  <a:pt x="0" y="3963"/>
                </a:cubicBezTo>
                <a:cubicBezTo>
                  <a:pt x="0" y="3941"/>
                  <a:pt x="17" y="3922"/>
                  <a:pt x="39" y="3921"/>
                </a:cubicBezTo>
                <a:close/>
              </a:path>
            </a:pathLst>
          </a:custGeom>
          <a:solidFill>
            <a:schemeClr val="bg1">
              <a:lumMod val="50000"/>
            </a:schemeClr>
          </a:solidFill>
          <a:ln w="6350" cap="flat">
            <a:solidFill>
              <a:srgbClr val="A6A6A6"/>
            </a:solidFill>
            <a:prstDash val="solid"/>
            <a:bevel/>
            <a:headEnd/>
            <a:tailEnd/>
          </a:ln>
        </p:spPr>
        <p:txBody>
          <a:bodyPr/>
          <a:lstStyle/>
          <a:p>
            <a:pPr>
              <a:defRPr/>
            </a:pPr>
            <a:endParaRPr lang="it-IT"/>
          </a:p>
        </p:txBody>
      </p:sp>
      <p:grpSp>
        <p:nvGrpSpPr>
          <p:cNvPr id="3" name="Gruppo 65"/>
          <p:cNvGrpSpPr>
            <a:grpSpLocks/>
          </p:cNvGrpSpPr>
          <p:nvPr/>
        </p:nvGrpSpPr>
        <p:grpSpPr bwMode="auto">
          <a:xfrm>
            <a:off x="900113" y="1144588"/>
            <a:ext cx="6756400" cy="4416425"/>
            <a:chOff x="899592" y="1144588"/>
            <a:chExt cx="6756920" cy="4416425"/>
          </a:xfrm>
        </p:grpSpPr>
        <p:sp>
          <p:nvSpPr>
            <p:cNvPr id="39967" name="Freeform 54"/>
            <p:cNvSpPr>
              <a:spLocks noEditPoints="1"/>
            </p:cNvSpPr>
            <p:nvPr/>
          </p:nvSpPr>
          <p:spPr bwMode="auto">
            <a:xfrm>
              <a:off x="1431925" y="1236663"/>
              <a:ext cx="6219825" cy="3429000"/>
            </a:xfrm>
            <a:custGeom>
              <a:avLst/>
              <a:gdLst>
                <a:gd name="T0" fmla="*/ 0 w 3918"/>
                <a:gd name="T1" fmla="*/ 3422650 h 2160"/>
                <a:gd name="T2" fmla="*/ 6219825 w 3918"/>
                <a:gd name="T3" fmla="*/ 3422650 h 2160"/>
                <a:gd name="T4" fmla="*/ 6219825 w 3918"/>
                <a:gd name="T5" fmla="*/ 3429000 h 2160"/>
                <a:gd name="T6" fmla="*/ 0 w 3918"/>
                <a:gd name="T7" fmla="*/ 3429000 h 2160"/>
                <a:gd name="T8" fmla="*/ 0 w 3918"/>
                <a:gd name="T9" fmla="*/ 3422650 h 2160"/>
                <a:gd name="T10" fmla="*/ 0 w 3918"/>
                <a:gd name="T11" fmla="*/ 2847974 h 2160"/>
                <a:gd name="T12" fmla="*/ 6219825 w 3918"/>
                <a:gd name="T13" fmla="*/ 2847974 h 2160"/>
                <a:gd name="T14" fmla="*/ 6219825 w 3918"/>
                <a:gd name="T15" fmla="*/ 2855912 h 2160"/>
                <a:gd name="T16" fmla="*/ 0 w 3918"/>
                <a:gd name="T17" fmla="*/ 2855912 h 2160"/>
                <a:gd name="T18" fmla="*/ 0 w 3918"/>
                <a:gd name="T19" fmla="*/ 2847974 h 2160"/>
                <a:gd name="T20" fmla="*/ 0 w 3918"/>
                <a:gd name="T21" fmla="*/ 2281237 h 2160"/>
                <a:gd name="T22" fmla="*/ 6219825 w 3918"/>
                <a:gd name="T23" fmla="*/ 2281237 h 2160"/>
                <a:gd name="T24" fmla="*/ 6219825 w 3918"/>
                <a:gd name="T25" fmla="*/ 2289175 h 2160"/>
                <a:gd name="T26" fmla="*/ 0 w 3918"/>
                <a:gd name="T27" fmla="*/ 2289175 h 2160"/>
                <a:gd name="T28" fmla="*/ 0 w 3918"/>
                <a:gd name="T29" fmla="*/ 2281237 h 2160"/>
                <a:gd name="T30" fmla="*/ 0 w 3918"/>
                <a:gd name="T31" fmla="*/ 1708150 h 2160"/>
                <a:gd name="T32" fmla="*/ 6219825 w 3918"/>
                <a:gd name="T33" fmla="*/ 1708150 h 2160"/>
                <a:gd name="T34" fmla="*/ 6219825 w 3918"/>
                <a:gd name="T35" fmla="*/ 1714500 h 2160"/>
                <a:gd name="T36" fmla="*/ 0 w 3918"/>
                <a:gd name="T37" fmla="*/ 1714500 h 2160"/>
                <a:gd name="T38" fmla="*/ 0 w 3918"/>
                <a:gd name="T39" fmla="*/ 1708150 h 2160"/>
                <a:gd name="T40" fmla="*/ 0 w 3918"/>
                <a:gd name="T41" fmla="*/ 1141412 h 2160"/>
                <a:gd name="T42" fmla="*/ 6219825 w 3918"/>
                <a:gd name="T43" fmla="*/ 1141412 h 2160"/>
                <a:gd name="T44" fmla="*/ 6219825 w 3918"/>
                <a:gd name="T45" fmla="*/ 1147762 h 2160"/>
                <a:gd name="T46" fmla="*/ 0 w 3918"/>
                <a:gd name="T47" fmla="*/ 1147762 h 2160"/>
                <a:gd name="T48" fmla="*/ 0 w 3918"/>
                <a:gd name="T49" fmla="*/ 1141412 h 2160"/>
                <a:gd name="T50" fmla="*/ 0 w 3918"/>
                <a:gd name="T51" fmla="*/ 566737 h 2160"/>
                <a:gd name="T52" fmla="*/ 6219825 w 3918"/>
                <a:gd name="T53" fmla="*/ 566737 h 2160"/>
                <a:gd name="T54" fmla="*/ 6219825 w 3918"/>
                <a:gd name="T55" fmla="*/ 574675 h 2160"/>
                <a:gd name="T56" fmla="*/ 0 w 3918"/>
                <a:gd name="T57" fmla="*/ 574675 h 2160"/>
                <a:gd name="T58" fmla="*/ 0 w 3918"/>
                <a:gd name="T59" fmla="*/ 566737 h 2160"/>
                <a:gd name="T60" fmla="*/ 0 w 3918"/>
                <a:gd name="T61" fmla="*/ 0 h 2160"/>
                <a:gd name="T62" fmla="*/ 6219825 w 3918"/>
                <a:gd name="T63" fmla="*/ 0 h 2160"/>
                <a:gd name="T64" fmla="*/ 6219825 w 3918"/>
                <a:gd name="T65" fmla="*/ 7937 h 2160"/>
                <a:gd name="T66" fmla="*/ 0 w 3918"/>
                <a:gd name="T67" fmla="*/ 7937 h 2160"/>
                <a:gd name="T68" fmla="*/ 0 w 3918"/>
                <a:gd name="T69" fmla="*/ 0 h 21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918"/>
                <a:gd name="T106" fmla="*/ 0 h 2160"/>
                <a:gd name="T107" fmla="*/ 3918 w 3918"/>
                <a:gd name="T108" fmla="*/ 2160 h 216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918" h="2160">
                  <a:moveTo>
                    <a:pt x="0" y="2156"/>
                  </a:moveTo>
                  <a:lnTo>
                    <a:pt x="3918" y="2156"/>
                  </a:lnTo>
                  <a:lnTo>
                    <a:pt x="3918" y="2160"/>
                  </a:lnTo>
                  <a:lnTo>
                    <a:pt x="0" y="2160"/>
                  </a:lnTo>
                  <a:lnTo>
                    <a:pt x="0" y="2156"/>
                  </a:lnTo>
                  <a:close/>
                  <a:moveTo>
                    <a:pt x="0" y="1794"/>
                  </a:moveTo>
                  <a:lnTo>
                    <a:pt x="3918" y="1794"/>
                  </a:lnTo>
                  <a:lnTo>
                    <a:pt x="3918" y="1799"/>
                  </a:lnTo>
                  <a:lnTo>
                    <a:pt x="0" y="1799"/>
                  </a:lnTo>
                  <a:lnTo>
                    <a:pt x="0" y="1794"/>
                  </a:lnTo>
                  <a:close/>
                  <a:moveTo>
                    <a:pt x="0" y="1437"/>
                  </a:moveTo>
                  <a:lnTo>
                    <a:pt x="3918" y="1437"/>
                  </a:lnTo>
                  <a:lnTo>
                    <a:pt x="3918" y="1442"/>
                  </a:lnTo>
                  <a:lnTo>
                    <a:pt x="0" y="1442"/>
                  </a:lnTo>
                  <a:lnTo>
                    <a:pt x="0" y="1437"/>
                  </a:lnTo>
                  <a:close/>
                  <a:moveTo>
                    <a:pt x="0" y="1076"/>
                  </a:moveTo>
                  <a:lnTo>
                    <a:pt x="3918" y="1076"/>
                  </a:lnTo>
                  <a:lnTo>
                    <a:pt x="3918" y="1080"/>
                  </a:lnTo>
                  <a:lnTo>
                    <a:pt x="0" y="1080"/>
                  </a:lnTo>
                  <a:lnTo>
                    <a:pt x="0" y="1076"/>
                  </a:lnTo>
                  <a:close/>
                  <a:moveTo>
                    <a:pt x="0" y="719"/>
                  </a:moveTo>
                  <a:lnTo>
                    <a:pt x="3918" y="719"/>
                  </a:lnTo>
                  <a:lnTo>
                    <a:pt x="3918" y="723"/>
                  </a:lnTo>
                  <a:lnTo>
                    <a:pt x="0" y="723"/>
                  </a:lnTo>
                  <a:lnTo>
                    <a:pt x="0" y="719"/>
                  </a:lnTo>
                  <a:close/>
                  <a:moveTo>
                    <a:pt x="0" y="357"/>
                  </a:moveTo>
                  <a:lnTo>
                    <a:pt x="3918" y="357"/>
                  </a:lnTo>
                  <a:lnTo>
                    <a:pt x="3918" y="362"/>
                  </a:lnTo>
                  <a:lnTo>
                    <a:pt x="0" y="362"/>
                  </a:lnTo>
                  <a:lnTo>
                    <a:pt x="0" y="357"/>
                  </a:lnTo>
                  <a:close/>
                  <a:moveTo>
                    <a:pt x="0" y="0"/>
                  </a:moveTo>
                  <a:lnTo>
                    <a:pt x="3918" y="0"/>
                  </a:lnTo>
                  <a:lnTo>
                    <a:pt x="3918"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39968" name="Rectangle 55"/>
            <p:cNvSpPr>
              <a:spLocks noChangeArrowheads="1"/>
            </p:cNvSpPr>
            <p:nvPr/>
          </p:nvSpPr>
          <p:spPr bwMode="auto">
            <a:xfrm>
              <a:off x="1428750" y="1239838"/>
              <a:ext cx="7937" cy="3989388"/>
            </a:xfrm>
            <a:prstGeom prst="rect">
              <a:avLst/>
            </a:prstGeom>
            <a:solidFill>
              <a:srgbClr val="868686"/>
            </a:solidFill>
            <a:ln w="6350">
              <a:solidFill>
                <a:srgbClr val="868686"/>
              </a:solidFill>
              <a:bevel/>
              <a:headEnd/>
              <a:tailEnd/>
            </a:ln>
          </p:spPr>
          <p:txBody>
            <a:bodyPr/>
            <a:lstStyle/>
            <a:p>
              <a:endParaRPr lang="it-IT"/>
            </a:p>
          </p:txBody>
        </p:sp>
        <p:sp>
          <p:nvSpPr>
            <p:cNvPr id="39969" name="Freeform 56"/>
            <p:cNvSpPr>
              <a:spLocks noEditPoints="1"/>
            </p:cNvSpPr>
            <p:nvPr/>
          </p:nvSpPr>
          <p:spPr bwMode="auto">
            <a:xfrm>
              <a:off x="1384300" y="1236663"/>
              <a:ext cx="47625" cy="3995738"/>
            </a:xfrm>
            <a:custGeom>
              <a:avLst/>
              <a:gdLst>
                <a:gd name="T0" fmla="*/ 0 w 30"/>
                <a:gd name="T1" fmla="*/ 3989388 h 2517"/>
                <a:gd name="T2" fmla="*/ 47625 w 30"/>
                <a:gd name="T3" fmla="*/ 3989388 h 2517"/>
                <a:gd name="T4" fmla="*/ 47625 w 30"/>
                <a:gd name="T5" fmla="*/ 3995738 h 2517"/>
                <a:gd name="T6" fmla="*/ 0 w 30"/>
                <a:gd name="T7" fmla="*/ 3995738 h 2517"/>
                <a:gd name="T8" fmla="*/ 0 w 30"/>
                <a:gd name="T9" fmla="*/ 3989388 h 2517"/>
                <a:gd name="T10" fmla="*/ 0 w 30"/>
                <a:gd name="T11" fmla="*/ 3422651 h 2517"/>
                <a:gd name="T12" fmla="*/ 47625 w 30"/>
                <a:gd name="T13" fmla="*/ 3422651 h 2517"/>
                <a:gd name="T14" fmla="*/ 47625 w 30"/>
                <a:gd name="T15" fmla="*/ 3429001 h 2517"/>
                <a:gd name="T16" fmla="*/ 0 w 30"/>
                <a:gd name="T17" fmla="*/ 3429001 h 2517"/>
                <a:gd name="T18" fmla="*/ 0 w 30"/>
                <a:gd name="T19" fmla="*/ 3422651 h 2517"/>
                <a:gd name="T20" fmla="*/ 0 w 30"/>
                <a:gd name="T21" fmla="*/ 2847975 h 2517"/>
                <a:gd name="T22" fmla="*/ 47625 w 30"/>
                <a:gd name="T23" fmla="*/ 2847975 h 2517"/>
                <a:gd name="T24" fmla="*/ 47625 w 30"/>
                <a:gd name="T25" fmla="*/ 2855913 h 2517"/>
                <a:gd name="T26" fmla="*/ 0 w 30"/>
                <a:gd name="T27" fmla="*/ 2855913 h 2517"/>
                <a:gd name="T28" fmla="*/ 0 w 30"/>
                <a:gd name="T29" fmla="*/ 2847975 h 2517"/>
                <a:gd name="T30" fmla="*/ 0 w 30"/>
                <a:gd name="T31" fmla="*/ 2281238 h 2517"/>
                <a:gd name="T32" fmla="*/ 47625 w 30"/>
                <a:gd name="T33" fmla="*/ 2281238 h 2517"/>
                <a:gd name="T34" fmla="*/ 47625 w 30"/>
                <a:gd name="T35" fmla="*/ 2289175 h 2517"/>
                <a:gd name="T36" fmla="*/ 0 w 30"/>
                <a:gd name="T37" fmla="*/ 2289175 h 2517"/>
                <a:gd name="T38" fmla="*/ 0 w 30"/>
                <a:gd name="T39" fmla="*/ 2281238 h 2517"/>
                <a:gd name="T40" fmla="*/ 0 w 30"/>
                <a:gd name="T41" fmla="*/ 1708150 h 2517"/>
                <a:gd name="T42" fmla="*/ 47625 w 30"/>
                <a:gd name="T43" fmla="*/ 1708150 h 2517"/>
                <a:gd name="T44" fmla="*/ 47625 w 30"/>
                <a:gd name="T45" fmla="*/ 1714500 h 2517"/>
                <a:gd name="T46" fmla="*/ 0 w 30"/>
                <a:gd name="T47" fmla="*/ 1714500 h 2517"/>
                <a:gd name="T48" fmla="*/ 0 w 30"/>
                <a:gd name="T49" fmla="*/ 1708150 h 2517"/>
                <a:gd name="T50" fmla="*/ 0 w 30"/>
                <a:gd name="T51" fmla="*/ 1141413 h 2517"/>
                <a:gd name="T52" fmla="*/ 47625 w 30"/>
                <a:gd name="T53" fmla="*/ 1141413 h 2517"/>
                <a:gd name="T54" fmla="*/ 47625 w 30"/>
                <a:gd name="T55" fmla="*/ 1147763 h 2517"/>
                <a:gd name="T56" fmla="*/ 0 w 30"/>
                <a:gd name="T57" fmla="*/ 1147763 h 2517"/>
                <a:gd name="T58" fmla="*/ 0 w 30"/>
                <a:gd name="T59" fmla="*/ 1141413 h 2517"/>
                <a:gd name="T60" fmla="*/ 0 w 30"/>
                <a:gd name="T61" fmla="*/ 566738 h 2517"/>
                <a:gd name="T62" fmla="*/ 47625 w 30"/>
                <a:gd name="T63" fmla="*/ 566738 h 2517"/>
                <a:gd name="T64" fmla="*/ 47625 w 30"/>
                <a:gd name="T65" fmla="*/ 574675 h 2517"/>
                <a:gd name="T66" fmla="*/ 0 w 30"/>
                <a:gd name="T67" fmla="*/ 574675 h 2517"/>
                <a:gd name="T68" fmla="*/ 0 w 30"/>
                <a:gd name="T69" fmla="*/ 566738 h 2517"/>
                <a:gd name="T70" fmla="*/ 0 w 30"/>
                <a:gd name="T71" fmla="*/ 0 h 2517"/>
                <a:gd name="T72" fmla="*/ 47625 w 30"/>
                <a:gd name="T73" fmla="*/ 0 h 2517"/>
                <a:gd name="T74" fmla="*/ 47625 w 30"/>
                <a:gd name="T75" fmla="*/ 7938 h 2517"/>
                <a:gd name="T76" fmla="*/ 0 w 30"/>
                <a:gd name="T77" fmla="*/ 7938 h 2517"/>
                <a:gd name="T78" fmla="*/ 0 w 30"/>
                <a:gd name="T79" fmla="*/ 0 h 251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0"/>
                <a:gd name="T121" fmla="*/ 0 h 2517"/>
                <a:gd name="T122" fmla="*/ 30 w 30"/>
                <a:gd name="T123" fmla="*/ 2517 h 2517"/>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0" h="2517">
                  <a:moveTo>
                    <a:pt x="0" y="2513"/>
                  </a:moveTo>
                  <a:lnTo>
                    <a:pt x="30" y="2513"/>
                  </a:lnTo>
                  <a:lnTo>
                    <a:pt x="30" y="2517"/>
                  </a:lnTo>
                  <a:lnTo>
                    <a:pt x="0" y="2517"/>
                  </a:lnTo>
                  <a:lnTo>
                    <a:pt x="0" y="2513"/>
                  </a:lnTo>
                  <a:close/>
                  <a:moveTo>
                    <a:pt x="0" y="2156"/>
                  </a:moveTo>
                  <a:lnTo>
                    <a:pt x="30" y="2156"/>
                  </a:lnTo>
                  <a:lnTo>
                    <a:pt x="30" y="2160"/>
                  </a:lnTo>
                  <a:lnTo>
                    <a:pt x="0" y="2160"/>
                  </a:lnTo>
                  <a:lnTo>
                    <a:pt x="0" y="2156"/>
                  </a:lnTo>
                  <a:close/>
                  <a:moveTo>
                    <a:pt x="0" y="1794"/>
                  </a:moveTo>
                  <a:lnTo>
                    <a:pt x="30" y="1794"/>
                  </a:lnTo>
                  <a:lnTo>
                    <a:pt x="30" y="1799"/>
                  </a:lnTo>
                  <a:lnTo>
                    <a:pt x="0" y="1799"/>
                  </a:lnTo>
                  <a:lnTo>
                    <a:pt x="0" y="1794"/>
                  </a:lnTo>
                  <a:close/>
                  <a:moveTo>
                    <a:pt x="0" y="1437"/>
                  </a:moveTo>
                  <a:lnTo>
                    <a:pt x="30" y="1437"/>
                  </a:lnTo>
                  <a:lnTo>
                    <a:pt x="30" y="1442"/>
                  </a:lnTo>
                  <a:lnTo>
                    <a:pt x="0" y="1442"/>
                  </a:lnTo>
                  <a:lnTo>
                    <a:pt x="0" y="1437"/>
                  </a:lnTo>
                  <a:close/>
                  <a:moveTo>
                    <a:pt x="0" y="1076"/>
                  </a:moveTo>
                  <a:lnTo>
                    <a:pt x="30" y="1076"/>
                  </a:lnTo>
                  <a:lnTo>
                    <a:pt x="30" y="1080"/>
                  </a:lnTo>
                  <a:lnTo>
                    <a:pt x="0" y="1080"/>
                  </a:lnTo>
                  <a:lnTo>
                    <a:pt x="0" y="1076"/>
                  </a:lnTo>
                  <a:close/>
                  <a:moveTo>
                    <a:pt x="0" y="719"/>
                  </a:moveTo>
                  <a:lnTo>
                    <a:pt x="30" y="719"/>
                  </a:lnTo>
                  <a:lnTo>
                    <a:pt x="30" y="723"/>
                  </a:lnTo>
                  <a:lnTo>
                    <a:pt x="0" y="723"/>
                  </a:lnTo>
                  <a:lnTo>
                    <a:pt x="0" y="719"/>
                  </a:lnTo>
                  <a:close/>
                  <a:moveTo>
                    <a:pt x="0" y="357"/>
                  </a:moveTo>
                  <a:lnTo>
                    <a:pt x="30" y="357"/>
                  </a:lnTo>
                  <a:lnTo>
                    <a:pt x="30" y="362"/>
                  </a:lnTo>
                  <a:lnTo>
                    <a:pt x="0" y="362"/>
                  </a:lnTo>
                  <a:lnTo>
                    <a:pt x="0" y="357"/>
                  </a:lnTo>
                  <a:close/>
                  <a:moveTo>
                    <a:pt x="0" y="0"/>
                  </a:moveTo>
                  <a:lnTo>
                    <a:pt x="30" y="0"/>
                  </a:lnTo>
                  <a:lnTo>
                    <a:pt x="30"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39970" name="Rectangle 57"/>
            <p:cNvSpPr>
              <a:spLocks noChangeArrowheads="1"/>
            </p:cNvSpPr>
            <p:nvPr/>
          </p:nvSpPr>
          <p:spPr bwMode="auto">
            <a:xfrm>
              <a:off x="1431925" y="5226050"/>
              <a:ext cx="6219825" cy="6350"/>
            </a:xfrm>
            <a:prstGeom prst="rect">
              <a:avLst/>
            </a:prstGeom>
            <a:solidFill>
              <a:srgbClr val="868686"/>
            </a:solidFill>
            <a:ln w="6350">
              <a:solidFill>
                <a:srgbClr val="868686"/>
              </a:solidFill>
              <a:bevel/>
              <a:headEnd/>
              <a:tailEnd/>
            </a:ln>
          </p:spPr>
          <p:txBody>
            <a:bodyPr/>
            <a:lstStyle/>
            <a:p>
              <a:endParaRPr lang="it-IT"/>
            </a:p>
          </p:txBody>
        </p:sp>
        <p:sp>
          <p:nvSpPr>
            <p:cNvPr id="39971" name="Freeform 58"/>
            <p:cNvSpPr>
              <a:spLocks noEditPoints="1"/>
            </p:cNvSpPr>
            <p:nvPr/>
          </p:nvSpPr>
          <p:spPr bwMode="auto">
            <a:xfrm>
              <a:off x="2051050" y="5194300"/>
              <a:ext cx="5605462" cy="77788"/>
            </a:xfrm>
            <a:custGeom>
              <a:avLst/>
              <a:gdLst>
                <a:gd name="T0" fmla="*/ 6350 w 3531"/>
                <a:gd name="T1" fmla="*/ 0 h 49"/>
                <a:gd name="T2" fmla="*/ 6350 w 3531"/>
                <a:gd name="T3" fmla="*/ 77788 h 49"/>
                <a:gd name="T4" fmla="*/ 0 w 3531"/>
                <a:gd name="T5" fmla="*/ 77788 h 49"/>
                <a:gd name="T6" fmla="*/ 0 w 3531"/>
                <a:gd name="T7" fmla="*/ 0 h 49"/>
                <a:gd name="T8" fmla="*/ 6350 w 3531"/>
                <a:gd name="T9" fmla="*/ 0 h 49"/>
                <a:gd name="T10" fmla="*/ 1250950 w 3531"/>
                <a:gd name="T11" fmla="*/ 0 h 49"/>
                <a:gd name="T12" fmla="*/ 1250950 w 3531"/>
                <a:gd name="T13" fmla="*/ 77788 h 49"/>
                <a:gd name="T14" fmla="*/ 1244600 w 3531"/>
                <a:gd name="T15" fmla="*/ 77788 h 49"/>
                <a:gd name="T16" fmla="*/ 1244600 w 3531"/>
                <a:gd name="T17" fmla="*/ 0 h 49"/>
                <a:gd name="T18" fmla="*/ 1250950 w 3531"/>
                <a:gd name="T19" fmla="*/ 0 h 49"/>
                <a:gd name="T20" fmla="*/ 2495550 w 3531"/>
                <a:gd name="T21" fmla="*/ 0 h 49"/>
                <a:gd name="T22" fmla="*/ 2495550 w 3531"/>
                <a:gd name="T23" fmla="*/ 77788 h 49"/>
                <a:gd name="T24" fmla="*/ 2487612 w 3531"/>
                <a:gd name="T25" fmla="*/ 77788 h 49"/>
                <a:gd name="T26" fmla="*/ 2487612 w 3531"/>
                <a:gd name="T27" fmla="*/ 0 h 49"/>
                <a:gd name="T28" fmla="*/ 2495550 w 3531"/>
                <a:gd name="T29" fmla="*/ 0 h 49"/>
                <a:gd name="T30" fmla="*/ 3738563 w 3531"/>
                <a:gd name="T31" fmla="*/ 0 h 49"/>
                <a:gd name="T32" fmla="*/ 3738563 w 3531"/>
                <a:gd name="T33" fmla="*/ 77788 h 49"/>
                <a:gd name="T34" fmla="*/ 3732213 w 3531"/>
                <a:gd name="T35" fmla="*/ 77788 h 49"/>
                <a:gd name="T36" fmla="*/ 3732213 w 3531"/>
                <a:gd name="T37" fmla="*/ 0 h 49"/>
                <a:gd name="T38" fmla="*/ 3738563 w 3531"/>
                <a:gd name="T39" fmla="*/ 0 h 49"/>
                <a:gd name="T40" fmla="*/ 4983162 w 3531"/>
                <a:gd name="T41" fmla="*/ 0 h 49"/>
                <a:gd name="T42" fmla="*/ 4983162 w 3531"/>
                <a:gd name="T43" fmla="*/ 77788 h 49"/>
                <a:gd name="T44" fmla="*/ 4975225 w 3531"/>
                <a:gd name="T45" fmla="*/ 77788 h 49"/>
                <a:gd name="T46" fmla="*/ 4975225 w 3531"/>
                <a:gd name="T47" fmla="*/ 0 h 49"/>
                <a:gd name="T48" fmla="*/ 4983162 w 3531"/>
                <a:gd name="T49" fmla="*/ 0 h 49"/>
                <a:gd name="T50" fmla="*/ 5605462 w 3531"/>
                <a:gd name="T51" fmla="*/ 0 h 49"/>
                <a:gd name="T52" fmla="*/ 5605462 w 3531"/>
                <a:gd name="T53" fmla="*/ 77788 h 49"/>
                <a:gd name="T54" fmla="*/ 5597525 w 3531"/>
                <a:gd name="T55" fmla="*/ 77788 h 49"/>
                <a:gd name="T56" fmla="*/ 5597525 w 3531"/>
                <a:gd name="T57" fmla="*/ 0 h 49"/>
                <a:gd name="T58" fmla="*/ 5605462 w 3531"/>
                <a:gd name="T59" fmla="*/ 0 h 4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531"/>
                <a:gd name="T91" fmla="*/ 0 h 49"/>
                <a:gd name="T92" fmla="*/ 3531 w 3531"/>
                <a:gd name="T93" fmla="*/ 49 h 4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531" h="49">
                  <a:moveTo>
                    <a:pt x="4" y="0"/>
                  </a:moveTo>
                  <a:lnTo>
                    <a:pt x="4" y="49"/>
                  </a:lnTo>
                  <a:lnTo>
                    <a:pt x="0" y="49"/>
                  </a:lnTo>
                  <a:lnTo>
                    <a:pt x="0" y="0"/>
                  </a:lnTo>
                  <a:lnTo>
                    <a:pt x="4" y="0"/>
                  </a:lnTo>
                  <a:close/>
                  <a:moveTo>
                    <a:pt x="788" y="0"/>
                  </a:moveTo>
                  <a:lnTo>
                    <a:pt x="788" y="49"/>
                  </a:lnTo>
                  <a:lnTo>
                    <a:pt x="784" y="49"/>
                  </a:lnTo>
                  <a:lnTo>
                    <a:pt x="784" y="0"/>
                  </a:lnTo>
                  <a:lnTo>
                    <a:pt x="788" y="0"/>
                  </a:lnTo>
                  <a:close/>
                  <a:moveTo>
                    <a:pt x="1572" y="0"/>
                  </a:moveTo>
                  <a:lnTo>
                    <a:pt x="1572" y="49"/>
                  </a:lnTo>
                  <a:lnTo>
                    <a:pt x="1567" y="49"/>
                  </a:lnTo>
                  <a:lnTo>
                    <a:pt x="1567" y="0"/>
                  </a:lnTo>
                  <a:lnTo>
                    <a:pt x="1572" y="0"/>
                  </a:lnTo>
                  <a:close/>
                  <a:moveTo>
                    <a:pt x="2355" y="0"/>
                  </a:moveTo>
                  <a:lnTo>
                    <a:pt x="2355" y="49"/>
                  </a:lnTo>
                  <a:lnTo>
                    <a:pt x="2351" y="49"/>
                  </a:lnTo>
                  <a:lnTo>
                    <a:pt x="2351" y="0"/>
                  </a:lnTo>
                  <a:lnTo>
                    <a:pt x="2355" y="0"/>
                  </a:lnTo>
                  <a:close/>
                  <a:moveTo>
                    <a:pt x="3139" y="0"/>
                  </a:moveTo>
                  <a:lnTo>
                    <a:pt x="3139" y="49"/>
                  </a:lnTo>
                  <a:lnTo>
                    <a:pt x="3134" y="49"/>
                  </a:lnTo>
                  <a:lnTo>
                    <a:pt x="3134" y="0"/>
                  </a:lnTo>
                  <a:lnTo>
                    <a:pt x="3139" y="0"/>
                  </a:lnTo>
                  <a:close/>
                  <a:moveTo>
                    <a:pt x="3531" y="0"/>
                  </a:moveTo>
                  <a:lnTo>
                    <a:pt x="3531" y="49"/>
                  </a:lnTo>
                  <a:lnTo>
                    <a:pt x="3526" y="49"/>
                  </a:lnTo>
                  <a:lnTo>
                    <a:pt x="3526" y="0"/>
                  </a:lnTo>
                  <a:lnTo>
                    <a:pt x="3531"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39972" name="Freeform 59"/>
            <p:cNvSpPr>
              <a:spLocks/>
            </p:cNvSpPr>
            <p:nvPr/>
          </p:nvSpPr>
          <p:spPr bwMode="auto">
            <a:xfrm>
              <a:off x="2036763" y="3503613"/>
              <a:ext cx="5011737" cy="219075"/>
            </a:xfrm>
            <a:custGeom>
              <a:avLst/>
              <a:gdLst>
                <a:gd name="T0" fmla="*/ 19654 w 11475"/>
                <a:gd name="T1" fmla="*/ 878 h 499"/>
                <a:gd name="T2" fmla="*/ 1263525 w 11475"/>
                <a:gd name="T3" fmla="*/ 120294 h 499"/>
                <a:gd name="T4" fmla="*/ 2505213 w 11475"/>
                <a:gd name="T5" fmla="*/ 64098 h 499"/>
                <a:gd name="T6" fmla="*/ 3750396 w 11475"/>
                <a:gd name="T7" fmla="*/ 105806 h 499"/>
                <a:gd name="T8" fmla="*/ 4994704 w 11475"/>
                <a:gd name="T9" fmla="*/ 183514 h 499"/>
                <a:gd name="T10" fmla="*/ 5010863 w 11475"/>
                <a:gd name="T11" fmla="*/ 201953 h 499"/>
                <a:gd name="T12" fmla="*/ 4992520 w 11475"/>
                <a:gd name="T13" fmla="*/ 218197 h 499"/>
                <a:gd name="T14" fmla="*/ 3749085 w 11475"/>
                <a:gd name="T15" fmla="*/ 140928 h 499"/>
                <a:gd name="T16" fmla="*/ 2506524 w 11475"/>
                <a:gd name="T17" fmla="*/ 98781 h 499"/>
                <a:gd name="T18" fmla="*/ 1260468 w 11475"/>
                <a:gd name="T19" fmla="*/ 154977 h 499"/>
                <a:gd name="T20" fmla="*/ 16597 w 11475"/>
                <a:gd name="T21" fmla="*/ 35561 h 499"/>
                <a:gd name="T22" fmla="*/ 874 w 11475"/>
                <a:gd name="T23" fmla="*/ 16683 h 499"/>
                <a:gd name="T24" fmla="*/ 19654 w 11475"/>
                <a:gd name="T25" fmla="*/ 878 h 49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475"/>
                <a:gd name="T40" fmla="*/ 0 h 499"/>
                <a:gd name="T41" fmla="*/ 11475 w 11475"/>
                <a:gd name="T42" fmla="*/ 499 h 49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475" h="499">
                  <a:moveTo>
                    <a:pt x="45" y="2"/>
                  </a:moveTo>
                  <a:lnTo>
                    <a:pt x="2893" y="274"/>
                  </a:lnTo>
                  <a:lnTo>
                    <a:pt x="5736" y="146"/>
                  </a:lnTo>
                  <a:lnTo>
                    <a:pt x="8587" y="241"/>
                  </a:lnTo>
                  <a:lnTo>
                    <a:pt x="11436" y="418"/>
                  </a:lnTo>
                  <a:cubicBezTo>
                    <a:pt x="11458" y="419"/>
                    <a:pt x="11475" y="438"/>
                    <a:pt x="11473" y="460"/>
                  </a:cubicBezTo>
                  <a:cubicBezTo>
                    <a:pt x="11472" y="482"/>
                    <a:pt x="11453" y="499"/>
                    <a:pt x="11431" y="497"/>
                  </a:cubicBezTo>
                  <a:lnTo>
                    <a:pt x="8584" y="321"/>
                  </a:lnTo>
                  <a:lnTo>
                    <a:pt x="5739" y="225"/>
                  </a:lnTo>
                  <a:lnTo>
                    <a:pt x="2886" y="353"/>
                  </a:lnTo>
                  <a:lnTo>
                    <a:pt x="38" y="81"/>
                  </a:lnTo>
                  <a:cubicBezTo>
                    <a:pt x="16" y="79"/>
                    <a:pt x="0" y="60"/>
                    <a:pt x="2" y="38"/>
                  </a:cubicBezTo>
                  <a:cubicBezTo>
                    <a:pt x="4" y="16"/>
                    <a:pt x="23" y="0"/>
                    <a:pt x="45" y="2"/>
                  </a:cubicBezTo>
                  <a:close/>
                </a:path>
              </a:pathLst>
            </a:custGeom>
            <a:solidFill>
              <a:srgbClr val="76923C"/>
            </a:solidFill>
            <a:ln w="6350" cap="flat">
              <a:solidFill>
                <a:srgbClr val="76923C"/>
              </a:solidFill>
              <a:prstDash val="solid"/>
              <a:bevel/>
              <a:headEnd/>
              <a:tailEnd/>
            </a:ln>
          </p:spPr>
          <p:txBody>
            <a:bodyPr/>
            <a:lstStyle/>
            <a:p>
              <a:endParaRPr lang="it-IT"/>
            </a:p>
          </p:txBody>
        </p:sp>
        <p:sp>
          <p:nvSpPr>
            <p:cNvPr id="39973" name="Rectangle 62"/>
            <p:cNvSpPr>
              <a:spLocks noChangeArrowheads="1"/>
            </p:cNvSpPr>
            <p:nvPr/>
          </p:nvSpPr>
          <p:spPr bwMode="auto">
            <a:xfrm>
              <a:off x="1009129" y="5137150"/>
              <a:ext cx="25648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40</a:t>
              </a:r>
              <a:endParaRPr lang="it-IT" sz="3200"/>
            </a:p>
          </p:txBody>
        </p:sp>
        <p:sp>
          <p:nvSpPr>
            <p:cNvPr id="39974" name="Rectangle 63"/>
            <p:cNvSpPr>
              <a:spLocks noChangeArrowheads="1"/>
            </p:cNvSpPr>
            <p:nvPr/>
          </p:nvSpPr>
          <p:spPr bwMode="auto">
            <a:xfrm>
              <a:off x="1009129" y="4567238"/>
              <a:ext cx="25648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60</a:t>
              </a:r>
              <a:endParaRPr lang="it-IT" sz="3200"/>
            </a:p>
          </p:txBody>
        </p:sp>
        <p:sp>
          <p:nvSpPr>
            <p:cNvPr id="39975" name="Rectangle 64"/>
            <p:cNvSpPr>
              <a:spLocks noChangeArrowheads="1"/>
            </p:cNvSpPr>
            <p:nvPr/>
          </p:nvSpPr>
          <p:spPr bwMode="auto">
            <a:xfrm>
              <a:off x="1009129" y="3997325"/>
              <a:ext cx="25648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80</a:t>
              </a:r>
              <a:endParaRPr lang="it-IT" sz="3200"/>
            </a:p>
          </p:txBody>
        </p:sp>
        <p:sp>
          <p:nvSpPr>
            <p:cNvPr id="39976" name="Rectangle 65"/>
            <p:cNvSpPr>
              <a:spLocks noChangeArrowheads="1"/>
            </p:cNvSpPr>
            <p:nvPr/>
          </p:nvSpPr>
          <p:spPr bwMode="auto">
            <a:xfrm>
              <a:off x="899592" y="3425825"/>
              <a:ext cx="38472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100</a:t>
              </a:r>
              <a:endParaRPr lang="it-IT" sz="3200"/>
            </a:p>
          </p:txBody>
        </p:sp>
        <p:sp>
          <p:nvSpPr>
            <p:cNvPr id="39977" name="Rectangle 66"/>
            <p:cNvSpPr>
              <a:spLocks noChangeArrowheads="1"/>
            </p:cNvSpPr>
            <p:nvPr/>
          </p:nvSpPr>
          <p:spPr bwMode="auto">
            <a:xfrm>
              <a:off x="899592" y="2855913"/>
              <a:ext cx="38472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120</a:t>
              </a:r>
              <a:endParaRPr lang="it-IT" sz="3200"/>
            </a:p>
          </p:txBody>
        </p:sp>
        <p:sp>
          <p:nvSpPr>
            <p:cNvPr id="39978" name="Rectangle 67"/>
            <p:cNvSpPr>
              <a:spLocks noChangeArrowheads="1"/>
            </p:cNvSpPr>
            <p:nvPr/>
          </p:nvSpPr>
          <p:spPr bwMode="auto">
            <a:xfrm>
              <a:off x="899592" y="2286000"/>
              <a:ext cx="38472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140</a:t>
              </a:r>
              <a:endParaRPr lang="it-IT" sz="3200"/>
            </a:p>
          </p:txBody>
        </p:sp>
        <p:sp>
          <p:nvSpPr>
            <p:cNvPr id="39979" name="Rectangle 68"/>
            <p:cNvSpPr>
              <a:spLocks noChangeArrowheads="1"/>
            </p:cNvSpPr>
            <p:nvPr/>
          </p:nvSpPr>
          <p:spPr bwMode="auto">
            <a:xfrm>
              <a:off x="899592" y="1714500"/>
              <a:ext cx="38472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160</a:t>
              </a:r>
              <a:endParaRPr lang="it-IT" sz="3200"/>
            </a:p>
          </p:txBody>
        </p:sp>
        <p:sp>
          <p:nvSpPr>
            <p:cNvPr id="39980" name="Rectangle 69"/>
            <p:cNvSpPr>
              <a:spLocks noChangeArrowheads="1"/>
            </p:cNvSpPr>
            <p:nvPr/>
          </p:nvSpPr>
          <p:spPr bwMode="auto">
            <a:xfrm>
              <a:off x="899592" y="1144588"/>
              <a:ext cx="38472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180</a:t>
              </a:r>
              <a:endParaRPr lang="it-IT" sz="3200"/>
            </a:p>
          </p:txBody>
        </p:sp>
        <p:sp>
          <p:nvSpPr>
            <p:cNvPr id="39981" name="Rectangle 70"/>
            <p:cNvSpPr>
              <a:spLocks noChangeArrowheads="1"/>
            </p:cNvSpPr>
            <p:nvPr/>
          </p:nvSpPr>
          <p:spPr bwMode="auto">
            <a:xfrm>
              <a:off x="1849438" y="5337175"/>
              <a:ext cx="531812"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2006</a:t>
              </a:r>
              <a:endParaRPr lang="it-IT" sz="3200"/>
            </a:p>
          </p:txBody>
        </p:sp>
        <p:sp>
          <p:nvSpPr>
            <p:cNvPr id="39982" name="Rectangle 71"/>
            <p:cNvSpPr>
              <a:spLocks noChangeArrowheads="1"/>
            </p:cNvSpPr>
            <p:nvPr/>
          </p:nvSpPr>
          <p:spPr bwMode="auto">
            <a:xfrm>
              <a:off x="3092450" y="5337175"/>
              <a:ext cx="531812"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2007</a:t>
              </a:r>
              <a:endParaRPr lang="it-IT" sz="3200"/>
            </a:p>
          </p:txBody>
        </p:sp>
        <p:sp>
          <p:nvSpPr>
            <p:cNvPr id="39983" name="Rectangle 72"/>
            <p:cNvSpPr>
              <a:spLocks noChangeArrowheads="1"/>
            </p:cNvSpPr>
            <p:nvPr/>
          </p:nvSpPr>
          <p:spPr bwMode="auto">
            <a:xfrm>
              <a:off x="4335463" y="5337175"/>
              <a:ext cx="531812"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2008</a:t>
              </a:r>
              <a:endParaRPr lang="it-IT" sz="3200"/>
            </a:p>
          </p:txBody>
        </p:sp>
        <p:sp>
          <p:nvSpPr>
            <p:cNvPr id="39984" name="Rectangle 73"/>
            <p:cNvSpPr>
              <a:spLocks noChangeArrowheads="1"/>
            </p:cNvSpPr>
            <p:nvPr/>
          </p:nvSpPr>
          <p:spPr bwMode="auto">
            <a:xfrm>
              <a:off x="5578475" y="5337175"/>
              <a:ext cx="5302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2009</a:t>
              </a:r>
              <a:endParaRPr lang="it-IT" sz="3200"/>
            </a:p>
          </p:txBody>
        </p:sp>
        <p:sp>
          <p:nvSpPr>
            <p:cNvPr id="39985" name="Rectangle 74"/>
            <p:cNvSpPr>
              <a:spLocks noChangeArrowheads="1"/>
            </p:cNvSpPr>
            <p:nvPr/>
          </p:nvSpPr>
          <p:spPr bwMode="auto">
            <a:xfrm>
              <a:off x="6823075" y="5337175"/>
              <a:ext cx="5302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2010</a:t>
              </a:r>
              <a:endParaRPr lang="it-IT" sz="3200"/>
            </a:p>
          </p:txBody>
        </p:sp>
      </p:grpSp>
      <p:grpSp>
        <p:nvGrpSpPr>
          <p:cNvPr id="4" name="Gruppo 38"/>
          <p:cNvGrpSpPr>
            <a:grpSpLocks/>
          </p:cNvGrpSpPr>
          <p:nvPr/>
        </p:nvGrpSpPr>
        <p:grpSpPr bwMode="auto">
          <a:xfrm>
            <a:off x="6186488" y="3054350"/>
            <a:ext cx="806450" cy="576263"/>
            <a:chOff x="5220072" y="1775783"/>
            <a:chExt cx="807837" cy="576000"/>
          </a:xfrm>
        </p:grpSpPr>
        <p:sp>
          <p:nvSpPr>
            <p:cNvPr id="38" name="Ovale 37"/>
            <p:cNvSpPr>
              <a:spLocks/>
            </p:cNvSpPr>
            <p:nvPr/>
          </p:nvSpPr>
          <p:spPr bwMode="auto">
            <a:xfrm>
              <a:off x="5220072" y="1775783"/>
              <a:ext cx="576000" cy="576000"/>
            </a:xfrm>
            <a:prstGeom prst="ellipse">
              <a:avLst/>
            </a:prstGeom>
            <a:solidFill>
              <a:srgbClr val="76923C"/>
            </a:solidFill>
            <a:ln w="28575" cap="flat" cmpd="sng" algn="ctr">
              <a:solidFill>
                <a:srgbClr val="76923C"/>
              </a:solidFill>
              <a:prstDash val="dash"/>
              <a:round/>
              <a:headEnd type="none" w="med" len="med"/>
              <a:tailEnd type="triangle" w="med" len="med"/>
            </a:ln>
            <a:effectLst/>
            <a:scene3d>
              <a:camera prst="orthographicFront"/>
              <a:lightRig rig="threePt" dir="t"/>
            </a:scene3d>
            <a:sp3d>
              <a:bevelT/>
            </a:sp3d>
          </p:spPr>
          <p:txBody>
            <a:bodyPr anchor="ctr"/>
            <a:lstStyle/>
            <a:p>
              <a:pPr algn="ctr">
                <a:defRPr/>
              </a:pPr>
              <a:endParaRPr lang="it-IT" dirty="0">
                <a:solidFill>
                  <a:schemeClr val="bg1"/>
                </a:solidFill>
                <a:cs typeface="+mn-cs"/>
              </a:endParaRPr>
            </a:p>
          </p:txBody>
        </p:sp>
        <p:sp>
          <p:nvSpPr>
            <p:cNvPr id="39" name="CasellaDiTesto 38"/>
            <p:cNvSpPr txBox="1">
              <a:spLocks noChangeArrowheads="1"/>
            </p:cNvSpPr>
            <p:nvPr/>
          </p:nvSpPr>
          <p:spPr bwMode="auto">
            <a:xfrm>
              <a:off x="5307534" y="1874163"/>
              <a:ext cx="720375" cy="339570"/>
            </a:xfrm>
            <a:prstGeom prst="rect">
              <a:avLst/>
            </a:prstGeom>
            <a:noFill/>
            <a:ln w="9525">
              <a:noFill/>
              <a:miter lim="800000"/>
              <a:headEnd/>
              <a:tailEnd/>
            </a:ln>
          </p:spPr>
          <p:txBody>
            <a:bodyPr>
              <a:spAutoFit/>
            </a:bodyPr>
            <a:lstStyle/>
            <a:p>
              <a:pPr>
                <a:defRPr/>
              </a:pPr>
              <a:r>
                <a:rPr lang="it-IT" sz="1600" dirty="0">
                  <a:solidFill>
                    <a:schemeClr val="bg1"/>
                  </a:solidFill>
                  <a:latin typeface="+mj-lt"/>
                  <a:cs typeface="+mn-cs"/>
                </a:rPr>
                <a:t>-3</a:t>
              </a:r>
              <a:r>
                <a:rPr lang="it-IT" sz="1100" dirty="0">
                  <a:solidFill>
                    <a:schemeClr val="bg1"/>
                  </a:solidFill>
                  <a:latin typeface="+mj-lt"/>
                  <a:cs typeface="+mn-cs"/>
                </a:rPr>
                <a:t>%</a:t>
              </a:r>
              <a:endParaRPr lang="it-IT" sz="1600" dirty="0">
                <a:solidFill>
                  <a:schemeClr val="bg1"/>
                </a:solidFill>
                <a:latin typeface="+mj-lt"/>
                <a:cs typeface="+mn-cs"/>
              </a:endParaRPr>
            </a:p>
          </p:txBody>
        </p:sp>
      </p:grpSp>
      <p:sp>
        <p:nvSpPr>
          <p:cNvPr id="28732" name="Freeform 60"/>
          <p:cNvSpPr>
            <a:spLocks/>
          </p:cNvSpPr>
          <p:nvPr/>
        </p:nvSpPr>
        <p:spPr bwMode="auto">
          <a:xfrm>
            <a:off x="2035175" y="3503613"/>
            <a:ext cx="5013325" cy="785812"/>
          </a:xfrm>
          <a:custGeom>
            <a:avLst/>
            <a:gdLst>
              <a:gd name="T0" fmla="*/ 22276 w 11478"/>
              <a:gd name="T1" fmla="*/ 1748 h 1798"/>
              <a:gd name="T2" fmla="*/ 1266216 w 11478"/>
              <a:gd name="T3" fmla="*/ 239502 h 1798"/>
              <a:gd name="T4" fmla="*/ 2509283 w 11478"/>
              <a:gd name="T5" fmla="*/ 414321 h 1798"/>
              <a:gd name="T6" fmla="*/ 3752787 w 11478"/>
              <a:gd name="T7" fmla="*/ 568162 h 1798"/>
              <a:gd name="T8" fmla="*/ 4997164 w 11478"/>
              <a:gd name="T9" fmla="*/ 749974 h 1798"/>
              <a:gd name="T10" fmla="*/ 5012015 w 11478"/>
              <a:gd name="T11" fmla="*/ 769641 h 1798"/>
              <a:gd name="T12" fmla="*/ 4992360 w 11478"/>
              <a:gd name="T13" fmla="*/ 784501 h 1798"/>
              <a:gd name="T14" fmla="*/ 3748856 w 11478"/>
              <a:gd name="T15" fmla="*/ 602689 h 1798"/>
              <a:gd name="T16" fmla="*/ 2504479 w 11478"/>
              <a:gd name="T17" fmla="*/ 448848 h 1798"/>
              <a:gd name="T18" fmla="*/ 1259665 w 11478"/>
              <a:gd name="T19" fmla="*/ 274029 h 1798"/>
              <a:gd name="T20" fmla="*/ 15724 w 11478"/>
              <a:gd name="T21" fmla="*/ 36275 h 1798"/>
              <a:gd name="T22" fmla="*/ 1747 w 11478"/>
              <a:gd name="T23" fmla="*/ 15734 h 1798"/>
              <a:gd name="T24" fmla="*/ 22276 w 11478"/>
              <a:gd name="T25" fmla="*/ 1748 h 17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478"/>
              <a:gd name="T40" fmla="*/ 0 h 1798"/>
              <a:gd name="T41" fmla="*/ 11478 w 11478"/>
              <a:gd name="T42" fmla="*/ 1798 h 179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478" h="1798">
                <a:moveTo>
                  <a:pt x="51" y="4"/>
                </a:moveTo>
                <a:lnTo>
                  <a:pt x="2899" y="548"/>
                </a:lnTo>
                <a:lnTo>
                  <a:pt x="5745" y="948"/>
                </a:lnTo>
                <a:lnTo>
                  <a:pt x="8592" y="1300"/>
                </a:lnTo>
                <a:lnTo>
                  <a:pt x="11441" y="1716"/>
                </a:lnTo>
                <a:cubicBezTo>
                  <a:pt x="11463" y="1719"/>
                  <a:pt x="11478" y="1739"/>
                  <a:pt x="11475" y="1761"/>
                </a:cubicBezTo>
                <a:cubicBezTo>
                  <a:pt x="11472" y="1783"/>
                  <a:pt x="11452" y="1798"/>
                  <a:pt x="11430" y="1795"/>
                </a:cubicBezTo>
                <a:lnTo>
                  <a:pt x="8583" y="1379"/>
                </a:lnTo>
                <a:lnTo>
                  <a:pt x="5734" y="1027"/>
                </a:lnTo>
                <a:lnTo>
                  <a:pt x="2884" y="627"/>
                </a:lnTo>
                <a:lnTo>
                  <a:pt x="36" y="83"/>
                </a:lnTo>
                <a:cubicBezTo>
                  <a:pt x="14" y="79"/>
                  <a:pt x="0" y="58"/>
                  <a:pt x="4" y="36"/>
                </a:cubicBezTo>
                <a:cubicBezTo>
                  <a:pt x="8" y="14"/>
                  <a:pt x="29" y="0"/>
                  <a:pt x="51" y="4"/>
                </a:cubicBezTo>
                <a:close/>
              </a:path>
            </a:pathLst>
          </a:custGeom>
          <a:solidFill>
            <a:srgbClr val="92D050"/>
          </a:solidFill>
          <a:ln w="6350" cap="flat">
            <a:solidFill>
              <a:srgbClr val="92D050"/>
            </a:solidFill>
            <a:prstDash val="solid"/>
            <a:bevel/>
            <a:headEnd/>
            <a:tailEnd/>
          </a:ln>
        </p:spPr>
        <p:txBody>
          <a:bodyPr/>
          <a:lstStyle/>
          <a:p>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0"/>
                                        <p:tgtEl>
                                          <p:spTgt spid="3"/>
                                        </p:tgtEl>
                                      </p:cBhvr>
                                    </p:animEffect>
                                  </p:childTnLst>
                                </p:cTn>
                              </p:par>
                              <p:par>
                                <p:cTn id="12" presetID="10" presetClass="entr" presetSubtype="0"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childTnLst>
                                </p:cTn>
                              </p:par>
                            </p:childTnLst>
                          </p:cTn>
                        </p:par>
                        <p:par>
                          <p:cTn id="15" fill="hold" nodeType="afterGroup">
                            <p:stCondLst>
                              <p:cond delay="4000"/>
                            </p:stCondLst>
                            <p:childTnLst>
                              <p:par>
                                <p:cTn id="16" presetID="10" presetClass="entr" presetSubtype="0" fill="hold" nodeType="afterEffect">
                                  <p:stCondLst>
                                    <p:cond delay="0"/>
                                  </p:stCondLst>
                                  <p:childTnLst>
                                    <p:set>
                                      <p:cBhvr>
                                        <p:cTn id="17" dur="1" fill="hold">
                                          <p:stCondLst>
                                            <p:cond delay="0"/>
                                          </p:stCondLst>
                                        </p:cTn>
                                        <p:tgtEl>
                                          <p:spTgt spid="28733"/>
                                        </p:tgtEl>
                                        <p:attrNameLst>
                                          <p:attrName>style.visibility</p:attrName>
                                        </p:attrNameLst>
                                      </p:cBhvr>
                                      <p:to>
                                        <p:strVal val="visible"/>
                                      </p:to>
                                    </p:set>
                                    <p:animEffect transition="in" filter="fade">
                                      <p:cBhvr>
                                        <p:cTn id="18" dur="2000"/>
                                        <p:tgtEl>
                                          <p:spTgt spid="2873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8732"/>
                                        </p:tgtEl>
                                        <p:attrNameLst>
                                          <p:attrName>style.visibility</p:attrName>
                                        </p:attrNameLst>
                                      </p:cBhvr>
                                      <p:to>
                                        <p:strVal val="visible"/>
                                      </p:to>
                                    </p:set>
                                    <p:animEffect transition="in" filter="fade">
                                      <p:cBhvr>
                                        <p:cTn id="21" dur="2000"/>
                                        <p:tgtEl>
                                          <p:spTgt spid="2873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fade">
                                      <p:cBhvr>
                                        <p:cTn id="24" dur="2000"/>
                                        <p:tgtEl>
                                          <p:spTgt spid="3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2000"/>
                                        <p:tgtEl>
                                          <p:spTgt spid="3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fade">
                                      <p:cBhvr>
                                        <p:cTn id="30" dur="2000"/>
                                        <p:tgtEl>
                                          <p:spTgt spid="33"/>
                                        </p:tgtEl>
                                      </p:cBhvr>
                                    </p:animEffect>
                                  </p:childTnLst>
                                </p:cTn>
                              </p:par>
                            </p:childTnLst>
                          </p:cTn>
                        </p:par>
                        <p:par>
                          <p:cTn id="31" fill="hold" nodeType="afterGroup">
                            <p:stCondLst>
                              <p:cond delay="6000"/>
                            </p:stCondLst>
                            <p:childTnLst>
                              <p:par>
                                <p:cTn id="32" presetID="10" presetClass="entr" presetSubtype="0" fill="hold" grpId="0" nodeType="afterEffect">
                                  <p:stCondLst>
                                    <p:cond delay="0"/>
                                  </p:stCondLst>
                                  <p:childTnLst>
                                    <p:set>
                                      <p:cBhvr>
                                        <p:cTn id="33" dur="1" fill="hold">
                                          <p:stCondLst>
                                            <p:cond delay="0"/>
                                          </p:stCondLst>
                                        </p:cTn>
                                        <p:tgtEl>
                                          <p:spTgt spid="334"/>
                                        </p:tgtEl>
                                        <p:attrNameLst>
                                          <p:attrName>style.visibility</p:attrName>
                                        </p:attrNameLst>
                                      </p:cBhvr>
                                      <p:to>
                                        <p:strVal val="visible"/>
                                      </p:to>
                                    </p:set>
                                    <p:animEffect transition="in" filter="fade">
                                      <p:cBhvr>
                                        <p:cTn id="34" dur="2000"/>
                                        <p:tgtEl>
                                          <p:spTgt spid="334"/>
                                        </p:tgtEl>
                                      </p:cBhvr>
                                    </p:animEffect>
                                  </p:childTnLst>
                                </p:cTn>
                              </p:par>
                              <p:par>
                                <p:cTn id="35" presetID="10" presetClass="entr" presetSubtype="0"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334" grpId="0" autoUpdateAnimBg="0"/>
      <p:bldP spid="33" grpId="0"/>
      <p:bldP spid="34" grpId="0"/>
      <p:bldP spid="35" grpId="0"/>
      <p:bldP spid="2873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62" name="Gruppo 91"/>
          <p:cNvGrpSpPr>
            <a:grpSpLocks/>
          </p:cNvGrpSpPr>
          <p:nvPr/>
        </p:nvGrpSpPr>
        <p:grpSpPr bwMode="auto">
          <a:xfrm>
            <a:off x="755650" y="765175"/>
            <a:ext cx="7559675" cy="5291138"/>
            <a:chOff x="-1692696" y="764704"/>
            <a:chExt cx="7559675" cy="5292000"/>
          </a:xfrm>
        </p:grpSpPr>
        <p:pic>
          <p:nvPicPr>
            <p:cNvPr id="39" name="Picture 2" descr="C:\Users\Ospite\Desktop\images.jpg"/>
            <p:cNvPicPr>
              <a:picLocks noChangeArrowheads="1"/>
            </p:cNvPicPr>
            <p:nvPr/>
          </p:nvPicPr>
          <p:blipFill>
            <a:blip r:embed="rId3" cstate="print">
              <a:duotone>
                <a:schemeClr val="bg2">
                  <a:shade val="45000"/>
                  <a:satMod val="135000"/>
                </a:schemeClr>
                <a:prstClr val="white"/>
              </a:duotone>
              <a:extLst/>
            </a:blip>
            <a:srcRect/>
            <a:stretch>
              <a:fillRect/>
            </a:stretch>
          </p:blipFill>
          <p:spPr bwMode="auto">
            <a:xfrm>
              <a:off x="-1188640" y="966788"/>
              <a:ext cx="6732000" cy="5076000"/>
            </a:xfrm>
            <a:prstGeom prst="rect">
              <a:avLst/>
            </a:prstGeom>
            <a:noFill/>
            <a:extLst/>
          </p:spPr>
        </p:pic>
        <p:sp>
          <p:nvSpPr>
            <p:cNvPr id="41011" name="Rettangolo 26"/>
            <p:cNvSpPr>
              <a:spLocks noChangeArrowheads="1"/>
            </p:cNvSpPr>
            <p:nvPr/>
          </p:nvSpPr>
          <p:spPr bwMode="auto">
            <a:xfrm>
              <a:off x="-1692696" y="764704"/>
              <a:ext cx="7559675" cy="5292000"/>
            </a:xfrm>
            <a:prstGeom prst="rect">
              <a:avLst/>
            </a:prstGeom>
            <a:solidFill>
              <a:srgbClr val="EAEAEA">
                <a:alpha val="81960"/>
              </a:srgbClr>
            </a:solidFill>
            <a:ln>
              <a:noFill/>
            </a:ln>
            <a:extLst>
              <a:ext uri="{91240B29-F687-4F45-9708-019B960494DF}">
                <a14:hiddenLine xmlns:a14="http://schemas.microsoft.com/office/drawing/2010/main" w="28575" algn="ctr">
                  <a:solidFill>
                    <a:srgbClr val="000000"/>
                  </a:solidFill>
                  <a:prstDash val="dash"/>
                  <a:round/>
                  <a:headEnd/>
                  <a:tailEnd type="triangle" w="med" len="med"/>
                </a14:hiddenLine>
              </a:ext>
            </a:extLst>
          </p:spPr>
          <p:txBody>
            <a:bodyPr anchor="ctr"/>
            <a:lstStyle/>
            <a:p>
              <a:pPr algn="ctr"/>
              <a:endParaRPr lang="it-IT"/>
            </a:p>
          </p:txBody>
        </p:sp>
      </p:grpSp>
      <p:sp>
        <p:nvSpPr>
          <p:cNvPr id="7171" name="Rectangle 10"/>
          <p:cNvSpPr>
            <a:spLocks noGrp="1" noChangeArrowheads="1"/>
          </p:cNvSpPr>
          <p:nvPr>
            <p:ph type="title"/>
          </p:nvPr>
        </p:nvSpPr>
        <p:spPr>
          <a:xfrm>
            <a:off x="598488" y="188913"/>
            <a:ext cx="8172450" cy="792162"/>
          </a:xfrm>
        </p:spPr>
        <p:txBody>
          <a:bodyPr/>
          <a:lstStyle/>
          <a:p>
            <a:pPr eaLnBrk="1" hangingPunct="1"/>
            <a:r>
              <a:rPr lang="it-IT" sz="2000" smtClean="0">
                <a:solidFill>
                  <a:srgbClr val="76923C"/>
                </a:solidFill>
                <a:latin typeface="Verdana" pitchFamily="34" charset="0"/>
              </a:rPr>
              <a:t>Attività di alloggio – fatturato </a:t>
            </a:r>
            <a:r>
              <a:rPr lang="it-IT" sz="1400" b="0" smtClean="0">
                <a:solidFill>
                  <a:srgbClr val="76923C"/>
                </a:solidFill>
                <a:latin typeface="Verdana" pitchFamily="34" charset="0"/>
              </a:rPr>
              <a:t>(valore mediano)</a:t>
            </a:r>
            <a:endParaRPr lang="it-IT" sz="2000" b="0" smtClean="0">
              <a:solidFill>
                <a:srgbClr val="76923C"/>
              </a:solidFill>
              <a:latin typeface="Verdana" pitchFamily="34" charset="0"/>
            </a:endParaRPr>
          </a:p>
        </p:txBody>
      </p:sp>
      <p:sp>
        <p:nvSpPr>
          <p:cNvPr id="334" name="Rectangle 15"/>
          <p:cNvSpPr>
            <a:spLocks noChangeArrowheads="1"/>
          </p:cNvSpPr>
          <p:nvPr/>
        </p:nvSpPr>
        <p:spPr bwMode="auto">
          <a:xfrm>
            <a:off x="1481138" y="5899150"/>
            <a:ext cx="75612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it-IT" sz="2000" dirty="0">
                <a:solidFill>
                  <a:srgbClr val="76923C"/>
                </a:solidFill>
                <a:latin typeface="Verdana" pitchFamily="34" charset="0"/>
              </a:rPr>
              <a:t>Una ripresa </a:t>
            </a:r>
            <a:r>
              <a:rPr lang="it-IT" sz="2000" dirty="0" smtClean="0">
                <a:solidFill>
                  <a:srgbClr val="76923C"/>
                </a:solidFill>
                <a:latin typeface="Verdana" pitchFamily="34" charset="0"/>
              </a:rPr>
              <a:t>relativamente uniforme</a:t>
            </a:r>
            <a:endParaRPr lang="it-IT" sz="2000" dirty="0">
              <a:solidFill>
                <a:srgbClr val="76923C"/>
              </a:solidFill>
              <a:latin typeface="Verdana" pitchFamily="34" charset="0"/>
            </a:endParaRPr>
          </a:p>
        </p:txBody>
      </p:sp>
      <p:sp>
        <p:nvSpPr>
          <p:cNvPr id="30" name="Pentagono 29"/>
          <p:cNvSpPr/>
          <p:nvPr/>
        </p:nvSpPr>
        <p:spPr bwMode="auto">
          <a:xfrm>
            <a:off x="791790" y="5915629"/>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40" name="Rectangle 81"/>
          <p:cNvSpPr>
            <a:spLocks noChangeArrowheads="1"/>
          </p:cNvSpPr>
          <p:nvPr/>
        </p:nvSpPr>
        <p:spPr bwMode="auto">
          <a:xfrm>
            <a:off x="7072313" y="2133600"/>
            <a:ext cx="307975" cy="276225"/>
          </a:xfrm>
          <a:prstGeom prst="rect">
            <a:avLst/>
          </a:prstGeom>
          <a:noFill/>
          <a:ln w="9525">
            <a:noFill/>
            <a:miter lim="800000"/>
            <a:headEnd/>
            <a:tailEnd/>
          </a:ln>
        </p:spPr>
        <p:txBody>
          <a:bodyPr wrap="none" lIns="0" tIns="0" rIns="0" bIns="0">
            <a:spAutoFit/>
          </a:bodyPr>
          <a:lstStyle/>
          <a:p>
            <a:pPr algn="r">
              <a:defRPr/>
            </a:pPr>
            <a:r>
              <a:rPr lang="it-IT" sz="1800" dirty="0">
                <a:solidFill>
                  <a:schemeClr val="bg1">
                    <a:lumMod val="50000"/>
                  </a:schemeClr>
                </a:solidFill>
              </a:rPr>
              <a:t>Q3</a:t>
            </a:r>
            <a:endParaRPr lang="it-IT" b="0" dirty="0">
              <a:solidFill>
                <a:schemeClr val="bg1">
                  <a:lumMod val="50000"/>
                </a:schemeClr>
              </a:solidFill>
            </a:endParaRPr>
          </a:p>
        </p:txBody>
      </p:sp>
      <p:sp>
        <p:nvSpPr>
          <p:cNvPr id="41" name="Rectangle 81"/>
          <p:cNvSpPr>
            <a:spLocks noChangeArrowheads="1"/>
          </p:cNvSpPr>
          <p:nvPr/>
        </p:nvSpPr>
        <p:spPr bwMode="auto">
          <a:xfrm>
            <a:off x="7059613" y="3213100"/>
            <a:ext cx="3206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it-IT" sz="1800">
                <a:solidFill>
                  <a:srgbClr val="76923C"/>
                </a:solidFill>
              </a:rPr>
              <a:t>Me</a:t>
            </a:r>
            <a:endParaRPr lang="it-IT" b="0">
              <a:solidFill>
                <a:srgbClr val="76923C"/>
              </a:solidFill>
            </a:endParaRPr>
          </a:p>
        </p:txBody>
      </p:sp>
      <p:sp>
        <p:nvSpPr>
          <p:cNvPr id="42" name="Rectangle 81"/>
          <p:cNvSpPr>
            <a:spLocks noChangeArrowheads="1"/>
          </p:cNvSpPr>
          <p:nvPr/>
        </p:nvSpPr>
        <p:spPr bwMode="auto">
          <a:xfrm>
            <a:off x="7072313" y="4076700"/>
            <a:ext cx="307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r>
              <a:rPr lang="it-IT" sz="1800">
                <a:solidFill>
                  <a:srgbClr val="92D050"/>
                </a:solidFill>
              </a:rPr>
              <a:t>Q1</a:t>
            </a:r>
            <a:endParaRPr lang="it-IT" b="0">
              <a:solidFill>
                <a:srgbClr val="92D050"/>
              </a:solidFill>
            </a:endParaRPr>
          </a:p>
        </p:txBody>
      </p:sp>
      <p:sp>
        <p:nvSpPr>
          <p:cNvPr id="20" name="Rettangolo 19"/>
          <p:cNvSpPr/>
          <p:nvPr/>
        </p:nvSpPr>
        <p:spPr bwMode="auto">
          <a:xfrm>
            <a:off x="2030490" y="6568835"/>
            <a:ext cx="226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Morfologia</a:t>
            </a:r>
          </a:p>
        </p:txBody>
      </p:sp>
      <p:sp>
        <p:nvSpPr>
          <p:cNvPr id="21" name="Rettangolo 20"/>
          <p:cNvSpPr/>
          <p:nvPr/>
        </p:nvSpPr>
        <p:spPr bwMode="auto">
          <a:xfrm>
            <a:off x="4298482"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Risultati della provincia</a:t>
            </a:r>
          </a:p>
        </p:txBody>
      </p:sp>
      <p:sp>
        <p:nvSpPr>
          <p:cNvPr id="22" name="Rettangolo 21"/>
          <p:cNvSpPr/>
          <p:nvPr/>
        </p:nvSpPr>
        <p:spPr bwMode="auto">
          <a:xfrm>
            <a:off x="6797306" y="6568835"/>
            <a:ext cx="2340000" cy="333375"/>
          </a:xfrm>
          <a:prstGeom prst="rect">
            <a:avLst/>
          </a:prstGeom>
          <a:solidFill>
            <a:srgbClr val="33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solidFill>
                <a:latin typeface="Verdana" pitchFamily="34" charset="0"/>
                <a:cs typeface="+mn-cs"/>
              </a:rPr>
              <a:t>I settori economici</a:t>
            </a:r>
          </a:p>
        </p:txBody>
      </p:sp>
      <p:sp>
        <p:nvSpPr>
          <p:cNvPr id="23" name="Rettangolo 22"/>
          <p:cNvSpPr/>
          <p:nvPr/>
        </p:nvSpPr>
        <p:spPr bwMode="auto">
          <a:xfrm>
            <a:off x="-16797" y="6568835"/>
            <a:ext cx="208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Domande</a:t>
            </a:r>
          </a:p>
        </p:txBody>
      </p:sp>
      <p:sp>
        <p:nvSpPr>
          <p:cNvPr id="29739" name="Freeform 43"/>
          <p:cNvSpPr>
            <a:spLocks/>
          </p:cNvSpPr>
          <p:nvPr/>
        </p:nvSpPr>
        <p:spPr bwMode="auto">
          <a:xfrm>
            <a:off x="2035175" y="2406650"/>
            <a:ext cx="5014913" cy="1138238"/>
          </a:xfrm>
          <a:custGeom>
            <a:avLst/>
            <a:gdLst>
              <a:gd name="T0" fmla="*/ 14850 w 11482"/>
              <a:gd name="T1" fmla="*/ 1101930 h 2602"/>
              <a:gd name="T2" fmla="*/ 1258751 w 11482"/>
              <a:gd name="T3" fmla="*/ 751972 h 2602"/>
              <a:gd name="T4" fmla="*/ 1263119 w 11482"/>
              <a:gd name="T5" fmla="*/ 751097 h 2602"/>
              <a:gd name="T6" fmla="*/ 2507020 w 11482"/>
              <a:gd name="T7" fmla="*/ 723100 h 2602"/>
              <a:gd name="T8" fmla="*/ 3750484 w 11482"/>
              <a:gd name="T9" fmla="*/ 688105 h 2602"/>
              <a:gd name="T10" fmla="*/ 3742623 w 11482"/>
              <a:gd name="T11" fmla="*/ 690292 h 2602"/>
              <a:gd name="T12" fmla="*/ 4986523 w 11482"/>
              <a:gd name="T13" fmla="*/ 4374 h 2602"/>
              <a:gd name="T14" fmla="*/ 5010545 w 11482"/>
              <a:gd name="T15" fmla="*/ 11374 h 2602"/>
              <a:gd name="T16" fmla="*/ 5003557 w 11482"/>
              <a:gd name="T17" fmla="*/ 35433 h 2602"/>
              <a:gd name="T18" fmla="*/ 3759657 w 11482"/>
              <a:gd name="T19" fmla="*/ 721351 h 2602"/>
              <a:gd name="T20" fmla="*/ 3751795 w 11482"/>
              <a:gd name="T21" fmla="*/ 723100 h 2602"/>
              <a:gd name="T22" fmla="*/ 2507457 w 11482"/>
              <a:gd name="T23" fmla="*/ 758096 h 2602"/>
              <a:gd name="T24" fmla="*/ 1263555 w 11482"/>
              <a:gd name="T25" fmla="*/ 786093 h 2602"/>
              <a:gd name="T26" fmla="*/ 1267923 w 11482"/>
              <a:gd name="T27" fmla="*/ 785655 h 2602"/>
              <a:gd name="T28" fmla="*/ 24022 w 11482"/>
              <a:gd name="T29" fmla="*/ 1135613 h 2602"/>
              <a:gd name="T30" fmla="*/ 2621 w 11482"/>
              <a:gd name="T31" fmla="*/ 1123365 h 2602"/>
              <a:gd name="T32" fmla="*/ 14850 w 11482"/>
              <a:gd name="T33" fmla="*/ 1101930 h 260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482"/>
              <a:gd name="T52" fmla="*/ 0 h 2602"/>
              <a:gd name="T53" fmla="*/ 11482 w 11482"/>
              <a:gd name="T54" fmla="*/ 2602 h 260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482" h="2602">
                <a:moveTo>
                  <a:pt x="34" y="2519"/>
                </a:moveTo>
                <a:lnTo>
                  <a:pt x="2882" y="1719"/>
                </a:lnTo>
                <a:cubicBezTo>
                  <a:pt x="2885" y="1718"/>
                  <a:pt x="2888" y="1718"/>
                  <a:pt x="2892" y="1717"/>
                </a:cubicBezTo>
                <a:lnTo>
                  <a:pt x="5740" y="1653"/>
                </a:lnTo>
                <a:lnTo>
                  <a:pt x="8587" y="1573"/>
                </a:lnTo>
                <a:lnTo>
                  <a:pt x="8569" y="1578"/>
                </a:lnTo>
                <a:lnTo>
                  <a:pt x="11417" y="10"/>
                </a:lnTo>
                <a:cubicBezTo>
                  <a:pt x="11437" y="0"/>
                  <a:pt x="11461" y="7"/>
                  <a:pt x="11472" y="26"/>
                </a:cubicBezTo>
                <a:cubicBezTo>
                  <a:pt x="11482" y="46"/>
                  <a:pt x="11475" y="70"/>
                  <a:pt x="11456" y="81"/>
                </a:cubicBezTo>
                <a:lnTo>
                  <a:pt x="8608" y="1649"/>
                </a:lnTo>
                <a:cubicBezTo>
                  <a:pt x="8602" y="1652"/>
                  <a:pt x="8596" y="1653"/>
                  <a:pt x="8590" y="1653"/>
                </a:cubicBezTo>
                <a:lnTo>
                  <a:pt x="5741" y="1733"/>
                </a:lnTo>
                <a:lnTo>
                  <a:pt x="2893" y="1797"/>
                </a:lnTo>
                <a:lnTo>
                  <a:pt x="2903" y="1796"/>
                </a:lnTo>
                <a:lnTo>
                  <a:pt x="55" y="2596"/>
                </a:lnTo>
                <a:cubicBezTo>
                  <a:pt x="34" y="2602"/>
                  <a:pt x="12" y="2590"/>
                  <a:pt x="6" y="2568"/>
                </a:cubicBezTo>
                <a:cubicBezTo>
                  <a:pt x="0" y="2547"/>
                  <a:pt x="12" y="2525"/>
                  <a:pt x="34" y="2519"/>
                </a:cubicBezTo>
                <a:close/>
              </a:path>
            </a:pathLst>
          </a:custGeom>
          <a:solidFill>
            <a:srgbClr val="A6A6A6"/>
          </a:solidFill>
          <a:ln w="6350" cap="flat">
            <a:solidFill>
              <a:srgbClr val="A6A6A6"/>
            </a:solidFill>
            <a:prstDash val="solid"/>
            <a:bevel/>
            <a:headEnd/>
            <a:tailEnd/>
          </a:ln>
        </p:spPr>
        <p:txBody>
          <a:bodyPr/>
          <a:lstStyle/>
          <a:p>
            <a:endParaRPr lang="it-IT"/>
          </a:p>
        </p:txBody>
      </p:sp>
      <p:grpSp>
        <p:nvGrpSpPr>
          <p:cNvPr id="3" name="Gruppo 47"/>
          <p:cNvGrpSpPr>
            <a:grpSpLocks/>
          </p:cNvGrpSpPr>
          <p:nvPr/>
        </p:nvGrpSpPr>
        <p:grpSpPr bwMode="auto">
          <a:xfrm>
            <a:off x="900113" y="1147763"/>
            <a:ext cx="6756400" cy="4416425"/>
            <a:chOff x="899592" y="1147763"/>
            <a:chExt cx="6756920" cy="4416425"/>
          </a:xfrm>
        </p:grpSpPr>
        <p:sp>
          <p:nvSpPr>
            <p:cNvPr id="40991" name="Freeform 36"/>
            <p:cNvSpPr>
              <a:spLocks noEditPoints="1"/>
            </p:cNvSpPr>
            <p:nvPr/>
          </p:nvSpPr>
          <p:spPr bwMode="auto">
            <a:xfrm>
              <a:off x="1431925" y="1239838"/>
              <a:ext cx="6219825" cy="3429000"/>
            </a:xfrm>
            <a:custGeom>
              <a:avLst/>
              <a:gdLst>
                <a:gd name="T0" fmla="*/ 0 w 3918"/>
                <a:gd name="T1" fmla="*/ 3422650 h 2160"/>
                <a:gd name="T2" fmla="*/ 6219825 w 3918"/>
                <a:gd name="T3" fmla="*/ 3422650 h 2160"/>
                <a:gd name="T4" fmla="*/ 6219825 w 3918"/>
                <a:gd name="T5" fmla="*/ 3429000 h 2160"/>
                <a:gd name="T6" fmla="*/ 0 w 3918"/>
                <a:gd name="T7" fmla="*/ 3429000 h 2160"/>
                <a:gd name="T8" fmla="*/ 0 w 3918"/>
                <a:gd name="T9" fmla="*/ 3422650 h 2160"/>
                <a:gd name="T10" fmla="*/ 0 w 3918"/>
                <a:gd name="T11" fmla="*/ 2847974 h 2160"/>
                <a:gd name="T12" fmla="*/ 6219825 w 3918"/>
                <a:gd name="T13" fmla="*/ 2847974 h 2160"/>
                <a:gd name="T14" fmla="*/ 6219825 w 3918"/>
                <a:gd name="T15" fmla="*/ 2855912 h 2160"/>
                <a:gd name="T16" fmla="*/ 0 w 3918"/>
                <a:gd name="T17" fmla="*/ 2855912 h 2160"/>
                <a:gd name="T18" fmla="*/ 0 w 3918"/>
                <a:gd name="T19" fmla="*/ 2847974 h 2160"/>
                <a:gd name="T20" fmla="*/ 0 w 3918"/>
                <a:gd name="T21" fmla="*/ 2281237 h 2160"/>
                <a:gd name="T22" fmla="*/ 6219825 w 3918"/>
                <a:gd name="T23" fmla="*/ 2281237 h 2160"/>
                <a:gd name="T24" fmla="*/ 6219825 w 3918"/>
                <a:gd name="T25" fmla="*/ 2289175 h 2160"/>
                <a:gd name="T26" fmla="*/ 0 w 3918"/>
                <a:gd name="T27" fmla="*/ 2289175 h 2160"/>
                <a:gd name="T28" fmla="*/ 0 w 3918"/>
                <a:gd name="T29" fmla="*/ 2281237 h 2160"/>
                <a:gd name="T30" fmla="*/ 0 w 3918"/>
                <a:gd name="T31" fmla="*/ 1708150 h 2160"/>
                <a:gd name="T32" fmla="*/ 6219825 w 3918"/>
                <a:gd name="T33" fmla="*/ 1708150 h 2160"/>
                <a:gd name="T34" fmla="*/ 6219825 w 3918"/>
                <a:gd name="T35" fmla="*/ 1714500 h 2160"/>
                <a:gd name="T36" fmla="*/ 0 w 3918"/>
                <a:gd name="T37" fmla="*/ 1714500 h 2160"/>
                <a:gd name="T38" fmla="*/ 0 w 3918"/>
                <a:gd name="T39" fmla="*/ 1708150 h 2160"/>
                <a:gd name="T40" fmla="*/ 0 w 3918"/>
                <a:gd name="T41" fmla="*/ 1141412 h 2160"/>
                <a:gd name="T42" fmla="*/ 6219825 w 3918"/>
                <a:gd name="T43" fmla="*/ 1141412 h 2160"/>
                <a:gd name="T44" fmla="*/ 6219825 w 3918"/>
                <a:gd name="T45" fmla="*/ 1147762 h 2160"/>
                <a:gd name="T46" fmla="*/ 0 w 3918"/>
                <a:gd name="T47" fmla="*/ 1147762 h 2160"/>
                <a:gd name="T48" fmla="*/ 0 w 3918"/>
                <a:gd name="T49" fmla="*/ 1141412 h 2160"/>
                <a:gd name="T50" fmla="*/ 0 w 3918"/>
                <a:gd name="T51" fmla="*/ 566737 h 2160"/>
                <a:gd name="T52" fmla="*/ 6219825 w 3918"/>
                <a:gd name="T53" fmla="*/ 566737 h 2160"/>
                <a:gd name="T54" fmla="*/ 6219825 w 3918"/>
                <a:gd name="T55" fmla="*/ 574675 h 2160"/>
                <a:gd name="T56" fmla="*/ 0 w 3918"/>
                <a:gd name="T57" fmla="*/ 574675 h 2160"/>
                <a:gd name="T58" fmla="*/ 0 w 3918"/>
                <a:gd name="T59" fmla="*/ 566737 h 2160"/>
                <a:gd name="T60" fmla="*/ 0 w 3918"/>
                <a:gd name="T61" fmla="*/ 0 h 2160"/>
                <a:gd name="T62" fmla="*/ 6219825 w 3918"/>
                <a:gd name="T63" fmla="*/ 0 h 2160"/>
                <a:gd name="T64" fmla="*/ 6219825 w 3918"/>
                <a:gd name="T65" fmla="*/ 7937 h 2160"/>
                <a:gd name="T66" fmla="*/ 0 w 3918"/>
                <a:gd name="T67" fmla="*/ 7937 h 2160"/>
                <a:gd name="T68" fmla="*/ 0 w 3918"/>
                <a:gd name="T69" fmla="*/ 0 h 21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918"/>
                <a:gd name="T106" fmla="*/ 0 h 2160"/>
                <a:gd name="T107" fmla="*/ 3918 w 3918"/>
                <a:gd name="T108" fmla="*/ 2160 h 216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918" h="2160">
                  <a:moveTo>
                    <a:pt x="0" y="2156"/>
                  </a:moveTo>
                  <a:lnTo>
                    <a:pt x="3918" y="2156"/>
                  </a:lnTo>
                  <a:lnTo>
                    <a:pt x="3918" y="2160"/>
                  </a:lnTo>
                  <a:lnTo>
                    <a:pt x="0" y="2160"/>
                  </a:lnTo>
                  <a:lnTo>
                    <a:pt x="0" y="2156"/>
                  </a:lnTo>
                  <a:close/>
                  <a:moveTo>
                    <a:pt x="0" y="1794"/>
                  </a:moveTo>
                  <a:lnTo>
                    <a:pt x="3918" y="1794"/>
                  </a:lnTo>
                  <a:lnTo>
                    <a:pt x="3918" y="1799"/>
                  </a:lnTo>
                  <a:lnTo>
                    <a:pt x="0" y="1799"/>
                  </a:lnTo>
                  <a:lnTo>
                    <a:pt x="0" y="1794"/>
                  </a:lnTo>
                  <a:close/>
                  <a:moveTo>
                    <a:pt x="0" y="1437"/>
                  </a:moveTo>
                  <a:lnTo>
                    <a:pt x="3918" y="1437"/>
                  </a:lnTo>
                  <a:lnTo>
                    <a:pt x="3918" y="1442"/>
                  </a:lnTo>
                  <a:lnTo>
                    <a:pt x="0" y="1442"/>
                  </a:lnTo>
                  <a:lnTo>
                    <a:pt x="0" y="1437"/>
                  </a:lnTo>
                  <a:close/>
                  <a:moveTo>
                    <a:pt x="0" y="1076"/>
                  </a:moveTo>
                  <a:lnTo>
                    <a:pt x="3918" y="1076"/>
                  </a:lnTo>
                  <a:lnTo>
                    <a:pt x="3918" y="1080"/>
                  </a:lnTo>
                  <a:lnTo>
                    <a:pt x="0" y="1080"/>
                  </a:lnTo>
                  <a:lnTo>
                    <a:pt x="0" y="1076"/>
                  </a:lnTo>
                  <a:close/>
                  <a:moveTo>
                    <a:pt x="0" y="719"/>
                  </a:moveTo>
                  <a:lnTo>
                    <a:pt x="3918" y="719"/>
                  </a:lnTo>
                  <a:lnTo>
                    <a:pt x="3918" y="723"/>
                  </a:lnTo>
                  <a:lnTo>
                    <a:pt x="0" y="723"/>
                  </a:lnTo>
                  <a:lnTo>
                    <a:pt x="0" y="719"/>
                  </a:lnTo>
                  <a:close/>
                  <a:moveTo>
                    <a:pt x="0" y="357"/>
                  </a:moveTo>
                  <a:lnTo>
                    <a:pt x="3918" y="357"/>
                  </a:lnTo>
                  <a:lnTo>
                    <a:pt x="3918" y="362"/>
                  </a:lnTo>
                  <a:lnTo>
                    <a:pt x="0" y="362"/>
                  </a:lnTo>
                  <a:lnTo>
                    <a:pt x="0" y="357"/>
                  </a:lnTo>
                  <a:close/>
                  <a:moveTo>
                    <a:pt x="0" y="0"/>
                  </a:moveTo>
                  <a:lnTo>
                    <a:pt x="3918" y="0"/>
                  </a:lnTo>
                  <a:lnTo>
                    <a:pt x="3918"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40992" name="Rectangle 37"/>
            <p:cNvSpPr>
              <a:spLocks noChangeArrowheads="1"/>
            </p:cNvSpPr>
            <p:nvPr/>
          </p:nvSpPr>
          <p:spPr bwMode="auto">
            <a:xfrm>
              <a:off x="1428750" y="1243013"/>
              <a:ext cx="7937" cy="3989388"/>
            </a:xfrm>
            <a:prstGeom prst="rect">
              <a:avLst/>
            </a:prstGeom>
            <a:solidFill>
              <a:srgbClr val="868686"/>
            </a:solidFill>
            <a:ln w="6350">
              <a:solidFill>
                <a:srgbClr val="868686"/>
              </a:solidFill>
              <a:bevel/>
              <a:headEnd/>
              <a:tailEnd/>
            </a:ln>
          </p:spPr>
          <p:txBody>
            <a:bodyPr/>
            <a:lstStyle/>
            <a:p>
              <a:endParaRPr lang="it-IT"/>
            </a:p>
          </p:txBody>
        </p:sp>
        <p:sp>
          <p:nvSpPr>
            <p:cNvPr id="40993" name="Freeform 38"/>
            <p:cNvSpPr>
              <a:spLocks noEditPoints="1"/>
            </p:cNvSpPr>
            <p:nvPr/>
          </p:nvSpPr>
          <p:spPr bwMode="auto">
            <a:xfrm>
              <a:off x="1384300" y="1239838"/>
              <a:ext cx="47625" cy="3995738"/>
            </a:xfrm>
            <a:custGeom>
              <a:avLst/>
              <a:gdLst>
                <a:gd name="T0" fmla="*/ 0 w 30"/>
                <a:gd name="T1" fmla="*/ 3989388 h 2517"/>
                <a:gd name="T2" fmla="*/ 47625 w 30"/>
                <a:gd name="T3" fmla="*/ 3989388 h 2517"/>
                <a:gd name="T4" fmla="*/ 47625 w 30"/>
                <a:gd name="T5" fmla="*/ 3995738 h 2517"/>
                <a:gd name="T6" fmla="*/ 0 w 30"/>
                <a:gd name="T7" fmla="*/ 3995738 h 2517"/>
                <a:gd name="T8" fmla="*/ 0 w 30"/>
                <a:gd name="T9" fmla="*/ 3989388 h 2517"/>
                <a:gd name="T10" fmla="*/ 0 w 30"/>
                <a:gd name="T11" fmla="*/ 3422651 h 2517"/>
                <a:gd name="T12" fmla="*/ 47625 w 30"/>
                <a:gd name="T13" fmla="*/ 3422651 h 2517"/>
                <a:gd name="T14" fmla="*/ 47625 w 30"/>
                <a:gd name="T15" fmla="*/ 3429001 h 2517"/>
                <a:gd name="T16" fmla="*/ 0 w 30"/>
                <a:gd name="T17" fmla="*/ 3429001 h 2517"/>
                <a:gd name="T18" fmla="*/ 0 w 30"/>
                <a:gd name="T19" fmla="*/ 3422651 h 2517"/>
                <a:gd name="T20" fmla="*/ 0 w 30"/>
                <a:gd name="T21" fmla="*/ 2847975 h 2517"/>
                <a:gd name="T22" fmla="*/ 47625 w 30"/>
                <a:gd name="T23" fmla="*/ 2847975 h 2517"/>
                <a:gd name="T24" fmla="*/ 47625 w 30"/>
                <a:gd name="T25" fmla="*/ 2855913 h 2517"/>
                <a:gd name="T26" fmla="*/ 0 w 30"/>
                <a:gd name="T27" fmla="*/ 2855913 h 2517"/>
                <a:gd name="T28" fmla="*/ 0 w 30"/>
                <a:gd name="T29" fmla="*/ 2847975 h 2517"/>
                <a:gd name="T30" fmla="*/ 0 w 30"/>
                <a:gd name="T31" fmla="*/ 2281238 h 2517"/>
                <a:gd name="T32" fmla="*/ 47625 w 30"/>
                <a:gd name="T33" fmla="*/ 2281238 h 2517"/>
                <a:gd name="T34" fmla="*/ 47625 w 30"/>
                <a:gd name="T35" fmla="*/ 2289175 h 2517"/>
                <a:gd name="T36" fmla="*/ 0 w 30"/>
                <a:gd name="T37" fmla="*/ 2289175 h 2517"/>
                <a:gd name="T38" fmla="*/ 0 w 30"/>
                <a:gd name="T39" fmla="*/ 2281238 h 2517"/>
                <a:gd name="T40" fmla="*/ 0 w 30"/>
                <a:gd name="T41" fmla="*/ 1708150 h 2517"/>
                <a:gd name="T42" fmla="*/ 47625 w 30"/>
                <a:gd name="T43" fmla="*/ 1708150 h 2517"/>
                <a:gd name="T44" fmla="*/ 47625 w 30"/>
                <a:gd name="T45" fmla="*/ 1714500 h 2517"/>
                <a:gd name="T46" fmla="*/ 0 w 30"/>
                <a:gd name="T47" fmla="*/ 1714500 h 2517"/>
                <a:gd name="T48" fmla="*/ 0 w 30"/>
                <a:gd name="T49" fmla="*/ 1708150 h 2517"/>
                <a:gd name="T50" fmla="*/ 0 w 30"/>
                <a:gd name="T51" fmla="*/ 1141413 h 2517"/>
                <a:gd name="T52" fmla="*/ 47625 w 30"/>
                <a:gd name="T53" fmla="*/ 1141413 h 2517"/>
                <a:gd name="T54" fmla="*/ 47625 w 30"/>
                <a:gd name="T55" fmla="*/ 1147763 h 2517"/>
                <a:gd name="T56" fmla="*/ 0 w 30"/>
                <a:gd name="T57" fmla="*/ 1147763 h 2517"/>
                <a:gd name="T58" fmla="*/ 0 w 30"/>
                <a:gd name="T59" fmla="*/ 1141413 h 2517"/>
                <a:gd name="T60" fmla="*/ 0 w 30"/>
                <a:gd name="T61" fmla="*/ 566738 h 2517"/>
                <a:gd name="T62" fmla="*/ 47625 w 30"/>
                <a:gd name="T63" fmla="*/ 566738 h 2517"/>
                <a:gd name="T64" fmla="*/ 47625 w 30"/>
                <a:gd name="T65" fmla="*/ 574675 h 2517"/>
                <a:gd name="T66" fmla="*/ 0 w 30"/>
                <a:gd name="T67" fmla="*/ 574675 h 2517"/>
                <a:gd name="T68" fmla="*/ 0 w 30"/>
                <a:gd name="T69" fmla="*/ 566738 h 2517"/>
                <a:gd name="T70" fmla="*/ 0 w 30"/>
                <a:gd name="T71" fmla="*/ 0 h 2517"/>
                <a:gd name="T72" fmla="*/ 47625 w 30"/>
                <a:gd name="T73" fmla="*/ 0 h 2517"/>
                <a:gd name="T74" fmla="*/ 47625 w 30"/>
                <a:gd name="T75" fmla="*/ 7938 h 2517"/>
                <a:gd name="T76" fmla="*/ 0 w 30"/>
                <a:gd name="T77" fmla="*/ 7938 h 2517"/>
                <a:gd name="T78" fmla="*/ 0 w 30"/>
                <a:gd name="T79" fmla="*/ 0 h 251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0"/>
                <a:gd name="T121" fmla="*/ 0 h 2517"/>
                <a:gd name="T122" fmla="*/ 30 w 30"/>
                <a:gd name="T123" fmla="*/ 2517 h 2517"/>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0" h="2517">
                  <a:moveTo>
                    <a:pt x="0" y="2513"/>
                  </a:moveTo>
                  <a:lnTo>
                    <a:pt x="30" y="2513"/>
                  </a:lnTo>
                  <a:lnTo>
                    <a:pt x="30" y="2517"/>
                  </a:lnTo>
                  <a:lnTo>
                    <a:pt x="0" y="2517"/>
                  </a:lnTo>
                  <a:lnTo>
                    <a:pt x="0" y="2513"/>
                  </a:lnTo>
                  <a:close/>
                  <a:moveTo>
                    <a:pt x="0" y="2156"/>
                  </a:moveTo>
                  <a:lnTo>
                    <a:pt x="30" y="2156"/>
                  </a:lnTo>
                  <a:lnTo>
                    <a:pt x="30" y="2160"/>
                  </a:lnTo>
                  <a:lnTo>
                    <a:pt x="0" y="2160"/>
                  </a:lnTo>
                  <a:lnTo>
                    <a:pt x="0" y="2156"/>
                  </a:lnTo>
                  <a:close/>
                  <a:moveTo>
                    <a:pt x="0" y="1794"/>
                  </a:moveTo>
                  <a:lnTo>
                    <a:pt x="30" y="1794"/>
                  </a:lnTo>
                  <a:lnTo>
                    <a:pt x="30" y="1799"/>
                  </a:lnTo>
                  <a:lnTo>
                    <a:pt x="0" y="1799"/>
                  </a:lnTo>
                  <a:lnTo>
                    <a:pt x="0" y="1794"/>
                  </a:lnTo>
                  <a:close/>
                  <a:moveTo>
                    <a:pt x="0" y="1437"/>
                  </a:moveTo>
                  <a:lnTo>
                    <a:pt x="30" y="1437"/>
                  </a:lnTo>
                  <a:lnTo>
                    <a:pt x="30" y="1442"/>
                  </a:lnTo>
                  <a:lnTo>
                    <a:pt x="0" y="1442"/>
                  </a:lnTo>
                  <a:lnTo>
                    <a:pt x="0" y="1437"/>
                  </a:lnTo>
                  <a:close/>
                  <a:moveTo>
                    <a:pt x="0" y="1076"/>
                  </a:moveTo>
                  <a:lnTo>
                    <a:pt x="30" y="1076"/>
                  </a:lnTo>
                  <a:lnTo>
                    <a:pt x="30" y="1080"/>
                  </a:lnTo>
                  <a:lnTo>
                    <a:pt x="0" y="1080"/>
                  </a:lnTo>
                  <a:lnTo>
                    <a:pt x="0" y="1076"/>
                  </a:lnTo>
                  <a:close/>
                  <a:moveTo>
                    <a:pt x="0" y="719"/>
                  </a:moveTo>
                  <a:lnTo>
                    <a:pt x="30" y="719"/>
                  </a:lnTo>
                  <a:lnTo>
                    <a:pt x="30" y="723"/>
                  </a:lnTo>
                  <a:lnTo>
                    <a:pt x="0" y="723"/>
                  </a:lnTo>
                  <a:lnTo>
                    <a:pt x="0" y="719"/>
                  </a:lnTo>
                  <a:close/>
                  <a:moveTo>
                    <a:pt x="0" y="357"/>
                  </a:moveTo>
                  <a:lnTo>
                    <a:pt x="30" y="357"/>
                  </a:lnTo>
                  <a:lnTo>
                    <a:pt x="30" y="362"/>
                  </a:lnTo>
                  <a:lnTo>
                    <a:pt x="0" y="362"/>
                  </a:lnTo>
                  <a:lnTo>
                    <a:pt x="0" y="357"/>
                  </a:lnTo>
                  <a:close/>
                  <a:moveTo>
                    <a:pt x="0" y="0"/>
                  </a:moveTo>
                  <a:lnTo>
                    <a:pt x="30" y="0"/>
                  </a:lnTo>
                  <a:lnTo>
                    <a:pt x="30"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40994" name="Rectangle 39"/>
            <p:cNvSpPr>
              <a:spLocks noChangeArrowheads="1"/>
            </p:cNvSpPr>
            <p:nvPr/>
          </p:nvSpPr>
          <p:spPr bwMode="auto">
            <a:xfrm>
              <a:off x="1431925" y="5229225"/>
              <a:ext cx="6219825" cy="6350"/>
            </a:xfrm>
            <a:prstGeom prst="rect">
              <a:avLst/>
            </a:prstGeom>
            <a:solidFill>
              <a:srgbClr val="868686"/>
            </a:solidFill>
            <a:ln w="6350">
              <a:solidFill>
                <a:srgbClr val="868686"/>
              </a:solidFill>
              <a:bevel/>
              <a:headEnd/>
              <a:tailEnd/>
            </a:ln>
          </p:spPr>
          <p:txBody>
            <a:bodyPr/>
            <a:lstStyle/>
            <a:p>
              <a:endParaRPr lang="it-IT"/>
            </a:p>
          </p:txBody>
        </p:sp>
        <p:sp>
          <p:nvSpPr>
            <p:cNvPr id="40995" name="Freeform 40"/>
            <p:cNvSpPr>
              <a:spLocks noEditPoints="1"/>
            </p:cNvSpPr>
            <p:nvPr/>
          </p:nvSpPr>
          <p:spPr bwMode="auto">
            <a:xfrm>
              <a:off x="2051050" y="5197475"/>
              <a:ext cx="5605462" cy="77788"/>
            </a:xfrm>
            <a:custGeom>
              <a:avLst/>
              <a:gdLst>
                <a:gd name="T0" fmla="*/ 6350 w 3531"/>
                <a:gd name="T1" fmla="*/ 0 h 49"/>
                <a:gd name="T2" fmla="*/ 6350 w 3531"/>
                <a:gd name="T3" fmla="*/ 77788 h 49"/>
                <a:gd name="T4" fmla="*/ 0 w 3531"/>
                <a:gd name="T5" fmla="*/ 77788 h 49"/>
                <a:gd name="T6" fmla="*/ 0 w 3531"/>
                <a:gd name="T7" fmla="*/ 0 h 49"/>
                <a:gd name="T8" fmla="*/ 6350 w 3531"/>
                <a:gd name="T9" fmla="*/ 0 h 49"/>
                <a:gd name="T10" fmla="*/ 1250950 w 3531"/>
                <a:gd name="T11" fmla="*/ 0 h 49"/>
                <a:gd name="T12" fmla="*/ 1250950 w 3531"/>
                <a:gd name="T13" fmla="*/ 77788 h 49"/>
                <a:gd name="T14" fmla="*/ 1244600 w 3531"/>
                <a:gd name="T15" fmla="*/ 77788 h 49"/>
                <a:gd name="T16" fmla="*/ 1244600 w 3531"/>
                <a:gd name="T17" fmla="*/ 0 h 49"/>
                <a:gd name="T18" fmla="*/ 1250950 w 3531"/>
                <a:gd name="T19" fmla="*/ 0 h 49"/>
                <a:gd name="T20" fmla="*/ 2495550 w 3531"/>
                <a:gd name="T21" fmla="*/ 0 h 49"/>
                <a:gd name="T22" fmla="*/ 2495550 w 3531"/>
                <a:gd name="T23" fmla="*/ 77788 h 49"/>
                <a:gd name="T24" fmla="*/ 2487612 w 3531"/>
                <a:gd name="T25" fmla="*/ 77788 h 49"/>
                <a:gd name="T26" fmla="*/ 2487612 w 3531"/>
                <a:gd name="T27" fmla="*/ 0 h 49"/>
                <a:gd name="T28" fmla="*/ 2495550 w 3531"/>
                <a:gd name="T29" fmla="*/ 0 h 49"/>
                <a:gd name="T30" fmla="*/ 3738563 w 3531"/>
                <a:gd name="T31" fmla="*/ 0 h 49"/>
                <a:gd name="T32" fmla="*/ 3738563 w 3531"/>
                <a:gd name="T33" fmla="*/ 77788 h 49"/>
                <a:gd name="T34" fmla="*/ 3732213 w 3531"/>
                <a:gd name="T35" fmla="*/ 77788 h 49"/>
                <a:gd name="T36" fmla="*/ 3732213 w 3531"/>
                <a:gd name="T37" fmla="*/ 0 h 49"/>
                <a:gd name="T38" fmla="*/ 3738563 w 3531"/>
                <a:gd name="T39" fmla="*/ 0 h 49"/>
                <a:gd name="T40" fmla="*/ 4983162 w 3531"/>
                <a:gd name="T41" fmla="*/ 0 h 49"/>
                <a:gd name="T42" fmla="*/ 4983162 w 3531"/>
                <a:gd name="T43" fmla="*/ 77788 h 49"/>
                <a:gd name="T44" fmla="*/ 4975225 w 3531"/>
                <a:gd name="T45" fmla="*/ 77788 h 49"/>
                <a:gd name="T46" fmla="*/ 4975225 w 3531"/>
                <a:gd name="T47" fmla="*/ 0 h 49"/>
                <a:gd name="T48" fmla="*/ 4983162 w 3531"/>
                <a:gd name="T49" fmla="*/ 0 h 49"/>
                <a:gd name="T50" fmla="*/ 5605462 w 3531"/>
                <a:gd name="T51" fmla="*/ 0 h 49"/>
                <a:gd name="T52" fmla="*/ 5605462 w 3531"/>
                <a:gd name="T53" fmla="*/ 77788 h 49"/>
                <a:gd name="T54" fmla="*/ 5597525 w 3531"/>
                <a:gd name="T55" fmla="*/ 77788 h 49"/>
                <a:gd name="T56" fmla="*/ 5597525 w 3531"/>
                <a:gd name="T57" fmla="*/ 0 h 49"/>
                <a:gd name="T58" fmla="*/ 5605462 w 3531"/>
                <a:gd name="T59" fmla="*/ 0 h 4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531"/>
                <a:gd name="T91" fmla="*/ 0 h 49"/>
                <a:gd name="T92" fmla="*/ 3531 w 3531"/>
                <a:gd name="T93" fmla="*/ 49 h 4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531" h="49">
                  <a:moveTo>
                    <a:pt x="4" y="0"/>
                  </a:moveTo>
                  <a:lnTo>
                    <a:pt x="4" y="49"/>
                  </a:lnTo>
                  <a:lnTo>
                    <a:pt x="0" y="49"/>
                  </a:lnTo>
                  <a:lnTo>
                    <a:pt x="0" y="0"/>
                  </a:lnTo>
                  <a:lnTo>
                    <a:pt x="4" y="0"/>
                  </a:lnTo>
                  <a:close/>
                  <a:moveTo>
                    <a:pt x="788" y="0"/>
                  </a:moveTo>
                  <a:lnTo>
                    <a:pt x="788" y="49"/>
                  </a:lnTo>
                  <a:lnTo>
                    <a:pt x="784" y="49"/>
                  </a:lnTo>
                  <a:lnTo>
                    <a:pt x="784" y="0"/>
                  </a:lnTo>
                  <a:lnTo>
                    <a:pt x="788" y="0"/>
                  </a:lnTo>
                  <a:close/>
                  <a:moveTo>
                    <a:pt x="1572" y="0"/>
                  </a:moveTo>
                  <a:lnTo>
                    <a:pt x="1572" y="49"/>
                  </a:lnTo>
                  <a:lnTo>
                    <a:pt x="1567" y="49"/>
                  </a:lnTo>
                  <a:lnTo>
                    <a:pt x="1567" y="0"/>
                  </a:lnTo>
                  <a:lnTo>
                    <a:pt x="1572" y="0"/>
                  </a:lnTo>
                  <a:close/>
                  <a:moveTo>
                    <a:pt x="2355" y="0"/>
                  </a:moveTo>
                  <a:lnTo>
                    <a:pt x="2355" y="49"/>
                  </a:lnTo>
                  <a:lnTo>
                    <a:pt x="2351" y="49"/>
                  </a:lnTo>
                  <a:lnTo>
                    <a:pt x="2351" y="0"/>
                  </a:lnTo>
                  <a:lnTo>
                    <a:pt x="2355" y="0"/>
                  </a:lnTo>
                  <a:close/>
                  <a:moveTo>
                    <a:pt x="3139" y="0"/>
                  </a:moveTo>
                  <a:lnTo>
                    <a:pt x="3139" y="49"/>
                  </a:lnTo>
                  <a:lnTo>
                    <a:pt x="3134" y="49"/>
                  </a:lnTo>
                  <a:lnTo>
                    <a:pt x="3134" y="0"/>
                  </a:lnTo>
                  <a:lnTo>
                    <a:pt x="3139" y="0"/>
                  </a:lnTo>
                  <a:close/>
                  <a:moveTo>
                    <a:pt x="3531" y="0"/>
                  </a:moveTo>
                  <a:lnTo>
                    <a:pt x="3531" y="49"/>
                  </a:lnTo>
                  <a:lnTo>
                    <a:pt x="3526" y="49"/>
                  </a:lnTo>
                  <a:lnTo>
                    <a:pt x="3526" y="0"/>
                  </a:lnTo>
                  <a:lnTo>
                    <a:pt x="3531"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40996" name="Freeform 41"/>
            <p:cNvSpPr>
              <a:spLocks/>
            </p:cNvSpPr>
            <p:nvPr/>
          </p:nvSpPr>
          <p:spPr bwMode="auto">
            <a:xfrm>
              <a:off x="2036763" y="3381375"/>
              <a:ext cx="5013325" cy="434975"/>
            </a:xfrm>
            <a:custGeom>
              <a:avLst/>
              <a:gdLst>
                <a:gd name="T0" fmla="*/ 16598 w 11478"/>
                <a:gd name="T1" fmla="*/ 126594 h 993"/>
                <a:gd name="T2" fmla="*/ 1260538 w 11478"/>
                <a:gd name="T3" fmla="*/ 438 h 993"/>
                <a:gd name="T4" fmla="*/ 1264469 w 11478"/>
                <a:gd name="T5" fmla="*/ 438 h 993"/>
                <a:gd name="T6" fmla="*/ 2508410 w 11478"/>
                <a:gd name="T7" fmla="*/ 154629 h 993"/>
                <a:gd name="T8" fmla="*/ 3753661 w 11478"/>
                <a:gd name="T9" fmla="*/ 399932 h 993"/>
                <a:gd name="T10" fmla="*/ 3746672 w 11478"/>
                <a:gd name="T11" fmla="*/ 399932 h 993"/>
                <a:gd name="T12" fmla="*/ 4990613 w 11478"/>
                <a:gd name="T13" fmla="*/ 126594 h 993"/>
                <a:gd name="T14" fmla="*/ 5011578 w 11478"/>
                <a:gd name="T15" fmla="*/ 140173 h 993"/>
                <a:gd name="T16" fmla="*/ 4998038 w 11478"/>
                <a:gd name="T17" fmla="*/ 161199 h 993"/>
                <a:gd name="T18" fmla="*/ 3754098 w 11478"/>
                <a:gd name="T19" fmla="*/ 434537 h 993"/>
                <a:gd name="T20" fmla="*/ 3747109 w 11478"/>
                <a:gd name="T21" fmla="*/ 434537 h 993"/>
                <a:gd name="T22" fmla="*/ 2504479 w 11478"/>
                <a:gd name="T23" fmla="*/ 189234 h 993"/>
                <a:gd name="T24" fmla="*/ 1260538 w 11478"/>
                <a:gd name="T25" fmla="*/ 35043 h 993"/>
                <a:gd name="T26" fmla="*/ 1264032 w 11478"/>
                <a:gd name="T27" fmla="*/ 35043 h 993"/>
                <a:gd name="T28" fmla="*/ 20092 w 11478"/>
                <a:gd name="T29" fmla="*/ 161199 h 993"/>
                <a:gd name="T30" fmla="*/ 1310 w 11478"/>
                <a:gd name="T31" fmla="*/ 145430 h 993"/>
                <a:gd name="T32" fmla="*/ 16598 w 11478"/>
                <a:gd name="T33" fmla="*/ 126594 h 99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478"/>
                <a:gd name="T52" fmla="*/ 0 h 993"/>
                <a:gd name="T53" fmla="*/ 11478 w 11478"/>
                <a:gd name="T54" fmla="*/ 993 h 99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478" h="993">
                  <a:moveTo>
                    <a:pt x="38" y="289"/>
                  </a:moveTo>
                  <a:lnTo>
                    <a:pt x="2886" y="1"/>
                  </a:lnTo>
                  <a:cubicBezTo>
                    <a:pt x="2889" y="0"/>
                    <a:pt x="2892" y="0"/>
                    <a:pt x="2895" y="1"/>
                  </a:cubicBezTo>
                  <a:lnTo>
                    <a:pt x="5743" y="353"/>
                  </a:lnTo>
                  <a:lnTo>
                    <a:pt x="8594" y="913"/>
                  </a:lnTo>
                  <a:lnTo>
                    <a:pt x="8578" y="913"/>
                  </a:lnTo>
                  <a:lnTo>
                    <a:pt x="11426" y="289"/>
                  </a:lnTo>
                  <a:cubicBezTo>
                    <a:pt x="11447" y="285"/>
                    <a:pt x="11469" y="298"/>
                    <a:pt x="11474" y="320"/>
                  </a:cubicBezTo>
                  <a:cubicBezTo>
                    <a:pt x="11478" y="341"/>
                    <a:pt x="11465" y="363"/>
                    <a:pt x="11443" y="368"/>
                  </a:cubicBezTo>
                  <a:lnTo>
                    <a:pt x="8595" y="992"/>
                  </a:lnTo>
                  <a:cubicBezTo>
                    <a:pt x="8590" y="993"/>
                    <a:pt x="8584" y="993"/>
                    <a:pt x="8579" y="992"/>
                  </a:cubicBezTo>
                  <a:lnTo>
                    <a:pt x="5734" y="432"/>
                  </a:lnTo>
                  <a:lnTo>
                    <a:pt x="2886" y="80"/>
                  </a:lnTo>
                  <a:lnTo>
                    <a:pt x="2894" y="80"/>
                  </a:lnTo>
                  <a:lnTo>
                    <a:pt x="46" y="368"/>
                  </a:lnTo>
                  <a:cubicBezTo>
                    <a:pt x="25" y="370"/>
                    <a:pt x="5" y="354"/>
                    <a:pt x="3" y="332"/>
                  </a:cubicBezTo>
                  <a:cubicBezTo>
                    <a:pt x="0" y="311"/>
                    <a:pt x="16" y="291"/>
                    <a:pt x="38" y="289"/>
                  </a:cubicBezTo>
                  <a:close/>
                </a:path>
              </a:pathLst>
            </a:custGeom>
            <a:solidFill>
              <a:srgbClr val="76923C"/>
            </a:solidFill>
            <a:ln w="6350" cap="flat">
              <a:solidFill>
                <a:srgbClr val="76923C"/>
              </a:solidFill>
              <a:prstDash val="solid"/>
              <a:bevel/>
              <a:headEnd/>
              <a:tailEnd/>
            </a:ln>
          </p:spPr>
          <p:txBody>
            <a:bodyPr/>
            <a:lstStyle/>
            <a:p>
              <a:endParaRPr lang="it-IT"/>
            </a:p>
          </p:txBody>
        </p:sp>
        <p:sp>
          <p:nvSpPr>
            <p:cNvPr id="40997" name="Rectangle 44"/>
            <p:cNvSpPr>
              <a:spLocks noChangeArrowheads="1"/>
            </p:cNvSpPr>
            <p:nvPr/>
          </p:nvSpPr>
          <p:spPr bwMode="auto">
            <a:xfrm>
              <a:off x="1009129" y="5140325"/>
              <a:ext cx="25648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40</a:t>
              </a:r>
              <a:endParaRPr lang="it-IT" sz="3200"/>
            </a:p>
          </p:txBody>
        </p:sp>
        <p:sp>
          <p:nvSpPr>
            <p:cNvPr id="40998" name="Rectangle 45"/>
            <p:cNvSpPr>
              <a:spLocks noChangeArrowheads="1"/>
            </p:cNvSpPr>
            <p:nvPr/>
          </p:nvSpPr>
          <p:spPr bwMode="auto">
            <a:xfrm>
              <a:off x="1009129" y="4570413"/>
              <a:ext cx="25648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60</a:t>
              </a:r>
              <a:endParaRPr lang="it-IT" sz="3200"/>
            </a:p>
          </p:txBody>
        </p:sp>
        <p:sp>
          <p:nvSpPr>
            <p:cNvPr id="40999" name="Rectangle 46"/>
            <p:cNvSpPr>
              <a:spLocks noChangeArrowheads="1"/>
            </p:cNvSpPr>
            <p:nvPr/>
          </p:nvSpPr>
          <p:spPr bwMode="auto">
            <a:xfrm>
              <a:off x="1009129" y="4000500"/>
              <a:ext cx="25648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80</a:t>
              </a:r>
              <a:endParaRPr lang="it-IT" sz="3200"/>
            </a:p>
          </p:txBody>
        </p:sp>
        <p:sp>
          <p:nvSpPr>
            <p:cNvPr id="41000" name="Rectangle 47"/>
            <p:cNvSpPr>
              <a:spLocks noChangeArrowheads="1"/>
            </p:cNvSpPr>
            <p:nvPr/>
          </p:nvSpPr>
          <p:spPr bwMode="auto">
            <a:xfrm>
              <a:off x="899592" y="3429000"/>
              <a:ext cx="38472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100</a:t>
              </a:r>
              <a:endParaRPr lang="it-IT" sz="3200"/>
            </a:p>
          </p:txBody>
        </p:sp>
        <p:sp>
          <p:nvSpPr>
            <p:cNvPr id="41001" name="Rectangle 48"/>
            <p:cNvSpPr>
              <a:spLocks noChangeArrowheads="1"/>
            </p:cNvSpPr>
            <p:nvPr/>
          </p:nvSpPr>
          <p:spPr bwMode="auto">
            <a:xfrm>
              <a:off x="899592" y="2859088"/>
              <a:ext cx="38472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120</a:t>
              </a:r>
              <a:endParaRPr lang="it-IT" sz="3200"/>
            </a:p>
          </p:txBody>
        </p:sp>
        <p:sp>
          <p:nvSpPr>
            <p:cNvPr id="41002" name="Rectangle 49"/>
            <p:cNvSpPr>
              <a:spLocks noChangeArrowheads="1"/>
            </p:cNvSpPr>
            <p:nvPr/>
          </p:nvSpPr>
          <p:spPr bwMode="auto">
            <a:xfrm>
              <a:off x="899592" y="2289175"/>
              <a:ext cx="38472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140</a:t>
              </a:r>
              <a:endParaRPr lang="it-IT" sz="3200"/>
            </a:p>
          </p:txBody>
        </p:sp>
        <p:sp>
          <p:nvSpPr>
            <p:cNvPr id="41003" name="Rectangle 50"/>
            <p:cNvSpPr>
              <a:spLocks noChangeArrowheads="1"/>
            </p:cNvSpPr>
            <p:nvPr/>
          </p:nvSpPr>
          <p:spPr bwMode="auto">
            <a:xfrm>
              <a:off x="899592" y="1717675"/>
              <a:ext cx="38472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160</a:t>
              </a:r>
              <a:endParaRPr lang="it-IT" sz="3200"/>
            </a:p>
          </p:txBody>
        </p:sp>
        <p:sp>
          <p:nvSpPr>
            <p:cNvPr id="41004" name="Rectangle 51"/>
            <p:cNvSpPr>
              <a:spLocks noChangeArrowheads="1"/>
            </p:cNvSpPr>
            <p:nvPr/>
          </p:nvSpPr>
          <p:spPr bwMode="auto">
            <a:xfrm>
              <a:off x="899592" y="1147763"/>
              <a:ext cx="38472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180</a:t>
              </a:r>
              <a:endParaRPr lang="it-IT" sz="3200"/>
            </a:p>
          </p:txBody>
        </p:sp>
        <p:sp>
          <p:nvSpPr>
            <p:cNvPr id="41005" name="Rectangle 52"/>
            <p:cNvSpPr>
              <a:spLocks noChangeArrowheads="1"/>
            </p:cNvSpPr>
            <p:nvPr/>
          </p:nvSpPr>
          <p:spPr bwMode="auto">
            <a:xfrm>
              <a:off x="1849438" y="5340350"/>
              <a:ext cx="531812"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2006</a:t>
              </a:r>
              <a:endParaRPr lang="it-IT" sz="3200"/>
            </a:p>
          </p:txBody>
        </p:sp>
        <p:sp>
          <p:nvSpPr>
            <p:cNvPr id="41006" name="Rectangle 53"/>
            <p:cNvSpPr>
              <a:spLocks noChangeArrowheads="1"/>
            </p:cNvSpPr>
            <p:nvPr/>
          </p:nvSpPr>
          <p:spPr bwMode="auto">
            <a:xfrm>
              <a:off x="3092450" y="5340350"/>
              <a:ext cx="531812"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2007</a:t>
              </a:r>
              <a:endParaRPr lang="it-IT" sz="3200"/>
            </a:p>
          </p:txBody>
        </p:sp>
        <p:sp>
          <p:nvSpPr>
            <p:cNvPr id="41007" name="Rectangle 54"/>
            <p:cNvSpPr>
              <a:spLocks noChangeArrowheads="1"/>
            </p:cNvSpPr>
            <p:nvPr/>
          </p:nvSpPr>
          <p:spPr bwMode="auto">
            <a:xfrm>
              <a:off x="4335463" y="5340350"/>
              <a:ext cx="531812"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2008</a:t>
              </a:r>
              <a:endParaRPr lang="it-IT" sz="3200"/>
            </a:p>
          </p:txBody>
        </p:sp>
        <p:sp>
          <p:nvSpPr>
            <p:cNvPr id="41008" name="Rectangle 55"/>
            <p:cNvSpPr>
              <a:spLocks noChangeArrowheads="1"/>
            </p:cNvSpPr>
            <p:nvPr/>
          </p:nvSpPr>
          <p:spPr bwMode="auto">
            <a:xfrm>
              <a:off x="5578475" y="5340350"/>
              <a:ext cx="5302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2009</a:t>
              </a:r>
              <a:endParaRPr lang="it-IT" sz="3200"/>
            </a:p>
          </p:txBody>
        </p:sp>
        <p:sp>
          <p:nvSpPr>
            <p:cNvPr id="41009" name="Rectangle 56"/>
            <p:cNvSpPr>
              <a:spLocks noChangeArrowheads="1"/>
            </p:cNvSpPr>
            <p:nvPr/>
          </p:nvSpPr>
          <p:spPr bwMode="auto">
            <a:xfrm>
              <a:off x="6823075" y="5340350"/>
              <a:ext cx="5302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2010</a:t>
              </a:r>
              <a:endParaRPr lang="it-IT" sz="3200"/>
            </a:p>
          </p:txBody>
        </p:sp>
      </p:grpSp>
      <p:grpSp>
        <p:nvGrpSpPr>
          <p:cNvPr id="4" name="Gruppo 38"/>
          <p:cNvGrpSpPr>
            <a:grpSpLocks/>
          </p:cNvGrpSpPr>
          <p:nvPr/>
        </p:nvGrpSpPr>
        <p:grpSpPr bwMode="auto">
          <a:xfrm>
            <a:off x="6084888" y="2997200"/>
            <a:ext cx="719137" cy="576263"/>
            <a:chOff x="5191471" y="1775783"/>
            <a:chExt cx="720000" cy="576000"/>
          </a:xfrm>
        </p:grpSpPr>
        <p:sp>
          <p:nvSpPr>
            <p:cNvPr id="51" name="Ovale 50"/>
            <p:cNvSpPr>
              <a:spLocks/>
            </p:cNvSpPr>
            <p:nvPr/>
          </p:nvSpPr>
          <p:spPr bwMode="auto">
            <a:xfrm>
              <a:off x="5220072" y="1775783"/>
              <a:ext cx="576000" cy="576000"/>
            </a:xfrm>
            <a:prstGeom prst="ellipse">
              <a:avLst/>
            </a:prstGeom>
            <a:solidFill>
              <a:srgbClr val="76923C"/>
            </a:solidFill>
            <a:ln w="28575" cap="flat" cmpd="sng" algn="ctr">
              <a:solidFill>
                <a:srgbClr val="76923C"/>
              </a:solidFill>
              <a:prstDash val="dash"/>
              <a:round/>
              <a:headEnd type="none" w="med" len="med"/>
              <a:tailEnd type="triangle" w="med" len="med"/>
            </a:ln>
            <a:effectLst/>
            <a:scene3d>
              <a:camera prst="orthographicFront"/>
              <a:lightRig rig="threePt" dir="t"/>
            </a:scene3d>
            <a:sp3d>
              <a:bevelT/>
            </a:sp3d>
          </p:spPr>
          <p:txBody>
            <a:bodyPr anchor="ctr"/>
            <a:lstStyle/>
            <a:p>
              <a:pPr algn="ctr">
                <a:defRPr/>
              </a:pPr>
              <a:endParaRPr lang="it-IT" dirty="0">
                <a:solidFill>
                  <a:schemeClr val="bg1"/>
                </a:solidFill>
                <a:cs typeface="+mn-cs"/>
              </a:endParaRPr>
            </a:p>
          </p:txBody>
        </p:sp>
        <p:sp>
          <p:nvSpPr>
            <p:cNvPr id="52" name="CasellaDiTesto 51"/>
            <p:cNvSpPr txBox="1">
              <a:spLocks noChangeArrowheads="1"/>
            </p:cNvSpPr>
            <p:nvPr/>
          </p:nvSpPr>
          <p:spPr bwMode="auto">
            <a:xfrm>
              <a:off x="5191471" y="1874163"/>
              <a:ext cx="720000" cy="339570"/>
            </a:xfrm>
            <a:prstGeom prst="rect">
              <a:avLst/>
            </a:prstGeom>
            <a:noFill/>
            <a:ln w="9525">
              <a:noFill/>
              <a:miter lim="800000"/>
              <a:headEnd/>
              <a:tailEnd/>
            </a:ln>
          </p:spPr>
          <p:txBody>
            <a:bodyPr>
              <a:spAutoFit/>
            </a:bodyPr>
            <a:lstStyle/>
            <a:p>
              <a:pPr>
                <a:defRPr/>
              </a:pPr>
              <a:r>
                <a:rPr lang="it-IT" sz="1600" dirty="0">
                  <a:solidFill>
                    <a:schemeClr val="bg1"/>
                  </a:solidFill>
                  <a:latin typeface="+mj-lt"/>
                  <a:cs typeface="+mn-cs"/>
                </a:rPr>
                <a:t>+11</a:t>
              </a:r>
              <a:r>
                <a:rPr lang="it-IT" sz="1100" dirty="0">
                  <a:solidFill>
                    <a:schemeClr val="bg1"/>
                  </a:solidFill>
                  <a:latin typeface="+mj-lt"/>
                  <a:cs typeface="+mn-cs"/>
                </a:rPr>
                <a:t>%</a:t>
              </a:r>
              <a:endParaRPr lang="it-IT" sz="1600" dirty="0">
                <a:solidFill>
                  <a:schemeClr val="bg1"/>
                </a:solidFill>
                <a:latin typeface="+mj-lt"/>
                <a:cs typeface="+mn-cs"/>
              </a:endParaRPr>
            </a:p>
          </p:txBody>
        </p:sp>
      </p:grpSp>
      <p:sp>
        <p:nvSpPr>
          <p:cNvPr id="29738" name="Freeform 42"/>
          <p:cNvSpPr>
            <a:spLocks/>
          </p:cNvSpPr>
          <p:nvPr/>
        </p:nvSpPr>
        <p:spPr bwMode="auto">
          <a:xfrm>
            <a:off x="2036763" y="3500438"/>
            <a:ext cx="5011737" cy="798512"/>
          </a:xfrm>
          <a:custGeom>
            <a:avLst/>
            <a:gdLst>
              <a:gd name="T0" fmla="*/ 17472 w 11474"/>
              <a:gd name="T1" fmla="*/ 7001 h 1825"/>
              <a:gd name="T2" fmla="*/ 1261452 w 11474"/>
              <a:gd name="T3" fmla="*/ 0 h 1825"/>
              <a:gd name="T4" fmla="*/ 1265820 w 11474"/>
              <a:gd name="T5" fmla="*/ 875 h 1825"/>
              <a:gd name="T6" fmla="*/ 2509800 w 11474"/>
              <a:gd name="T7" fmla="*/ 301903 h 1825"/>
              <a:gd name="T8" fmla="*/ 3755527 w 11474"/>
              <a:gd name="T9" fmla="*/ 764384 h 1825"/>
              <a:gd name="T10" fmla="*/ 3748102 w 11474"/>
              <a:gd name="T11" fmla="*/ 763509 h 1825"/>
              <a:gd name="T12" fmla="*/ 4992081 w 11474"/>
              <a:gd name="T13" fmla="*/ 665500 h 1825"/>
              <a:gd name="T14" fmla="*/ 5010863 w 11474"/>
              <a:gd name="T15" fmla="*/ 681251 h 1825"/>
              <a:gd name="T16" fmla="*/ 4995139 w 11474"/>
              <a:gd name="T17" fmla="*/ 700065 h 1825"/>
              <a:gd name="T18" fmla="*/ 3751159 w 11474"/>
              <a:gd name="T19" fmla="*/ 798074 h 1825"/>
              <a:gd name="T20" fmla="*/ 3743734 w 11474"/>
              <a:gd name="T21" fmla="*/ 797199 h 1825"/>
              <a:gd name="T22" fmla="*/ 2501501 w 11474"/>
              <a:gd name="T23" fmla="*/ 335594 h 1825"/>
              <a:gd name="T24" fmla="*/ 1257521 w 11474"/>
              <a:gd name="T25" fmla="*/ 34566 h 1825"/>
              <a:gd name="T26" fmla="*/ 1261888 w 11474"/>
              <a:gd name="T27" fmla="*/ 35003 h 1825"/>
              <a:gd name="T28" fmla="*/ 17908 w 11474"/>
              <a:gd name="T29" fmla="*/ 42004 h 1825"/>
              <a:gd name="T30" fmla="*/ 0 w 11474"/>
              <a:gd name="T31" fmla="*/ 24940 h 1825"/>
              <a:gd name="T32" fmla="*/ 17472 w 11474"/>
              <a:gd name="T33" fmla="*/ 7001 h 18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474"/>
              <a:gd name="T52" fmla="*/ 0 h 1825"/>
              <a:gd name="T53" fmla="*/ 11474 w 11474"/>
              <a:gd name="T54" fmla="*/ 1825 h 182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474" h="1825">
                <a:moveTo>
                  <a:pt x="40" y="16"/>
                </a:moveTo>
                <a:lnTo>
                  <a:pt x="2888" y="0"/>
                </a:lnTo>
                <a:cubicBezTo>
                  <a:pt x="2891" y="0"/>
                  <a:pt x="2895" y="1"/>
                  <a:pt x="2898" y="2"/>
                </a:cubicBezTo>
                <a:lnTo>
                  <a:pt x="5746" y="690"/>
                </a:lnTo>
                <a:lnTo>
                  <a:pt x="8598" y="1747"/>
                </a:lnTo>
                <a:lnTo>
                  <a:pt x="8581" y="1745"/>
                </a:lnTo>
                <a:lnTo>
                  <a:pt x="11429" y="1521"/>
                </a:lnTo>
                <a:cubicBezTo>
                  <a:pt x="11451" y="1519"/>
                  <a:pt x="11471" y="1535"/>
                  <a:pt x="11472" y="1557"/>
                </a:cubicBezTo>
                <a:cubicBezTo>
                  <a:pt x="11474" y="1579"/>
                  <a:pt x="11458" y="1599"/>
                  <a:pt x="11436" y="1600"/>
                </a:cubicBezTo>
                <a:lnTo>
                  <a:pt x="8588" y="1824"/>
                </a:lnTo>
                <a:cubicBezTo>
                  <a:pt x="8582" y="1825"/>
                  <a:pt x="8576" y="1824"/>
                  <a:pt x="8571" y="1822"/>
                </a:cubicBezTo>
                <a:lnTo>
                  <a:pt x="5727" y="767"/>
                </a:lnTo>
                <a:lnTo>
                  <a:pt x="2879" y="79"/>
                </a:lnTo>
                <a:lnTo>
                  <a:pt x="2889" y="80"/>
                </a:lnTo>
                <a:lnTo>
                  <a:pt x="41" y="96"/>
                </a:lnTo>
                <a:cubicBezTo>
                  <a:pt x="19" y="97"/>
                  <a:pt x="1" y="79"/>
                  <a:pt x="0" y="57"/>
                </a:cubicBezTo>
                <a:cubicBezTo>
                  <a:pt x="0" y="35"/>
                  <a:pt x="18" y="17"/>
                  <a:pt x="40" y="16"/>
                </a:cubicBezTo>
                <a:close/>
              </a:path>
            </a:pathLst>
          </a:custGeom>
          <a:solidFill>
            <a:srgbClr val="92D050"/>
          </a:solidFill>
          <a:ln w="6350" cap="flat">
            <a:solidFill>
              <a:srgbClr val="92D050"/>
            </a:solidFill>
            <a:prstDash val="solid"/>
            <a:bevel/>
            <a:headEnd/>
            <a:tailEnd/>
          </a:ln>
        </p:spPr>
        <p:txBody>
          <a:bodyPr/>
          <a:lstStyle/>
          <a:p>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0"/>
                                        <p:tgtEl>
                                          <p:spTgt spid="3"/>
                                        </p:tgtEl>
                                      </p:cBhvr>
                                    </p:animEffect>
                                  </p:childTnLst>
                                </p:cTn>
                              </p:par>
                              <p:par>
                                <p:cTn id="12" presetID="10" presetClass="entr" presetSubtype="0"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childTnLst>
                                </p:cTn>
                              </p:par>
                            </p:childTnLst>
                          </p:cTn>
                        </p:par>
                        <p:par>
                          <p:cTn id="15" fill="hold" nodeType="afterGroup">
                            <p:stCondLst>
                              <p:cond delay="4000"/>
                            </p:stCondLst>
                            <p:childTnLst>
                              <p:par>
                                <p:cTn id="16" presetID="10" presetClass="entr" presetSubtype="0" fill="hold" grpId="0" nodeType="afterEffect">
                                  <p:stCondLst>
                                    <p:cond delay="0"/>
                                  </p:stCondLst>
                                  <p:childTnLst>
                                    <p:set>
                                      <p:cBhvr>
                                        <p:cTn id="17" dur="1" fill="hold">
                                          <p:stCondLst>
                                            <p:cond delay="0"/>
                                          </p:stCondLst>
                                        </p:cTn>
                                        <p:tgtEl>
                                          <p:spTgt spid="29739"/>
                                        </p:tgtEl>
                                        <p:attrNameLst>
                                          <p:attrName>style.visibility</p:attrName>
                                        </p:attrNameLst>
                                      </p:cBhvr>
                                      <p:to>
                                        <p:strVal val="visible"/>
                                      </p:to>
                                    </p:set>
                                    <p:animEffect transition="in" filter="fade">
                                      <p:cBhvr>
                                        <p:cTn id="18" dur="2000"/>
                                        <p:tgtEl>
                                          <p:spTgt spid="2973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9738"/>
                                        </p:tgtEl>
                                        <p:attrNameLst>
                                          <p:attrName>style.visibility</p:attrName>
                                        </p:attrNameLst>
                                      </p:cBhvr>
                                      <p:to>
                                        <p:strVal val="visible"/>
                                      </p:to>
                                    </p:set>
                                    <p:animEffect transition="in" filter="fade">
                                      <p:cBhvr>
                                        <p:cTn id="21" dur="2000"/>
                                        <p:tgtEl>
                                          <p:spTgt spid="2973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2"/>
                                        </p:tgtEl>
                                        <p:attrNameLst>
                                          <p:attrName>style.visibility</p:attrName>
                                        </p:attrNameLst>
                                      </p:cBhvr>
                                      <p:to>
                                        <p:strVal val="visible"/>
                                      </p:to>
                                    </p:set>
                                    <p:animEffect transition="in" filter="fade">
                                      <p:cBhvr>
                                        <p:cTn id="24" dur="2000"/>
                                        <p:tgtEl>
                                          <p:spTgt spid="42"/>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fade">
                                      <p:cBhvr>
                                        <p:cTn id="27" dur="2000"/>
                                        <p:tgtEl>
                                          <p:spTgt spid="4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0"/>
                                        </p:tgtEl>
                                        <p:attrNameLst>
                                          <p:attrName>style.visibility</p:attrName>
                                        </p:attrNameLst>
                                      </p:cBhvr>
                                      <p:to>
                                        <p:strVal val="visible"/>
                                      </p:to>
                                    </p:set>
                                    <p:animEffect transition="in" filter="fade">
                                      <p:cBhvr>
                                        <p:cTn id="30" dur="2000"/>
                                        <p:tgtEl>
                                          <p:spTgt spid="40"/>
                                        </p:tgtEl>
                                      </p:cBhvr>
                                    </p:animEffect>
                                  </p:childTnLst>
                                </p:cTn>
                              </p:par>
                            </p:childTnLst>
                          </p:cTn>
                        </p:par>
                        <p:par>
                          <p:cTn id="31" fill="hold" nodeType="afterGroup">
                            <p:stCondLst>
                              <p:cond delay="6000"/>
                            </p:stCondLst>
                            <p:childTnLst>
                              <p:par>
                                <p:cTn id="32" presetID="10" presetClass="entr" presetSubtype="0" fill="hold" grpId="0" nodeType="afterEffect">
                                  <p:stCondLst>
                                    <p:cond delay="0"/>
                                  </p:stCondLst>
                                  <p:childTnLst>
                                    <p:set>
                                      <p:cBhvr>
                                        <p:cTn id="33" dur="1" fill="hold">
                                          <p:stCondLst>
                                            <p:cond delay="0"/>
                                          </p:stCondLst>
                                        </p:cTn>
                                        <p:tgtEl>
                                          <p:spTgt spid="334"/>
                                        </p:tgtEl>
                                        <p:attrNameLst>
                                          <p:attrName>style.visibility</p:attrName>
                                        </p:attrNameLst>
                                      </p:cBhvr>
                                      <p:to>
                                        <p:strVal val="visible"/>
                                      </p:to>
                                    </p:set>
                                    <p:animEffect transition="in" filter="fade">
                                      <p:cBhvr>
                                        <p:cTn id="34" dur="2000"/>
                                        <p:tgtEl>
                                          <p:spTgt spid="334"/>
                                        </p:tgtEl>
                                      </p:cBhvr>
                                    </p:animEffect>
                                  </p:childTnLst>
                                </p:cTn>
                              </p:par>
                              <p:par>
                                <p:cTn id="35" presetID="10" presetClass="entr" presetSubtype="0"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334" grpId="0" autoUpdateAnimBg="0"/>
      <p:bldP spid="40" grpId="0"/>
      <p:bldP spid="41" grpId="0"/>
      <p:bldP spid="42" grpId="0"/>
      <p:bldP spid="29739" grpId="0" animBg="1"/>
      <p:bldP spid="2973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986" name="Gruppo 91"/>
          <p:cNvGrpSpPr>
            <a:grpSpLocks/>
          </p:cNvGrpSpPr>
          <p:nvPr/>
        </p:nvGrpSpPr>
        <p:grpSpPr bwMode="auto">
          <a:xfrm>
            <a:off x="908050" y="917575"/>
            <a:ext cx="7559675" cy="5291138"/>
            <a:chOff x="-1692696" y="764704"/>
            <a:chExt cx="7559675" cy="5292000"/>
          </a:xfrm>
        </p:grpSpPr>
        <p:pic>
          <p:nvPicPr>
            <p:cNvPr id="40" name="Picture 2" descr="C:\Users\Ospite\Desktop\images.jpg"/>
            <p:cNvPicPr>
              <a:picLocks noChangeArrowheads="1"/>
            </p:cNvPicPr>
            <p:nvPr/>
          </p:nvPicPr>
          <p:blipFill>
            <a:blip r:embed="rId3" cstate="print">
              <a:duotone>
                <a:schemeClr val="bg2">
                  <a:shade val="45000"/>
                  <a:satMod val="135000"/>
                </a:schemeClr>
                <a:prstClr val="white"/>
              </a:duotone>
              <a:extLst/>
            </a:blip>
            <a:srcRect/>
            <a:stretch>
              <a:fillRect/>
            </a:stretch>
          </p:blipFill>
          <p:spPr bwMode="auto">
            <a:xfrm>
              <a:off x="-1188640" y="966788"/>
              <a:ext cx="6732000" cy="5076000"/>
            </a:xfrm>
            <a:prstGeom prst="rect">
              <a:avLst/>
            </a:prstGeom>
            <a:noFill/>
            <a:extLst/>
          </p:spPr>
        </p:pic>
        <p:sp>
          <p:nvSpPr>
            <p:cNvPr id="42035" name="Rettangolo 26"/>
            <p:cNvSpPr>
              <a:spLocks noChangeArrowheads="1"/>
            </p:cNvSpPr>
            <p:nvPr/>
          </p:nvSpPr>
          <p:spPr bwMode="auto">
            <a:xfrm>
              <a:off x="-1692696" y="764704"/>
              <a:ext cx="7559675" cy="5292000"/>
            </a:xfrm>
            <a:prstGeom prst="rect">
              <a:avLst/>
            </a:prstGeom>
            <a:solidFill>
              <a:srgbClr val="EAEAEA">
                <a:alpha val="81960"/>
              </a:srgbClr>
            </a:solidFill>
            <a:ln>
              <a:noFill/>
            </a:ln>
            <a:extLst>
              <a:ext uri="{91240B29-F687-4F45-9708-019B960494DF}">
                <a14:hiddenLine xmlns:a14="http://schemas.microsoft.com/office/drawing/2010/main" w="28575" algn="ctr">
                  <a:solidFill>
                    <a:srgbClr val="000000"/>
                  </a:solidFill>
                  <a:prstDash val="dash"/>
                  <a:round/>
                  <a:headEnd/>
                  <a:tailEnd type="triangle" w="med" len="med"/>
                </a14:hiddenLine>
              </a:ext>
            </a:extLst>
          </p:spPr>
          <p:txBody>
            <a:bodyPr anchor="ctr"/>
            <a:lstStyle/>
            <a:p>
              <a:pPr algn="ctr"/>
              <a:endParaRPr lang="it-IT"/>
            </a:p>
          </p:txBody>
        </p:sp>
      </p:grpSp>
      <p:sp>
        <p:nvSpPr>
          <p:cNvPr id="7171" name="Rectangle 10"/>
          <p:cNvSpPr>
            <a:spLocks noGrp="1" noChangeArrowheads="1"/>
          </p:cNvSpPr>
          <p:nvPr>
            <p:ph type="title"/>
          </p:nvPr>
        </p:nvSpPr>
        <p:spPr>
          <a:xfrm>
            <a:off x="598488" y="188913"/>
            <a:ext cx="8539162" cy="792162"/>
          </a:xfrm>
        </p:spPr>
        <p:txBody>
          <a:bodyPr/>
          <a:lstStyle/>
          <a:p>
            <a:pPr eaLnBrk="1" hangingPunct="1"/>
            <a:r>
              <a:rPr lang="it-IT" sz="2000" smtClean="0">
                <a:solidFill>
                  <a:srgbClr val="76923C"/>
                </a:solidFill>
                <a:latin typeface="Verdana" pitchFamily="34" charset="0"/>
              </a:rPr>
              <a:t>Attività di alloggio – valore aggiunto </a:t>
            </a:r>
            <a:r>
              <a:rPr lang="it-IT" sz="1400" b="0" smtClean="0">
                <a:solidFill>
                  <a:srgbClr val="76923C"/>
                </a:solidFill>
                <a:latin typeface="Verdana" pitchFamily="34" charset="0"/>
              </a:rPr>
              <a:t>(valore mediano)</a:t>
            </a:r>
            <a:endParaRPr lang="it-IT" sz="2000" b="0" smtClean="0">
              <a:solidFill>
                <a:srgbClr val="76923C"/>
              </a:solidFill>
              <a:latin typeface="Verdana" pitchFamily="34" charset="0"/>
            </a:endParaRPr>
          </a:p>
        </p:txBody>
      </p:sp>
      <p:sp>
        <p:nvSpPr>
          <p:cNvPr id="334" name="Rectangle 15"/>
          <p:cNvSpPr>
            <a:spLocks noChangeArrowheads="1"/>
          </p:cNvSpPr>
          <p:nvPr/>
        </p:nvSpPr>
        <p:spPr bwMode="auto">
          <a:xfrm>
            <a:off x="1470025" y="5886420"/>
            <a:ext cx="75612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it-IT" sz="2000" dirty="0" smtClean="0">
                <a:solidFill>
                  <a:srgbClr val="76923C"/>
                </a:solidFill>
                <a:latin typeface="Verdana" pitchFamily="34" charset="0"/>
              </a:rPr>
              <a:t>Si divarica la qualità dell’offerta</a:t>
            </a:r>
            <a:endParaRPr lang="it-IT" sz="2000" dirty="0">
              <a:solidFill>
                <a:srgbClr val="76923C"/>
              </a:solidFill>
              <a:latin typeface="Verdana" pitchFamily="34" charset="0"/>
            </a:endParaRPr>
          </a:p>
        </p:txBody>
      </p:sp>
      <p:sp>
        <p:nvSpPr>
          <p:cNvPr id="30" name="Pentagono 29"/>
          <p:cNvSpPr/>
          <p:nvPr/>
        </p:nvSpPr>
        <p:spPr bwMode="auto">
          <a:xfrm>
            <a:off x="780976" y="5902929"/>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58" name="Rectangle 81"/>
          <p:cNvSpPr>
            <a:spLocks noChangeArrowheads="1"/>
          </p:cNvSpPr>
          <p:nvPr/>
        </p:nvSpPr>
        <p:spPr bwMode="auto">
          <a:xfrm>
            <a:off x="7038975" y="1497013"/>
            <a:ext cx="307975" cy="276225"/>
          </a:xfrm>
          <a:prstGeom prst="rect">
            <a:avLst/>
          </a:prstGeom>
          <a:noFill/>
          <a:ln w="9525">
            <a:noFill/>
            <a:miter lim="800000"/>
            <a:headEnd/>
            <a:tailEnd/>
          </a:ln>
        </p:spPr>
        <p:txBody>
          <a:bodyPr wrap="none" lIns="0" tIns="0" rIns="0" bIns="0">
            <a:spAutoFit/>
          </a:bodyPr>
          <a:lstStyle/>
          <a:p>
            <a:pPr>
              <a:defRPr/>
            </a:pPr>
            <a:r>
              <a:rPr lang="it-IT" sz="1800" dirty="0">
                <a:solidFill>
                  <a:schemeClr val="bg1">
                    <a:lumMod val="50000"/>
                  </a:schemeClr>
                </a:solidFill>
              </a:rPr>
              <a:t>Q3</a:t>
            </a:r>
            <a:endParaRPr lang="it-IT" b="0" dirty="0">
              <a:solidFill>
                <a:schemeClr val="bg1">
                  <a:lumMod val="50000"/>
                </a:schemeClr>
              </a:solidFill>
            </a:endParaRPr>
          </a:p>
        </p:txBody>
      </p:sp>
      <p:sp>
        <p:nvSpPr>
          <p:cNvPr id="59" name="Rectangle 81"/>
          <p:cNvSpPr>
            <a:spLocks noChangeArrowheads="1"/>
          </p:cNvSpPr>
          <p:nvPr/>
        </p:nvSpPr>
        <p:spPr bwMode="auto">
          <a:xfrm>
            <a:off x="7059613" y="3470275"/>
            <a:ext cx="3206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800">
                <a:solidFill>
                  <a:srgbClr val="76923C"/>
                </a:solidFill>
              </a:rPr>
              <a:t>Me</a:t>
            </a:r>
            <a:endParaRPr lang="it-IT" b="0">
              <a:solidFill>
                <a:srgbClr val="76923C"/>
              </a:solidFill>
            </a:endParaRPr>
          </a:p>
        </p:txBody>
      </p:sp>
      <p:sp>
        <p:nvSpPr>
          <p:cNvPr id="60" name="Rectangle 81"/>
          <p:cNvSpPr>
            <a:spLocks noChangeArrowheads="1"/>
          </p:cNvSpPr>
          <p:nvPr/>
        </p:nvSpPr>
        <p:spPr bwMode="auto">
          <a:xfrm>
            <a:off x="7038975" y="4879975"/>
            <a:ext cx="307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800">
                <a:solidFill>
                  <a:srgbClr val="92D050"/>
                </a:solidFill>
              </a:rPr>
              <a:t>Q1</a:t>
            </a:r>
            <a:endParaRPr lang="it-IT" b="0">
              <a:solidFill>
                <a:srgbClr val="92D050"/>
              </a:solidFill>
            </a:endParaRPr>
          </a:p>
        </p:txBody>
      </p:sp>
      <p:sp>
        <p:nvSpPr>
          <p:cNvPr id="39" name="Rettangolo 38"/>
          <p:cNvSpPr/>
          <p:nvPr/>
        </p:nvSpPr>
        <p:spPr bwMode="auto">
          <a:xfrm>
            <a:off x="2030490" y="6568835"/>
            <a:ext cx="226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Morfologia</a:t>
            </a:r>
          </a:p>
        </p:txBody>
      </p:sp>
      <p:sp>
        <p:nvSpPr>
          <p:cNvPr id="41" name="Rettangolo 40"/>
          <p:cNvSpPr/>
          <p:nvPr/>
        </p:nvSpPr>
        <p:spPr bwMode="auto">
          <a:xfrm>
            <a:off x="4298482"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Risultati della provincia</a:t>
            </a:r>
          </a:p>
        </p:txBody>
      </p:sp>
      <p:sp>
        <p:nvSpPr>
          <p:cNvPr id="42" name="Rettangolo 41"/>
          <p:cNvSpPr/>
          <p:nvPr/>
        </p:nvSpPr>
        <p:spPr bwMode="auto">
          <a:xfrm>
            <a:off x="6797306" y="6568835"/>
            <a:ext cx="2340000" cy="333375"/>
          </a:xfrm>
          <a:prstGeom prst="rect">
            <a:avLst/>
          </a:prstGeom>
          <a:solidFill>
            <a:srgbClr val="33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solidFill>
                <a:latin typeface="Verdana" pitchFamily="34" charset="0"/>
                <a:cs typeface="+mn-cs"/>
              </a:rPr>
              <a:t>I settori economici</a:t>
            </a:r>
          </a:p>
        </p:txBody>
      </p:sp>
      <p:sp>
        <p:nvSpPr>
          <p:cNvPr id="47" name="Rettangolo 46"/>
          <p:cNvSpPr/>
          <p:nvPr/>
        </p:nvSpPr>
        <p:spPr bwMode="auto">
          <a:xfrm>
            <a:off x="-16797" y="6568835"/>
            <a:ext cx="208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Domande</a:t>
            </a:r>
          </a:p>
        </p:txBody>
      </p:sp>
      <p:sp>
        <p:nvSpPr>
          <p:cNvPr id="30782" name="Freeform 62"/>
          <p:cNvSpPr>
            <a:spLocks/>
          </p:cNvSpPr>
          <p:nvPr/>
        </p:nvSpPr>
        <p:spPr bwMode="auto">
          <a:xfrm>
            <a:off x="2035175" y="1773238"/>
            <a:ext cx="5014913" cy="1774825"/>
          </a:xfrm>
          <a:custGeom>
            <a:avLst/>
            <a:gdLst>
              <a:gd name="T0" fmla="*/ 13540 w 11482"/>
              <a:gd name="T1" fmla="*/ 1738524 h 4058"/>
              <a:gd name="T2" fmla="*/ 1257441 w 11482"/>
              <a:gd name="T3" fmla="*/ 1255674 h 4058"/>
              <a:gd name="T4" fmla="*/ 1263119 w 11482"/>
              <a:gd name="T5" fmla="*/ 1254799 h 4058"/>
              <a:gd name="T6" fmla="*/ 2507020 w 11482"/>
              <a:gd name="T7" fmla="*/ 1198816 h 4058"/>
              <a:gd name="T8" fmla="*/ 3750921 w 11482"/>
              <a:gd name="T9" fmla="*/ 1142833 h 4058"/>
              <a:gd name="T10" fmla="*/ 3739565 w 11482"/>
              <a:gd name="T11" fmla="*/ 1147207 h 4058"/>
              <a:gd name="T12" fmla="*/ 4983466 w 11482"/>
              <a:gd name="T13" fmla="*/ 6560 h 4058"/>
              <a:gd name="T14" fmla="*/ 5008362 w 11482"/>
              <a:gd name="T15" fmla="*/ 7435 h 4058"/>
              <a:gd name="T16" fmla="*/ 5007051 w 11482"/>
              <a:gd name="T17" fmla="*/ 32365 h 4058"/>
              <a:gd name="T18" fmla="*/ 3763151 w 11482"/>
              <a:gd name="T19" fmla="*/ 1173012 h 4058"/>
              <a:gd name="T20" fmla="*/ 3752232 w 11482"/>
              <a:gd name="T21" fmla="*/ 1177385 h 4058"/>
              <a:gd name="T22" fmla="*/ 2508330 w 11482"/>
              <a:gd name="T23" fmla="*/ 1233368 h 4058"/>
              <a:gd name="T24" fmla="*/ 1264429 w 11482"/>
              <a:gd name="T25" fmla="*/ 1289351 h 4058"/>
              <a:gd name="T26" fmla="*/ 1270107 w 11482"/>
              <a:gd name="T27" fmla="*/ 1288476 h 4058"/>
              <a:gd name="T28" fmla="*/ 26206 w 11482"/>
              <a:gd name="T29" fmla="*/ 1771326 h 4058"/>
              <a:gd name="T30" fmla="*/ 3494 w 11482"/>
              <a:gd name="T31" fmla="*/ 1761267 h 4058"/>
              <a:gd name="T32" fmla="*/ 13540 w 11482"/>
              <a:gd name="T33" fmla="*/ 1738524 h 405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482"/>
              <a:gd name="T52" fmla="*/ 0 h 4058"/>
              <a:gd name="T53" fmla="*/ 11482 w 11482"/>
              <a:gd name="T54" fmla="*/ 4058 h 405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482" h="4058">
                <a:moveTo>
                  <a:pt x="31" y="3975"/>
                </a:moveTo>
                <a:lnTo>
                  <a:pt x="2879" y="2871"/>
                </a:lnTo>
                <a:cubicBezTo>
                  <a:pt x="2883" y="2870"/>
                  <a:pt x="2887" y="2869"/>
                  <a:pt x="2892" y="2869"/>
                </a:cubicBezTo>
                <a:lnTo>
                  <a:pt x="5740" y="2741"/>
                </a:lnTo>
                <a:lnTo>
                  <a:pt x="8588" y="2613"/>
                </a:lnTo>
                <a:lnTo>
                  <a:pt x="8562" y="2623"/>
                </a:lnTo>
                <a:lnTo>
                  <a:pt x="11410" y="15"/>
                </a:lnTo>
                <a:cubicBezTo>
                  <a:pt x="11427" y="0"/>
                  <a:pt x="11452" y="1"/>
                  <a:pt x="11467" y="17"/>
                </a:cubicBezTo>
                <a:cubicBezTo>
                  <a:pt x="11482" y="34"/>
                  <a:pt x="11481" y="59"/>
                  <a:pt x="11464" y="74"/>
                </a:cubicBezTo>
                <a:lnTo>
                  <a:pt x="8616" y="2682"/>
                </a:lnTo>
                <a:cubicBezTo>
                  <a:pt x="8610" y="2688"/>
                  <a:pt x="8601" y="2692"/>
                  <a:pt x="8591" y="2692"/>
                </a:cubicBezTo>
                <a:lnTo>
                  <a:pt x="5743" y="2820"/>
                </a:lnTo>
                <a:lnTo>
                  <a:pt x="2895" y="2948"/>
                </a:lnTo>
                <a:lnTo>
                  <a:pt x="2908" y="2946"/>
                </a:lnTo>
                <a:lnTo>
                  <a:pt x="60" y="4050"/>
                </a:lnTo>
                <a:cubicBezTo>
                  <a:pt x="39" y="4058"/>
                  <a:pt x="16" y="4048"/>
                  <a:pt x="8" y="4027"/>
                </a:cubicBezTo>
                <a:cubicBezTo>
                  <a:pt x="0" y="4006"/>
                  <a:pt x="10" y="3983"/>
                  <a:pt x="31" y="3975"/>
                </a:cubicBezTo>
                <a:close/>
              </a:path>
            </a:pathLst>
          </a:custGeom>
          <a:solidFill>
            <a:srgbClr val="A6A6A6"/>
          </a:solidFill>
          <a:ln w="6350" cap="flat">
            <a:solidFill>
              <a:srgbClr val="A6A6A6"/>
            </a:solidFill>
            <a:prstDash val="solid"/>
            <a:bevel/>
            <a:headEnd/>
            <a:tailEnd/>
          </a:ln>
        </p:spPr>
        <p:txBody>
          <a:bodyPr/>
          <a:lstStyle/>
          <a:p>
            <a:endParaRPr lang="it-IT"/>
          </a:p>
        </p:txBody>
      </p:sp>
      <p:grpSp>
        <p:nvGrpSpPr>
          <p:cNvPr id="3" name="Gruppo 66"/>
          <p:cNvGrpSpPr>
            <a:grpSpLocks/>
          </p:cNvGrpSpPr>
          <p:nvPr/>
        </p:nvGrpSpPr>
        <p:grpSpPr bwMode="auto">
          <a:xfrm>
            <a:off x="900113" y="1150938"/>
            <a:ext cx="6756400" cy="4416425"/>
            <a:chOff x="899592" y="1150938"/>
            <a:chExt cx="6756920" cy="4416425"/>
          </a:xfrm>
        </p:grpSpPr>
        <p:sp>
          <p:nvSpPr>
            <p:cNvPr id="42015" name="Freeform 55"/>
            <p:cNvSpPr>
              <a:spLocks noEditPoints="1"/>
            </p:cNvSpPr>
            <p:nvPr/>
          </p:nvSpPr>
          <p:spPr bwMode="auto">
            <a:xfrm>
              <a:off x="1431925" y="1243013"/>
              <a:ext cx="6219825" cy="3429000"/>
            </a:xfrm>
            <a:custGeom>
              <a:avLst/>
              <a:gdLst>
                <a:gd name="T0" fmla="*/ 0 w 3918"/>
                <a:gd name="T1" fmla="*/ 3422650 h 2160"/>
                <a:gd name="T2" fmla="*/ 6219825 w 3918"/>
                <a:gd name="T3" fmla="*/ 3422650 h 2160"/>
                <a:gd name="T4" fmla="*/ 6219825 w 3918"/>
                <a:gd name="T5" fmla="*/ 3429000 h 2160"/>
                <a:gd name="T6" fmla="*/ 0 w 3918"/>
                <a:gd name="T7" fmla="*/ 3429000 h 2160"/>
                <a:gd name="T8" fmla="*/ 0 w 3918"/>
                <a:gd name="T9" fmla="*/ 3422650 h 2160"/>
                <a:gd name="T10" fmla="*/ 0 w 3918"/>
                <a:gd name="T11" fmla="*/ 2847974 h 2160"/>
                <a:gd name="T12" fmla="*/ 6219825 w 3918"/>
                <a:gd name="T13" fmla="*/ 2847974 h 2160"/>
                <a:gd name="T14" fmla="*/ 6219825 w 3918"/>
                <a:gd name="T15" fmla="*/ 2855912 h 2160"/>
                <a:gd name="T16" fmla="*/ 0 w 3918"/>
                <a:gd name="T17" fmla="*/ 2855912 h 2160"/>
                <a:gd name="T18" fmla="*/ 0 w 3918"/>
                <a:gd name="T19" fmla="*/ 2847974 h 2160"/>
                <a:gd name="T20" fmla="*/ 0 w 3918"/>
                <a:gd name="T21" fmla="*/ 2281237 h 2160"/>
                <a:gd name="T22" fmla="*/ 6219825 w 3918"/>
                <a:gd name="T23" fmla="*/ 2281237 h 2160"/>
                <a:gd name="T24" fmla="*/ 6219825 w 3918"/>
                <a:gd name="T25" fmla="*/ 2289175 h 2160"/>
                <a:gd name="T26" fmla="*/ 0 w 3918"/>
                <a:gd name="T27" fmla="*/ 2289175 h 2160"/>
                <a:gd name="T28" fmla="*/ 0 w 3918"/>
                <a:gd name="T29" fmla="*/ 2281237 h 2160"/>
                <a:gd name="T30" fmla="*/ 0 w 3918"/>
                <a:gd name="T31" fmla="*/ 1708150 h 2160"/>
                <a:gd name="T32" fmla="*/ 6219825 w 3918"/>
                <a:gd name="T33" fmla="*/ 1708150 h 2160"/>
                <a:gd name="T34" fmla="*/ 6219825 w 3918"/>
                <a:gd name="T35" fmla="*/ 1714500 h 2160"/>
                <a:gd name="T36" fmla="*/ 0 w 3918"/>
                <a:gd name="T37" fmla="*/ 1714500 h 2160"/>
                <a:gd name="T38" fmla="*/ 0 w 3918"/>
                <a:gd name="T39" fmla="*/ 1708150 h 2160"/>
                <a:gd name="T40" fmla="*/ 0 w 3918"/>
                <a:gd name="T41" fmla="*/ 1141412 h 2160"/>
                <a:gd name="T42" fmla="*/ 6219825 w 3918"/>
                <a:gd name="T43" fmla="*/ 1141412 h 2160"/>
                <a:gd name="T44" fmla="*/ 6219825 w 3918"/>
                <a:gd name="T45" fmla="*/ 1147762 h 2160"/>
                <a:gd name="T46" fmla="*/ 0 w 3918"/>
                <a:gd name="T47" fmla="*/ 1147762 h 2160"/>
                <a:gd name="T48" fmla="*/ 0 w 3918"/>
                <a:gd name="T49" fmla="*/ 1141412 h 2160"/>
                <a:gd name="T50" fmla="*/ 0 w 3918"/>
                <a:gd name="T51" fmla="*/ 566737 h 2160"/>
                <a:gd name="T52" fmla="*/ 6219825 w 3918"/>
                <a:gd name="T53" fmla="*/ 566737 h 2160"/>
                <a:gd name="T54" fmla="*/ 6219825 w 3918"/>
                <a:gd name="T55" fmla="*/ 574675 h 2160"/>
                <a:gd name="T56" fmla="*/ 0 w 3918"/>
                <a:gd name="T57" fmla="*/ 574675 h 2160"/>
                <a:gd name="T58" fmla="*/ 0 w 3918"/>
                <a:gd name="T59" fmla="*/ 566737 h 2160"/>
                <a:gd name="T60" fmla="*/ 0 w 3918"/>
                <a:gd name="T61" fmla="*/ 0 h 2160"/>
                <a:gd name="T62" fmla="*/ 6219825 w 3918"/>
                <a:gd name="T63" fmla="*/ 0 h 2160"/>
                <a:gd name="T64" fmla="*/ 6219825 w 3918"/>
                <a:gd name="T65" fmla="*/ 7937 h 2160"/>
                <a:gd name="T66" fmla="*/ 0 w 3918"/>
                <a:gd name="T67" fmla="*/ 7937 h 2160"/>
                <a:gd name="T68" fmla="*/ 0 w 3918"/>
                <a:gd name="T69" fmla="*/ 0 h 21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918"/>
                <a:gd name="T106" fmla="*/ 0 h 2160"/>
                <a:gd name="T107" fmla="*/ 3918 w 3918"/>
                <a:gd name="T108" fmla="*/ 2160 h 216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918" h="2160">
                  <a:moveTo>
                    <a:pt x="0" y="2156"/>
                  </a:moveTo>
                  <a:lnTo>
                    <a:pt x="3918" y="2156"/>
                  </a:lnTo>
                  <a:lnTo>
                    <a:pt x="3918" y="2160"/>
                  </a:lnTo>
                  <a:lnTo>
                    <a:pt x="0" y="2160"/>
                  </a:lnTo>
                  <a:lnTo>
                    <a:pt x="0" y="2156"/>
                  </a:lnTo>
                  <a:close/>
                  <a:moveTo>
                    <a:pt x="0" y="1794"/>
                  </a:moveTo>
                  <a:lnTo>
                    <a:pt x="3918" y="1794"/>
                  </a:lnTo>
                  <a:lnTo>
                    <a:pt x="3918" y="1799"/>
                  </a:lnTo>
                  <a:lnTo>
                    <a:pt x="0" y="1799"/>
                  </a:lnTo>
                  <a:lnTo>
                    <a:pt x="0" y="1794"/>
                  </a:lnTo>
                  <a:close/>
                  <a:moveTo>
                    <a:pt x="0" y="1437"/>
                  </a:moveTo>
                  <a:lnTo>
                    <a:pt x="3918" y="1437"/>
                  </a:lnTo>
                  <a:lnTo>
                    <a:pt x="3918" y="1442"/>
                  </a:lnTo>
                  <a:lnTo>
                    <a:pt x="0" y="1442"/>
                  </a:lnTo>
                  <a:lnTo>
                    <a:pt x="0" y="1437"/>
                  </a:lnTo>
                  <a:close/>
                  <a:moveTo>
                    <a:pt x="0" y="1076"/>
                  </a:moveTo>
                  <a:lnTo>
                    <a:pt x="3918" y="1076"/>
                  </a:lnTo>
                  <a:lnTo>
                    <a:pt x="3918" y="1080"/>
                  </a:lnTo>
                  <a:lnTo>
                    <a:pt x="0" y="1080"/>
                  </a:lnTo>
                  <a:lnTo>
                    <a:pt x="0" y="1076"/>
                  </a:lnTo>
                  <a:close/>
                  <a:moveTo>
                    <a:pt x="0" y="719"/>
                  </a:moveTo>
                  <a:lnTo>
                    <a:pt x="3918" y="719"/>
                  </a:lnTo>
                  <a:lnTo>
                    <a:pt x="3918" y="723"/>
                  </a:lnTo>
                  <a:lnTo>
                    <a:pt x="0" y="723"/>
                  </a:lnTo>
                  <a:lnTo>
                    <a:pt x="0" y="719"/>
                  </a:lnTo>
                  <a:close/>
                  <a:moveTo>
                    <a:pt x="0" y="357"/>
                  </a:moveTo>
                  <a:lnTo>
                    <a:pt x="3918" y="357"/>
                  </a:lnTo>
                  <a:lnTo>
                    <a:pt x="3918" y="362"/>
                  </a:lnTo>
                  <a:lnTo>
                    <a:pt x="0" y="362"/>
                  </a:lnTo>
                  <a:lnTo>
                    <a:pt x="0" y="357"/>
                  </a:lnTo>
                  <a:close/>
                  <a:moveTo>
                    <a:pt x="0" y="0"/>
                  </a:moveTo>
                  <a:lnTo>
                    <a:pt x="3918" y="0"/>
                  </a:lnTo>
                  <a:lnTo>
                    <a:pt x="3918"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42016" name="Rectangle 56"/>
            <p:cNvSpPr>
              <a:spLocks noChangeArrowheads="1"/>
            </p:cNvSpPr>
            <p:nvPr/>
          </p:nvSpPr>
          <p:spPr bwMode="auto">
            <a:xfrm>
              <a:off x="1428750" y="1246188"/>
              <a:ext cx="7937" cy="3989388"/>
            </a:xfrm>
            <a:prstGeom prst="rect">
              <a:avLst/>
            </a:prstGeom>
            <a:solidFill>
              <a:srgbClr val="868686"/>
            </a:solidFill>
            <a:ln w="6350">
              <a:solidFill>
                <a:srgbClr val="868686"/>
              </a:solidFill>
              <a:bevel/>
              <a:headEnd/>
              <a:tailEnd/>
            </a:ln>
          </p:spPr>
          <p:txBody>
            <a:bodyPr/>
            <a:lstStyle/>
            <a:p>
              <a:endParaRPr lang="it-IT"/>
            </a:p>
          </p:txBody>
        </p:sp>
        <p:sp>
          <p:nvSpPr>
            <p:cNvPr id="42017" name="Freeform 57"/>
            <p:cNvSpPr>
              <a:spLocks noEditPoints="1"/>
            </p:cNvSpPr>
            <p:nvPr/>
          </p:nvSpPr>
          <p:spPr bwMode="auto">
            <a:xfrm>
              <a:off x="1384300" y="1243013"/>
              <a:ext cx="47625" cy="3995738"/>
            </a:xfrm>
            <a:custGeom>
              <a:avLst/>
              <a:gdLst>
                <a:gd name="T0" fmla="*/ 0 w 30"/>
                <a:gd name="T1" fmla="*/ 3989388 h 2517"/>
                <a:gd name="T2" fmla="*/ 47625 w 30"/>
                <a:gd name="T3" fmla="*/ 3989388 h 2517"/>
                <a:gd name="T4" fmla="*/ 47625 w 30"/>
                <a:gd name="T5" fmla="*/ 3995738 h 2517"/>
                <a:gd name="T6" fmla="*/ 0 w 30"/>
                <a:gd name="T7" fmla="*/ 3995738 h 2517"/>
                <a:gd name="T8" fmla="*/ 0 w 30"/>
                <a:gd name="T9" fmla="*/ 3989388 h 2517"/>
                <a:gd name="T10" fmla="*/ 0 w 30"/>
                <a:gd name="T11" fmla="*/ 3422651 h 2517"/>
                <a:gd name="T12" fmla="*/ 47625 w 30"/>
                <a:gd name="T13" fmla="*/ 3422651 h 2517"/>
                <a:gd name="T14" fmla="*/ 47625 w 30"/>
                <a:gd name="T15" fmla="*/ 3429001 h 2517"/>
                <a:gd name="T16" fmla="*/ 0 w 30"/>
                <a:gd name="T17" fmla="*/ 3429001 h 2517"/>
                <a:gd name="T18" fmla="*/ 0 w 30"/>
                <a:gd name="T19" fmla="*/ 3422651 h 2517"/>
                <a:gd name="T20" fmla="*/ 0 w 30"/>
                <a:gd name="T21" fmla="*/ 2847975 h 2517"/>
                <a:gd name="T22" fmla="*/ 47625 w 30"/>
                <a:gd name="T23" fmla="*/ 2847975 h 2517"/>
                <a:gd name="T24" fmla="*/ 47625 w 30"/>
                <a:gd name="T25" fmla="*/ 2855913 h 2517"/>
                <a:gd name="T26" fmla="*/ 0 w 30"/>
                <a:gd name="T27" fmla="*/ 2855913 h 2517"/>
                <a:gd name="T28" fmla="*/ 0 w 30"/>
                <a:gd name="T29" fmla="*/ 2847975 h 2517"/>
                <a:gd name="T30" fmla="*/ 0 w 30"/>
                <a:gd name="T31" fmla="*/ 2281238 h 2517"/>
                <a:gd name="T32" fmla="*/ 47625 w 30"/>
                <a:gd name="T33" fmla="*/ 2281238 h 2517"/>
                <a:gd name="T34" fmla="*/ 47625 w 30"/>
                <a:gd name="T35" fmla="*/ 2289175 h 2517"/>
                <a:gd name="T36" fmla="*/ 0 w 30"/>
                <a:gd name="T37" fmla="*/ 2289175 h 2517"/>
                <a:gd name="T38" fmla="*/ 0 w 30"/>
                <a:gd name="T39" fmla="*/ 2281238 h 2517"/>
                <a:gd name="T40" fmla="*/ 0 w 30"/>
                <a:gd name="T41" fmla="*/ 1708150 h 2517"/>
                <a:gd name="T42" fmla="*/ 47625 w 30"/>
                <a:gd name="T43" fmla="*/ 1708150 h 2517"/>
                <a:gd name="T44" fmla="*/ 47625 w 30"/>
                <a:gd name="T45" fmla="*/ 1714500 h 2517"/>
                <a:gd name="T46" fmla="*/ 0 w 30"/>
                <a:gd name="T47" fmla="*/ 1714500 h 2517"/>
                <a:gd name="T48" fmla="*/ 0 w 30"/>
                <a:gd name="T49" fmla="*/ 1708150 h 2517"/>
                <a:gd name="T50" fmla="*/ 0 w 30"/>
                <a:gd name="T51" fmla="*/ 1141413 h 2517"/>
                <a:gd name="T52" fmla="*/ 47625 w 30"/>
                <a:gd name="T53" fmla="*/ 1141413 h 2517"/>
                <a:gd name="T54" fmla="*/ 47625 w 30"/>
                <a:gd name="T55" fmla="*/ 1147763 h 2517"/>
                <a:gd name="T56" fmla="*/ 0 w 30"/>
                <a:gd name="T57" fmla="*/ 1147763 h 2517"/>
                <a:gd name="T58" fmla="*/ 0 w 30"/>
                <a:gd name="T59" fmla="*/ 1141413 h 2517"/>
                <a:gd name="T60" fmla="*/ 0 w 30"/>
                <a:gd name="T61" fmla="*/ 566738 h 2517"/>
                <a:gd name="T62" fmla="*/ 47625 w 30"/>
                <a:gd name="T63" fmla="*/ 566738 h 2517"/>
                <a:gd name="T64" fmla="*/ 47625 w 30"/>
                <a:gd name="T65" fmla="*/ 574675 h 2517"/>
                <a:gd name="T66" fmla="*/ 0 w 30"/>
                <a:gd name="T67" fmla="*/ 574675 h 2517"/>
                <a:gd name="T68" fmla="*/ 0 w 30"/>
                <a:gd name="T69" fmla="*/ 566738 h 2517"/>
                <a:gd name="T70" fmla="*/ 0 w 30"/>
                <a:gd name="T71" fmla="*/ 0 h 2517"/>
                <a:gd name="T72" fmla="*/ 47625 w 30"/>
                <a:gd name="T73" fmla="*/ 0 h 2517"/>
                <a:gd name="T74" fmla="*/ 47625 w 30"/>
                <a:gd name="T75" fmla="*/ 7938 h 2517"/>
                <a:gd name="T76" fmla="*/ 0 w 30"/>
                <a:gd name="T77" fmla="*/ 7938 h 2517"/>
                <a:gd name="T78" fmla="*/ 0 w 30"/>
                <a:gd name="T79" fmla="*/ 0 h 251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0"/>
                <a:gd name="T121" fmla="*/ 0 h 2517"/>
                <a:gd name="T122" fmla="*/ 30 w 30"/>
                <a:gd name="T123" fmla="*/ 2517 h 2517"/>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0" h="2517">
                  <a:moveTo>
                    <a:pt x="0" y="2513"/>
                  </a:moveTo>
                  <a:lnTo>
                    <a:pt x="30" y="2513"/>
                  </a:lnTo>
                  <a:lnTo>
                    <a:pt x="30" y="2517"/>
                  </a:lnTo>
                  <a:lnTo>
                    <a:pt x="0" y="2517"/>
                  </a:lnTo>
                  <a:lnTo>
                    <a:pt x="0" y="2513"/>
                  </a:lnTo>
                  <a:close/>
                  <a:moveTo>
                    <a:pt x="0" y="2156"/>
                  </a:moveTo>
                  <a:lnTo>
                    <a:pt x="30" y="2156"/>
                  </a:lnTo>
                  <a:lnTo>
                    <a:pt x="30" y="2160"/>
                  </a:lnTo>
                  <a:lnTo>
                    <a:pt x="0" y="2160"/>
                  </a:lnTo>
                  <a:lnTo>
                    <a:pt x="0" y="2156"/>
                  </a:lnTo>
                  <a:close/>
                  <a:moveTo>
                    <a:pt x="0" y="1794"/>
                  </a:moveTo>
                  <a:lnTo>
                    <a:pt x="30" y="1794"/>
                  </a:lnTo>
                  <a:lnTo>
                    <a:pt x="30" y="1799"/>
                  </a:lnTo>
                  <a:lnTo>
                    <a:pt x="0" y="1799"/>
                  </a:lnTo>
                  <a:lnTo>
                    <a:pt x="0" y="1794"/>
                  </a:lnTo>
                  <a:close/>
                  <a:moveTo>
                    <a:pt x="0" y="1437"/>
                  </a:moveTo>
                  <a:lnTo>
                    <a:pt x="30" y="1437"/>
                  </a:lnTo>
                  <a:lnTo>
                    <a:pt x="30" y="1442"/>
                  </a:lnTo>
                  <a:lnTo>
                    <a:pt x="0" y="1442"/>
                  </a:lnTo>
                  <a:lnTo>
                    <a:pt x="0" y="1437"/>
                  </a:lnTo>
                  <a:close/>
                  <a:moveTo>
                    <a:pt x="0" y="1076"/>
                  </a:moveTo>
                  <a:lnTo>
                    <a:pt x="30" y="1076"/>
                  </a:lnTo>
                  <a:lnTo>
                    <a:pt x="30" y="1080"/>
                  </a:lnTo>
                  <a:lnTo>
                    <a:pt x="0" y="1080"/>
                  </a:lnTo>
                  <a:lnTo>
                    <a:pt x="0" y="1076"/>
                  </a:lnTo>
                  <a:close/>
                  <a:moveTo>
                    <a:pt x="0" y="719"/>
                  </a:moveTo>
                  <a:lnTo>
                    <a:pt x="30" y="719"/>
                  </a:lnTo>
                  <a:lnTo>
                    <a:pt x="30" y="723"/>
                  </a:lnTo>
                  <a:lnTo>
                    <a:pt x="0" y="723"/>
                  </a:lnTo>
                  <a:lnTo>
                    <a:pt x="0" y="719"/>
                  </a:lnTo>
                  <a:close/>
                  <a:moveTo>
                    <a:pt x="0" y="357"/>
                  </a:moveTo>
                  <a:lnTo>
                    <a:pt x="30" y="357"/>
                  </a:lnTo>
                  <a:lnTo>
                    <a:pt x="30" y="362"/>
                  </a:lnTo>
                  <a:lnTo>
                    <a:pt x="0" y="362"/>
                  </a:lnTo>
                  <a:lnTo>
                    <a:pt x="0" y="357"/>
                  </a:lnTo>
                  <a:close/>
                  <a:moveTo>
                    <a:pt x="0" y="0"/>
                  </a:moveTo>
                  <a:lnTo>
                    <a:pt x="30" y="0"/>
                  </a:lnTo>
                  <a:lnTo>
                    <a:pt x="30"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42018" name="Rectangle 58"/>
            <p:cNvSpPr>
              <a:spLocks noChangeArrowheads="1"/>
            </p:cNvSpPr>
            <p:nvPr/>
          </p:nvSpPr>
          <p:spPr bwMode="auto">
            <a:xfrm>
              <a:off x="1431925" y="5232400"/>
              <a:ext cx="6219825" cy="6350"/>
            </a:xfrm>
            <a:prstGeom prst="rect">
              <a:avLst/>
            </a:prstGeom>
            <a:solidFill>
              <a:srgbClr val="868686"/>
            </a:solidFill>
            <a:ln w="6350">
              <a:solidFill>
                <a:srgbClr val="868686"/>
              </a:solidFill>
              <a:bevel/>
              <a:headEnd/>
              <a:tailEnd/>
            </a:ln>
          </p:spPr>
          <p:txBody>
            <a:bodyPr/>
            <a:lstStyle/>
            <a:p>
              <a:endParaRPr lang="it-IT"/>
            </a:p>
          </p:txBody>
        </p:sp>
        <p:sp>
          <p:nvSpPr>
            <p:cNvPr id="42019" name="Freeform 59"/>
            <p:cNvSpPr>
              <a:spLocks noEditPoints="1"/>
            </p:cNvSpPr>
            <p:nvPr/>
          </p:nvSpPr>
          <p:spPr bwMode="auto">
            <a:xfrm>
              <a:off x="2051050" y="5200650"/>
              <a:ext cx="5605462" cy="77788"/>
            </a:xfrm>
            <a:custGeom>
              <a:avLst/>
              <a:gdLst>
                <a:gd name="T0" fmla="*/ 6350 w 3531"/>
                <a:gd name="T1" fmla="*/ 0 h 49"/>
                <a:gd name="T2" fmla="*/ 6350 w 3531"/>
                <a:gd name="T3" fmla="*/ 77788 h 49"/>
                <a:gd name="T4" fmla="*/ 0 w 3531"/>
                <a:gd name="T5" fmla="*/ 77788 h 49"/>
                <a:gd name="T6" fmla="*/ 0 w 3531"/>
                <a:gd name="T7" fmla="*/ 0 h 49"/>
                <a:gd name="T8" fmla="*/ 6350 w 3531"/>
                <a:gd name="T9" fmla="*/ 0 h 49"/>
                <a:gd name="T10" fmla="*/ 1250950 w 3531"/>
                <a:gd name="T11" fmla="*/ 0 h 49"/>
                <a:gd name="T12" fmla="*/ 1250950 w 3531"/>
                <a:gd name="T13" fmla="*/ 77788 h 49"/>
                <a:gd name="T14" fmla="*/ 1244600 w 3531"/>
                <a:gd name="T15" fmla="*/ 77788 h 49"/>
                <a:gd name="T16" fmla="*/ 1244600 w 3531"/>
                <a:gd name="T17" fmla="*/ 0 h 49"/>
                <a:gd name="T18" fmla="*/ 1250950 w 3531"/>
                <a:gd name="T19" fmla="*/ 0 h 49"/>
                <a:gd name="T20" fmla="*/ 2495550 w 3531"/>
                <a:gd name="T21" fmla="*/ 0 h 49"/>
                <a:gd name="T22" fmla="*/ 2495550 w 3531"/>
                <a:gd name="T23" fmla="*/ 77788 h 49"/>
                <a:gd name="T24" fmla="*/ 2487612 w 3531"/>
                <a:gd name="T25" fmla="*/ 77788 h 49"/>
                <a:gd name="T26" fmla="*/ 2487612 w 3531"/>
                <a:gd name="T27" fmla="*/ 0 h 49"/>
                <a:gd name="T28" fmla="*/ 2495550 w 3531"/>
                <a:gd name="T29" fmla="*/ 0 h 49"/>
                <a:gd name="T30" fmla="*/ 3738563 w 3531"/>
                <a:gd name="T31" fmla="*/ 0 h 49"/>
                <a:gd name="T32" fmla="*/ 3738563 w 3531"/>
                <a:gd name="T33" fmla="*/ 77788 h 49"/>
                <a:gd name="T34" fmla="*/ 3732213 w 3531"/>
                <a:gd name="T35" fmla="*/ 77788 h 49"/>
                <a:gd name="T36" fmla="*/ 3732213 w 3531"/>
                <a:gd name="T37" fmla="*/ 0 h 49"/>
                <a:gd name="T38" fmla="*/ 3738563 w 3531"/>
                <a:gd name="T39" fmla="*/ 0 h 49"/>
                <a:gd name="T40" fmla="*/ 4983162 w 3531"/>
                <a:gd name="T41" fmla="*/ 0 h 49"/>
                <a:gd name="T42" fmla="*/ 4983162 w 3531"/>
                <a:gd name="T43" fmla="*/ 77788 h 49"/>
                <a:gd name="T44" fmla="*/ 4975225 w 3531"/>
                <a:gd name="T45" fmla="*/ 77788 h 49"/>
                <a:gd name="T46" fmla="*/ 4975225 w 3531"/>
                <a:gd name="T47" fmla="*/ 0 h 49"/>
                <a:gd name="T48" fmla="*/ 4983162 w 3531"/>
                <a:gd name="T49" fmla="*/ 0 h 49"/>
                <a:gd name="T50" fmla="*/ 5605462 w 3531"/>
                <a:gd name="T51" fmla="*/ 0 h 49"/>
                <a:gd name="T52" fmla="*/ 5605462 w 3531"/>
                <a:gd name="T53" fmla="*/ 77788 h 49"/>
                <a:gd name="T54" fmla="*/ 5597525 w 3531"/>
                <a:gd name="T55" fmla="*/ 77788 h 49"/>
                <a:gd name="T56" fmla="*/ 5597525 w 3531"/>
                <a:gd name="T57" fmla="*/ 0 h 49"/>
                <a:gd name="T58" fmla="*/ 5605462 w 3531"/>
                <a:gd name="T59" fmla="*/ 0 h 4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531"/>
                <a:gd name="T91" fmla="*/ 0 h 49"/>
                <a:gd name="T92" fmla="*/ 3531 w 3531"/>
                <a:gd name="T93" fmla="*/ 49 h 4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531" h="49">
                  <a:moveTo>
                    <a:pt x="4" y="0"/>
                  </a:moveTo>
                  <a:lnTo>
                    <a:pt x="4" y="49"/>
                  </a:lnTo>
                  <a:lnTo>
                    <a:pt x="0" y="49"/>
                  </a:lnTo>
                  <a:lnTo>
                    <a:pt x="0" y="0"/>
                  </a:lnTo>
                  <a:lnTo>
                    <a:pt x="4" y="0"/>
                  </a:lnTo>
                  <a:close/>
                  <a:moveTo>
                    <a:pt x="788" y="0"/>
                  </a:moveTo>
                  <a:lnTo>
                    <a:pt x="788" y="49"/>
                  </a:lnTo>
                  <a:lnTo>
                    <a:pt x="784" y="49"/>
                  </a:lnTo>
                  <a:lnTo>
                    <a:pt x="784" y="0"/>
                  </a:lnTo>
                  <a:lnTo>
                    <a:pt x="788" y="0"/>
                  </a:lnTo>
                  <a:close/>
                  <a:moveTo>
                    <a:pt x="1572" y="0"/>
                  </a:moveTo>
                  <a:lnTo>
                    <a:pt x="1572" y="49"/>
                  </a:lnTo>
                  <a:lnTo>
                    <a:pt x="1567" y="49"/>
                  </a:lnTo>
                  <a:lnTo>
                    <a:pt x="1567" y="0"/>
                  </a:lnTo>
                  <a:lnTo>
                    <a:pt x="1572" y="0"/>
                  </a:lnTo>
                  <a:close/>
                  <a:moveTo>
                    <a:pt x="2355" y="0"/>
                  </a:moveTo>
                  <a:lnTo>
                    <a:pt x="2355" y="49"/>
                  </a:lnTo>
                  <a:lnTo>
                    <a:pt x="2351" y="49"/>
                  </a:lnTo>
                  <a:lnTo>
                    <a:pt x="2351" y="0"/>
                  </a:lnTo>
                  <a:lnTo>
                    <a:pt x="2355" y="0"/>
                  </a:lnTo>
                  <a:close/>
                  <a:moveTo>
                    <a:pt x="3139" y="0"/>
                  </a:moveTo>
                  <a:lnTo>
                    <a:pt x="3139" y="49"/>
                  </a:lnTo>
                  <a:lnTo>
                    <a:pt x="3134" y="49"/>
                  </a:lnTo>
                  <a:lnTo>
                    <a:pt x="3134" y="0"/>
                  </a:lnTo>
                  <a:lnTo>
                    <a:pt x="3139" y="0"/>
                  </a:lnTo>
                  <a:close/>
                  <a:moveTo>
                    <a:pt x="3531" y="0"/>
                  </a:moveTo>
                  <a:lnTo>
                    <a:pt x="3531" y="49"/>
                  </a:lnTo>
                  <a:lnTo>
                    <a:pt x="3526" y="49"/>
                  </a:lnTo>
                  <a:lnTo>
                    <a:pt x="3526" y="0"/>
                  </a:lnTo>
                  <a:lnTo>
                    <a:pt x="3531"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42020" name="Freeform 60"/>
            <p:cNvSpPr>
              <a:spLocks/>
            </p:cNvSpPr>
            <p:nvPr/>
          </p:nvSpPr>
          <p:spPr bwMode="auto">
            <a:xfrm>
              <a:off x="2036763" y="3343275"/>
              <a:ext cx="5013325" cy="700088"/>
            </a:xfrm>
            <a:custGeom>
              <a:avLst/>
              <a:gdLst>
                <a:gd name="T0" fmla="*/ 16161 w 11478"/>
                <a:gd name="T1" fmla="*/ 168353 h 1601"/>
                <a:gd name="T2" fmla="*/ 1260101 w 11478"/>
                <a:gd name="T3" fmla="*/ 437 h 1601"/>
                <a:gd name="T4" fmla="*/ 1266653 w 11478"/>
                <a:gd name="T5" fmla="*/ 875 h 1601"/>
                <a:gd name="T6" fmla="*/ 2510593 w 11478"/>
                <a:gd name="T7" fmla="*/ 294728 h 1601"/>
                <a:gd name="T8" fmla="*/ 3755408 w 11478"/>
                <a:gd name="T9" fmla="*/ 665543 h 1601"/>
                <a:gd name="T10" fmla="*/ 3746236 w 11478"/>
                <a:gd name="T11" fmla="*/ 665543 h 1601"/>
                <a:gd name="T12" fmla="*/ 4990176 w 11478"/>
                <a:gd name="T13" fmla="*/ 371689 h 1601"/>
                <a:gd name="T14" fmla="*/ 5011141 w 11478"/>
                <a:gd name="T15" fmla="*/ 384371 h 1601"/>
                <a:gd name="T16" fmla="*/ 4998475 w 11478"/>
                <a:gd name="T17" fmla="*/ 405360 h 1601"/>
                <a:gd name="T18" fmla="*/ 3754534 w 11478"/>
                <a:gd name="T19" fmla="*/ 699213 h 1601"/>
                <a:gd name="T20" fmla="*/ 3745362 w 11478"/>
                <a:gd name="T21" fmla="*/ 699213 h 1601"/>
                <a:gd name="T22" fmla="*/ 2502295 w 11478"/>
                <a:gd name="T23" fmla="*/ 328399 h 1601"/>
                <a:gd name="T24" fmla="*/ 1258354 w 11478"/>
                <a:gd name="T25" fmla="*/ 34545 h 1601"/>
                <a:gd name="T26" fmla="*/ 1264906 w 11478"/>
                <a:gd name="T27" fmla="*/ 34983 h 1601"/>
                <a:gd name="T28" fmla="*/ 20965 w 11478"/>
                <a:gd name="T29" fmla="*/ 202899 h 1601"/>
                <a:gd name="T30" fmla="*/ 1310 w 11478"/>
                <a:gd name="T31" fmla="*/ 188031 h 1601"/>
                <a:gd name="T32" fmla="*/ 16161 w 11478"/>
                <a:gd name="T33" fmla="*/ 168353 h 160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478"/>
                <a:gd name="T52" fmla="*/ 0 h 1601"/>
                <a:gd name="T53" fmla="*/ 11478 w 11478"/>
                <a:gd name="T54" fmla="*/ 1601 h 160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478" h="1601">
                  <a:moveTo>
                    <a:pt x="37" y="385"/>
                  </a:moveTo>
                  <a:lnTo>
                    <a:pt x="2885" y="1"/>
                  </a:lnTo>
                  <a:cubicBezTo>
                    <a:pt x="2890" y="0"/>
                    <a:pt x="2895" y="0"/>
                    <a:pt x="2900" y="2"/>
                  </a:cubicBezTo>
                  <a:lnTo>
                    <a:pt x="5748" y="674"/>
                  </a:lnTo>
                  <a:lnTo>
                    <a:pt x="8598" y="1522"/>
                  </a:lnTo>
                  <a:lnTo>
                    <a:pt x="8577" y="1522"/>
                  </a:lnTo>
                  <a:lnTo>
                    <a:pt x="11425" y="850"/>
                  </a:lnTo>
                  <a:cubicBezTo>
                    <a:pt x="11447" y="844"/>
                    <a:pt x="11468" y="858"/>
                    <a:pt x="11473" y="879"/>
                  </a:cubicBezTo>
                  <a:cubicBezTo>
                    <a:pt x="11478" y="901"/>
                    <a:pt x="11465" y="922"/>
                    <a:pt x="11444" y="927"/>
                  </a:cubicBezTo>
                  <a:lnTo>
                    <a:pt x="8596" y="1599"/>
                  </a:lnTo>
                  <a:cubicBezTo>
                    <a:pt x="8589" y="1601"/>
                    <a:pt x="8582" y="1601"/>
                    <a:pt x="8575" y="1599"/>
                  </a:cubicBezTo>
                  <a:lnTo>
                    <a:pt x="5729" y="751"/>
                  </a:lnTo>
                  <a:lnTo>
                    <a:pt x="2881" y="79"/>
                  </a:lnTo>
                  <a:lnTo>
                    <a:pt x="2896" y="80"/>
                  </a:lnTo>
                  <a:lnTo>
                    <a:pt x="48" y="464"/>
                  </a:lnTo>
                  <a:cubicBezTo>
                    <a:pt x="26" y="467"/>
                    <a:pt x="6" y="452"/>
                    <a:pt x="3" y="430"/>
                  </a:cubicBezTo>
                  <a:cubicBezTo>
                    <a:pt x="0" y="408"/>
                    <a:pt x="15" y="388"/>
                    <a:pt x="37" y="385"/>
                  </a:cubicBezTo>
                  <a:close/>
                </a:path>
              </a:pathLst>
            </a:custGeom>
            <a:solidFill>
              <a:srgbClr val="76923C"/>
            </a:solidFill>
            <a:ln w="6350" cap="flat">
              <a:solidFill>
                <a:srgbClr val="76923C"/>
              </a:solidFill>
              <a:prstDash val="solid"/>
              <a:bevel/>
              <a:headEnd/>
              <a:tailEnd/>
            </a:ln>
          </p:spPr>
          <p:txBody>
            <a:bodyPr/>
            <a:lstStyle/>
            <a:p>
              <a:endParaRPr lang="it-IT"/>
            </a:p>
          </p:txBody>
        </p:sp>
        <p:sp>
          <p:nvSpPr>
            <p:cNvPr id="42021" name="Rectangle 63"/>
            <p:cNvSpPr>
              <a:spLocks noChangeArrowheads="1"/>
            </p:cNvSpPr>
            <p:nvPr/>
          </p:nvSpPr>
          <p:spPr bwMode="auto">
            <a:xfrm>
              <a:off x="1009129" y="5143500"/>
              <a:ext cx="25648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40</a:t>
              </a:r>
              <a:endParaRPr lang="it-IT" sz="3200"/>
            </a:p>
          </p:txBody>
        </p:sp>
        <p:sp>
          <p:nvSpPr>
            <p:cNvPr id="42022" name="Rectangle 64"/>
            <p:cNvSpPr>
              <a:spLocks noChangeArrowheads="1"/>
            </p:cNvSpPr>
            <p:nvPr/>
          </p:nvSpPr>
          <p:spPr bwMode="auto">
            <a:xfrm>
              <a:off x="1009129" y="4573588"/>
              <a:ext cx="25648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60</a:t>
              </a:r>
              <a:endParaRPr lang="it-IT" sz="3200"/>
            </a:p>
          </p:txBody>
        </p:sp>
        <p:sp>
          <p:nvSpPr>
            <p:cNvPr id="42023" name="Rectangle 65"/>
            <p:cNvSpPr>
              <a:spLocks noChangeArrowheads="1"/>
            </p:cNvSpPr>
            <p:nvPr/>
          </p:nvSpPr>
          <p:spPr bwMode="auto">
            <a:xfrm>
              <a:off x="1009129" y="4003675"/>
              <a:ext cx="25648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80</a:t>
              </a:r>
              <a:endParaRPr lang="it-IT" sz="3200"/>
            </a:p>
          </p:txBody>
        </p:sp>
        <p:sp>
          <p:nvSpPr>
            <p:cNvPr id="42024" name="Rectangle 66"/>
            <p:cNvSpPr>
              <a:spLocks noChangeArrowheads="1"/>
            </p:cNvSpPr>
            <p:nvPr/>
          </p:nvSpPr>
          <p:spPr bwMode="auto">
            <a:xfrm>
              <a:off x="899592" y="3432175"/>
              <a:ext cx="38472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100</a:t>
              </a:r>
              <a:endParaRPr lang="it-IT" sz="3200"/>
            </a:p>
          </p:txBody>
        </p:sp>
        <p:sp>
          <p:nvSpPr>
            <p:cNvPr id="42025" name="Rectangle 67"/>
            <p:cNvSpPr>
              <a:spLocks noChangeArrowheads="1"/>
            </p:cNvSpPr>
            <p:nvPr/>
          </p:nvSpPr>
          <p:spPr bwMode="auto">
            <a:xfrm>
              <a:off x="899592" y="2862263"/>
              <a:ext cx="38472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120</a:t>
              </a:r>
              <a:endParaRPr lang="it-IT" sz="3200"/>
            </a:p>
          </p:txBody>
        </p:sp>
        <p:sp>
          <p:nvSpPr>
            <p:cNvPr id="42026" name="Rectangle 68"/>
            <p:cNvSpPr>
              <a:spLocks noChangeArrowheads="1"/>
            </p:cNvSpPr>
            <p:nvPr/>
          </p:nvSpPr>
          <p:spPr bwMode="auto">
            <a:xfrm>
              <a:off x="899592" y="2292350"/>
              <a:ext cx="38472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140</a:t>
              </a:r>
              <a:endParaRPr lang="it-IT" sz="3200"/>
            </a:p>
          </p:txBody>
        </p:sp>
        <p:sp>
          <p:nvSpPr>
            <p:cNvPr id="42027" name="Rectangle 69"/>
            <p:cNvSpPr>
              <a:spLocks noChangeArrowheads="1"/>
            </p:cNvSpPr>
            <p:nvPr/>
          </p:nvSpPr>
          <p:spPr bwMode="auto">
            <a:xfrm>
              <a:off x="899592" y="1720850"/>
              <a:ext cx="38472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160</a:t>
              </a:r>
              <a:endParaRPr lang="it-IT" sz="3200"/>
            </a:p>
          </p:txBody>
        </p:sp>
        <p:sp>
          <p:nvSpPr>
            <p:cNvPr id="42028" name="Rectangle 70"/>
            <p:cNvSpPr>
              <a:spLocks noChangeArrowheads="1"/>
            </p:cNvSpPr>
            <p:nvPr/>
          </p:nvSpPr>
          <p:spPr bwMode="auto">
            <a:xfrm>
              <a:off x="899592" y="1150938"/>
              <a:ext cx="38472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180</a:t>
              </a:r>
              <a:endParaRPr lang="it-IT" sz="3200"/>
            </a:p>
          </p:txBody>
        </p:sp>
        <p:sp>
          <p:nvSpPr>
            <p:cNvPr id="42029" name="Rectangle 71"/>
            <p:cNvSpPr>
              <a:spLocks noChangeArrowheads="1"/>
            </p:cNvSpPr>
            <p:nvPr/>
          </p:nvSpPr>
          <p:spPr bwMode="auto">
            <a:xfrm>
              <a:off x="1849438" y="5343525"/>
              <a:ext cx="531812"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2006</a:t>
              </a:r>
              <a:endParaRPr lang="it-IT" sz="3200"/>
            </a:p>
          </p:txBody>
        </p:sp>
        <p:sp>
          <p:nvSpPr>
            <p:cNvPr id="42030" name="Rectangle 72"/>
            <p:cNvSpPr>
              <a:spLocks noChangeArrowheads="1"/>
            </p:cNvSpPr>
            <p:nvPr/>
          </p:nvSpPr>
          <p:spPr bwMode="auto">
            <a:xfrm>
              <a:off x="3092450" y="5343525"/>
              <a:ext cx="531812"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2007</a:t>
              </a:r>
              <a:endParaRPr lang="it-IT" sz="3200"/>
            </a:p>
          </p:txBody>
        </p:sp>
        <p:sp>
          <p:nvSpPr>
            <p:cNvPr id="42031" name="Rectangle 73"/>
            <p:cNvSpPr>
              <a:spLocks noChangeArrowheads="1"/>
            </p:cNvSpPr>
            <p:nvPr/>
          </p:nvSpPr>
          <p:spPr bwMode="auto">
            <a:xfrm>
              <a:off x="4335463" y="5343525"/>
              <a:ext cx="531812"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2008</a:t>
              </a:r>
              <a:endParaRPr lang="it-IT" sz="3200"/>
            </a:p>
          </p:txBody>
        </p:sp>
        <p:sp>
          <p:nvSpPr>
            <p:cNvPr id="42032" name="Rectangle 74"/>
            <p:cNvSpPr>
              <a:spLocks noChangeArrowheads="1"/>
            </p:cNvSpPr>
            <p:nvPr/>
          </p:nvSpPr>
          <p:spPr bwMode="auto">
            <a:xfrm>
              <a:off x="5578475" y="5343525"/>
              <a:ext cx="5302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2009</a:t>
              </a:r>
              <a:endParaRPr lang="it-IT" sz="3200"/>
            </a:p>
          </p:txBody>
        </p:sp>
        <p:sp>
          <p:nvSpPr>
            <p:cNvPr id="42033" name="Rectangle 75"/>
            <p:cNvSpPr>
              <a:spLocks noChangeArrowheads="1"/>
            </p:cNvSpPr>
            <p:nvPr/>
          </p:nvSpPr>
          <p:spPr bwMode="auto">
            <a:xfrm>
              <a:off x="6823075" y="5343525"/>
              <a:ext cx="5302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2010</a:t>
              </a:r>
              <a:endParaRPr lang="it-IT" sz="3200"/>
            </a:p>
          </p:txBody>
        </p:sp>
      </p:grpSp>
      <p:grpSp>
        <p:nvGrpSpPr>
          <p:cNvPr id="4" name="Gruppo 38"/>
          <p:cNvGrpSpPr>
            <a:grpSpLocks/>
          </p:cNvGrpSpPr>
          <p:nvPr/>
        </p:nvGrpSpPr>
        <p:grpSpPr bwMode="auto">
          <a:xfrm>
            <a:off x="6013450" y="3213100"/>
            <a:ext cx="719138" cy="576263"/>
            <a:chOff x="5191471" y="1775783"/>
            <a:chExt cx="720000" cy="576000"/>
          </a:xfrm>
        </p:grpSpPr>
        <p:sp>
          <p:nvSpPr>
            <p:cNvPr id="62" name="Ovale 61"/>
            <p:cNvSpPr>
              <a:spLocks/>
            </p:cNvSpPr>
            <p:nvPr/>
          </p:nvSpPr>
          <p:spPr bwMode="auto">
            <a:xfrm>
              <a:off x="5220072" y="1775783"/>
              <a:ext cx="576000" cy="576000"/>
            </a:xfrm>
            <a:prstGeom prst="ellipse">
              <a:avLst/>
            </a:prstGeom>
            <a:solidFill>
              <a:srgbClr val="76923C"/>
            </a:solidFill>
            <a:ln w="28575" cap="flat" cmpd="sng" algn="ctr">
              <a:solidFill>
                <a:srgbClr val="76923C"/>
              </a:solidFill>
              <a:prstDash val="dash"/>
              <a:round/>
              <a:headEnd type="none" w="med" len="med"/>
              <a:tailEnd type="triangle" w="med" len="med"/>
            </a:ln>
            <a:effectLst/>
            <a:scene3d>
              <a:camera prst="orthographicFront"/>
              <a:lightRig rig="threePt" dir="t"/>
            </a:scene3d>
            <a:sp3d>
              <a:bevelT/>
            </a:sp3d>
          </p:spPr>
          <p:txBody>
            <a:bodyPr anchor="ctr"/>
            <a:lstStyle/>
            <a:p>
              <a:pPr algn="ctr">
                <a:defRPr/>
              </a:pPr>
              <a:endParaRPr lang="it-IT" dirty="0">
                <a:solidFill>
                  <a:schemeClr val="bg1"/>
                </a:solidFill>
                <a:cs typeface="+mn-cs"/>
              </a:endParaRPr>
            </a:p>
          </p:txBody>
        </p:sp>
        <p:sp>
          <p:nvSpPr>
            <p:cNvPr id="63" name="CasellaDiTesto 62"/>
            <p:cNvSpPr txBox="1">
              <a:spLocks noChangeArrowheads="1"/>
            </p:cNvSpPr>
            <p:nvPr/>
          </p:nvSpPr>
          <p:spPr bwMode="auto">
            <a:xfrm>
              <a:off x="5191471" y="1874163"/>
              <a:ext cx="720000" cy="337984"/>
            </a:xfrm>
            <a:prstGeom prst="rect">
              <a:avLst/>
            </a:prstGeom>
            <a:noFill/>
            <a:ln w="9525">
              <a:noFill/>
              <a:miter lim="800000"/>
              <a:headEnd/>
              <a:tailEnd/>
            </a:ln>
          </p:spPr>
          <p:txBody>
            <a:bodyPr>
              <a:spAutoFit/>
            </a:bodyPr>
            <a:lstStyle/>
            <a:p>
              <a:pPr>
                <a:defRPr/>
              </a:pPr>
              <a:r>
                <a:rPr lang="it-IT" sz="1600" dirty="0">
                  <a:solidFill>
                    <a:schemeClr val="bg1"/>
                  </a:solidFill>
                  <a:latin typeface="+mj-lt"/>
                  <a:cs typeface="+mn-cs"/>
                </a:rPr>
                <a:t>+12</a:t>
              </a:r>
              <a:r>
                <a:rPr lang="it-IT" sz="1100" dirty="0">
                  <a:solidFill>
                    <a:schemeClr val="bg1"/>
                  </a:solidFill>
                  <a:latin typeface="+mj-lt"/>
                  <a:cs typeface="+mn-cs"/>
                </a:rPr>
                <a:t>%</a:t>
              </a:r>
              <a:endParaRPr lang="it-IT" sz="1600" dirty="0">
                <a:solidFill>
                  <a:schemeClr val="bg1"/>
                </a:solidFill>
                <a:latin typeface="+mj-lt"/>
                <a:cs typeface="+mn-cs"/>
              </a:endParaRPr>
            </a:p>
          </p:txBody>
        </p:sp>
      </p:grpSp>
      <p:sp>
        <p:nvSpPr>
          <p:cNvPr id="30781" name="Freeform 61"/>
          <p:cNvSpPr>
            <a:spLocks/>
          </p:cNvSpPr>
          <p:nvPr/>
        </p:nvSpPr>
        <p:spPr bwMode="auto">
          <a:xfrm>
            <a:off x="2036763" y="3509963"/>
            <a:ext cx="5011737" cy="1625600"/>
          </a:xfrm>
          <a:custGeom>
            <a:avLst/>
            <a:gdLst>
              <a:gd name="T0" fmla="*/ 20091 w 11475"/>
              <a:gd name="T1" fmla="*/ 1313 h 3715"/>
              <a:gd name="T2" fmla="*/ 1263962 w 11475"/>
              <a:gd name="T3" fmla="*/ 127335 h 3715"/>
              <a:gd name="T4" fmla="*/ 1270077 w 11475"/>
              <a:gd name="T5" fmla="*/ 129085 h 3715"/>
              <a:gd name="T6" fmla="*/ 2513948 w 11475"/>
              <a:gd name="T7" fmla="*/ 752196 h 3715"/>
              <a:gd name="T8" fmla="*/ 3760004 w 11475"/>
              <a:gd name="T9" fmla="*/ 1579217 h 3715"/>
              <a:gd name="T10" fmla="*/ 3750396 w 11475"/>
              <a:gd name="T11" fmla="*/ 1576154 h 3715"/>
              <a:gd name="T12" fmla="*/ 4994267 w 11475"/>
              <a:gd name="T13" fmla="*/ 1590156 h 3715"/>
              <a:gd name="T14" fmla="*/ 5011300 w 11475"/>
              <a:gd name="T15" fmla="*/ 1608097 h 3715"/>
              <a:gd name="T16" fmla="*/ 4993830 w 11475"/>
              <a:gd name="T17" fmla="*/ 1625162 h 3715"/>
              <a:gd name="T18" fmla="*/ 3749959 w 11475"/>
              <a:gd name="T19" fmla="*/ 1611160 h 3715"/>
              <a:gd name="T20" fmla="*/ 3740350 w 11475"/>
              <a:gd name="T21" fmla="*/ 1608534 h 3715"/>
              <a:gd name="T22" fmla="*/ 2498662 w 11475"/>
              <a:gd name="T23" fmla="*/ 783264 h 3715"/>
              <a:gd name="T24" fmla="*/ 1254790 w 11475"/>
              <a:gd name="T25" fmla="*/ 160153 h 3715"/>
              <a:gd name="T26" fmla="*/ 1260468 w 11475"/>
              <a:gd name="T27" fmla="*/ 161904 h 3715"/>
              <a:gd name="T28" fmla="*/ 16597 w 11475"/>
              <a:gd name="T29" fmla="*/ 35881 h 3715"/>
              <a:gd name="T30" fmla="*/ 1310 w 11475"/>
              <a:gd name="T31" fmla="*/ 16628 h 3715"/>
              <a:gd name="T32" fmla="*/ 20091 w 11475"/>
              <a:gd name="T33" fmla="*/ 1313 h 37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475"/>
              <a:gd name="T52" fmla="*/ 0 h 3715"/>
              <a:gd name="T53" fmla="*/ 11475 w 11475"/>
              <a:gd name="T54" fmla="*/ 3715 h 37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475" h="3715">
                <a:moveTo>
                  <a:pt x="46" y="3"/>
                </a:moveTo>
                <a:lnTo>
                  <a:pt x="2894" y="291"/>
                </a:lnTo>
                <a:cubicBezTo>
                  <a:pt x="2899" y="291"/>
                  <a:pt x="2904" y="293"/>
                  <a:pt x="2908" y="295"/>
                </a:cubicBezTo>
                <a:lnTo>
                  <a:pt x="5756" y="1719"/>
                </a:lnTo>
                <a:lnTo>
                  <a:pt x="8609" y="3609"/>
                </a:lnTo>
                <a:lnTo>
                  <a:pt x="8587" y="3602"/>
                </a:lnTo>
                <a:lnTo>
                  <a:pt x="11435" y="3634"/>
                </a:lnTo>
                <a:cubicBezTo>
                  <a:pt x="11457" y="3635"/>
                  <a:pt x="11475" y="3653"/>
                  <a:pt x="11474" y="3675"/>
                </a:cubicBezTo>
                <a:cubicBezTo>
                  <a:pt x="11474" y="3697"/>
                  <a:pt x="11456" y="3715"/>
                  <a:pt x="11434" y="3714"/>
                </a:cubicBezTo>
                <a:lnTo>
                  <a:pt x="8586" y="3682"/>
                </a:lnTo>
                <a:cubicBezTo>
                  <a:pt x="8578" y="3682"/>
                  <a:pt x="8571" y="3680"/>
                  <a:pt x="8564" y="3676"/>
                </a:cubicBezTo>
                <a:lnTo>
                  <a:pt x="5721" y="1790"/>
                </a:lnTo>
                <a:lnTo>
                  <a:pt x="2873" y="366"/>
                </a:lnTo>
                <a:lnTo>
                  <a:pt x="2886" y="370"/>
                </a:lnTo>
                <a:lnTo>
                  <a:pt x="38" y="82"/>
                </a:lnTo>
                <a:cubicBezTo>
                  <a:pt x="16" y="80"/>
                  <a:pt x="0" y="60"/>
                  <a:pt x="3" y="38"/>
                </a:cubicBezTo>
                <a:cubicBezTo>
                  <a:pt x="5" y="16"/>
                  <a:pt x="25" y="0"/>
                  <a:pt x="46" y="3"/>
                </a:cubicBezTo>
                <a:close/>
              </a:path>
            </a:pathLst>
          </a:custGeom>
          <a:solidFill>
            <a:srgbClr val="92D050"/>
          </a:solidFill>
          <a:ln w="6350" cap="flat">
            <a:solidFill>
              <a:srgbClr val="92D050"/>
            </a:solidFill>
            <a:prstDash val="solid"/>
            <a:bevel/>
            <a:headEnd/>
            <a:tailEnd/>
          </a:ln>
        </p:spPr>
        <p:txBody>
          <a:bodyPr/>
          <a:lstStyle/>
          <a:p>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0"/>
                                        <p:tgtEl>
                                          <p:spTgt spid="3"/>
                                        </p:tgtEl>
                                      </p:cBhvr>
                                    </p:animEffect>
                                  </p:childTnLst>
                                </p:cTn>
                              </p:par>
                              <p:par>
                                <p:cTn id="12" presetID="10" presetClass="entr" presetSubtype="0"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childTnLst>
                                </p:cTn>
                              </p:par>
                            </p:childTnLst>
                          </p:cTn>
                        </p:par>
                        <p:par>
                          <p:cTn id="15" fill="hold" nodeType="afterGroup">
                            <p:stCondLst>
                              <p:cond delay="4000"/>
                            </p:stCondLst>
                            <p:childTnLst>
                              <p:par>
                                <p:cTn id="16" presetID="10" presetClass="entr" presetSubtype="0" fill="hold" grpId="0" nodeType="afterEffect">
                                  <p:stCondLst>
                                    <p:cond delay="0"/>
                                  </p:stCondLst>
                                  <p:childTnLst>
                                    <p:set>
                                      <p:cBhvr>
                                        <p:cTn id="17" dur="1" fill="hold">
                                          <p:stCondLst>
                                            <p:cond delay="0"/>
                                          </p:stCondLst>
                                        </p:cTn>
                                        <p:tgtEl>
                                          <p:spTgt spid="30781"/>
                                        </p:tgtEl>
                                        <p:attrNameLst>
                                          <p:attrName>style.visibility</p:attrName>
                                        </p:attrNameLst>
                                      </p:cBhvr>
                                      <p:to>
                                        <p:strVal val="visible"/>
                                      </p:to>
                                    </p:set>
                                    <p:animEffect transition="in" filter="fade">
                                      <p:cBhvr>
                                        <p:cTn id="18" dur="2000"/>
                                        <p:tgtEl>
                                          <p:spTgt spid="30781"/>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0782"/>
                                        </p:tgtEl>
                                        <p:attrNameLst>
                                          <p:attrName>style.visibility</p:attrName>
                                        </p:attrNameLst>
                                      </p:cBhvr>
                                      <p:to>
                                        <p:strVal val="visible"/>
                                      </p:to>
                                    </p:set>
                                    <p:animEffect transition="in" filter="fade">
                                      <p:cBhvr>
                                        <p:cTn id="21" dur="2000"/>
                                        <p:tgtEl>
                                          <p:spTgt spid="3078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0"/>
                                        </p:tgtEl>
                                        <p:attrNameLst>
                                          <p:attrName>style.visibility</p:attrName>
                                        </p:attrNameLst>
                                      </p:cBhvr>
                                      <p:to>
                                        <p:strVal val="visible"/>
                                      </p:to>
                                    </p:set>
                                    <p:animEffect transition="in" filter="fade">
                                      <p:cBhvr>
                                        <p:cTn id="24" dur="2000"/>
                                        <p:tgtEl>
                                          <p:spTgt spid="6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fade">
                                      <p:cBhvr>
                                        <p:cTn id="27" dur="2000"/>
                                        <p:tgtEl>
                                          <p:spTgt spid="5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8"/>
                                        </p:tgtEl>
                                        <p:attrNameLst>
                                          <p:attrName>style.visibility</p:attrName>
                                        </p:attrNameLst>
                                      </p:cBhvr>
                                      <p:to>
                                        <p:strVal val="visible"/>
                                      </p:to>
                                    </p:set>
                                    <p:animEffect transition="in" filter="fade">
                                      <p:cBhvr>
                                        <p:cTn id="30" dur="2000"/>
                                        <p:tgtEl>
                                          <p:spTgt spid="58"/>
                                        </p:tgtEl>
                                      </p:cBhvr>
                                    </p:animEffect>
                                  </p:childTnLst>
                                </p:cTn>
                              </p:par>
                            </p:childTnLst>
                          </p:cTn>
                        </p:par>
                        <p:par>
                          <p:cTn id="31" fill="hold" nodeType="afterGroup">
                            <p:stCondLst>
                              <p:cond delay="6000"/>
                            </p:stCondLst>
                            <p:childTnLst>
                              <p:par>
                                <p:cTn id="32" presetID="10" presetClass="entr" presetSubtype="0" fill="hold" grpId="0" nodeType="afterEffect">
                                  <p:stCondLst>
                                    <p:cond delay="0"/>
                                  </p:stCondLst>
                                  <p:childTnLst>
                                    <p:set>
                                      <p:cBhvr>
                                        <p:cTn id="33" dur="1" fill="hold">
                                          <p:stCondLst>
                                            <p:cond delay="0"/>
                                          </p:stCondLst>
                                        </p:cTn>
                                        <p:tgtEl>
                                          <p:spTgt spid="334"/>
                                        </p:tgtEl>
                                        <p:attrNameLst>
                                          <p:attrName>style.visibility</p:attrName>
                                        </p:attrNameLst>
                                      </p:cBhvr>
                                      <p:to>
                                        <p:strVal val="visible"/>
                                      </p:to>
                                    </p:set>
                                    <p:animEffect transition="in" filter="fade">
                                      <p:cBhvr>
                                        <p:cTn id="34" dur="2000"/>
                                        <p:tgtEl>
                                          <p:spTgt spid="334"/>
                                        </p:tgtEl>
                                      </p:cBhvr>
                                    </p:animEffect>
                                  </p:childTnLst>
                                </p:cTn>
                              </p:par>
                              <p:par>
                                <p:cTn id="35" presetID="10" presetClass="entr" presetSubtype="0"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334" grpId="0" autoUpdateAnimBg="0"/>
      <p:bldP spid="58" grpId="0"/>
      <p:bldP spid="59" grpId="0"/>
      <p:bldP spid="60" grpId="0"/>
      <p:bldP spid="30782" grpId="0" animBg="1"/>
      <p:bldP spid="30781"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010" name="Gruppo 91"/>
          <p:cNvGrpSpPr>
            <a:grpSpLocks/>
          </p:cNvGrpSpPr>
          <p:nvPr/>
        </p:nvGrpSpPr>
        <p:grpSpPr bwMode="auto">
          <a:xfrm>
            <a:off x="908050" y="917575"/>
            <a:ext cx="7559675" cy="5291138"/>
            <a:chOff x="-1692696" y="764704"/>
            <a:chExt cx="7559675" cy="5292000"/>
          </a:xfrm>
        </p:grpSpPr>
        <p:pic>
          <p:nvPicPr>
            <p:cNvPr id="49" name="Picture 2" descr="C:\Users\Ospite\Desktop\images.jpg"/>
            <p:cNvPicPr>
              <a:picLocks noChangeArrowheads="1"/>
            </p:cNvPicPr>
            <p:nvPr/>
          </p:nvPicPr>
          <p:blipFill>
            <a:blip r:embed="rId3" cstate="print">
              <a:duotone>
                <a:schemeClr val="bg2">
                  <a:shade val="45000"/>
                  <a:satMod val="135000"/>
                </a:schemeClr>
                <a:prstClr val="white"/>
              </a:duotone>
              <a:extLst/>
            </a:blip>
            <a:srcRect/>
            <a:stretch>
              <a:fillRect/>
            </a:stretch>
          </p:blipFill>
          <p:spPr bwMode="auto">
            <a:xfrm>
              <a:off x="-1188640" y="966788"/>
              <a:ext cx="6732000" cy="5076000"/>
            </a:xfrm>
            <a:prstGeom prst="rect">
              <a:avLst/>
            </a:prstGeom>
            <a:noFill/>
            <a:extLst/>
          </p:spPr>
        </p:pic>
        <p:sp>
          <p:nvSpPr>
            <p:cNvPr id="43060" name="Rettangolo 26"/>
            <p:cNvSpPr>
              <a:spLocks noChangeArrowheads="1"/>
            </p:cNvSpPr>
            <p:nvPr/>
          </p:nvSpPr>
          <p:spPr bwMode="auto">
            <a:xfrm>
              <a:off x="-1692696" y="764704"/>
              <a:ext cx="7559675" cy="5292000"/>
            </a:xfrm>
            <a:prstGeom prst="rect">
              <a:avLst/>
            </a:prstGeom>
            <a:solidFill>
              <a:srgbClr val="EAEAEA">
                <a:alpha val="81960"/>
              </a:srgbClr>
            </a:solidFill>
            <a:ln>
              <a:noFill/>
            </a:ln>
            <a:extLst>
              <a:ext uri="{91240B29-F687-4F45-9708-019B960494DF}">
                <a14:hiddenLine xmlns:a14="http://schemas.microsoft.com/office/drawing/2010/main" w="28575" algn="ctr">
                  <a:solidFill>
                    <a:srgbClr val="000000"/>
                  </a:solidFill>
                  <a:prstDash val="dash"/>
                  <a:round/>
                  <a:headEnd/>
                  <a:tailEnd type="triangle" w="med" len="med"/>
                </a14:hiddenLine>
              </a:ext>
            </a:extLst>
          </p:spPr>
          <p:txBody>
            <a:bodyPr anchor="ctr"/>
            <a:lstStyle/>
            <a:p>
              <a:pPr algn="ctr"/>
              <a:endParaRPr lang="it-IT"/>
            </a:p>
          </p:txBody>
        </p:sp>
      </p:grpSp>
      <p:sp>
        <p:nvSpPr>
          <p:cNvPr id="7171" name="Rectangle 10"/>
          <p:cNvSpPr>
            <a:spLocks noGrp="1" noChangeArrowheads="1"/>
          </p:cNvSpPr>
          <p:nvPr>
            <p:ph type="title"/>
          </p:nvPr>
        </p:nvSpPr>
        <p:spPr>
          <a:xfrm>
            <a:off x="598488" y="188913"/>
            <a:ext cx="8172450" cy="792162"/>
          </a:xfrm>
        </p:spPr>
        <p:txBody>
          <a:bodyPr/>
          <a:lstStyle/>
          <a:p>
            <a:pPr eaLnBrk="1" hangingPunct="1"/>
            <a:r>
              <a:rPr lang="it-IT" sz="2000" smtClean="0">
                <a:solidFill>
                  <a:srgbClr val="76923C"/>
                </a:solidFill>
                <a:latin typeface="Verdana" pitchFamily="34" charset="0"/>
              </a:rPr>
              <a:t>Attività di alloggio – redditività delle vendite</a:t>
            </a:r>
            <a:endParaRPr lang="it-IT" sz="2000" b="0" smtClean="0">
              <a:solidFill>
                <a:srgbClr val="76923C"/>
              </a:solidFill>
              <a:latin typeface="Verdana" pitchFamily="34" charset="0"/>
            </a:endParaRPr>
          </a:p>
        </p:txBody>
      </p:sp>
      <p:sp>
        <p:nvSpPr>
          <p:cNvPr id="334" name="Rectangle 15"/>
          <p:cNvSpPr>
            <a:spLocks noChangeArrowheads="1"/>
          </p:cNvSpPr>
          <p:nvPr/>
        </p:nvSpPr>
        <p:spPr bwMode="auto">
          <a:xfrm>
            <a:off x="1331913" y="5837207"/>
            <a:ext cx="7559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it-IT" sz="2000" dirty="0" smtClean="0">
                <a:solidFill>
                  <a:srgbClr val="76923C"/>
                </a:solidFill>
                <a:latin typeface="Verdana" pitchFamily="34" charset="0"/>
              </a:rPr>
              <a:t>Si torna a sfruttare meglio il capitale strutturale</a:t>
            </a:r>
            <a:endParaRPr lang="it-IT" sz="2000" dirty="0">
              <a:solidFill>
                <a:srgbClr val="76923C"/>
              </a:solidFill>
              <a:latin typeface="Verdana" pitchFamily="34" charset="0"/>
            </a:endParaRPr>
          </a:p>
        </p:txBody>
      </p:sp>
      <p:sp>
        <p:nvSpPr>
          <p:cNvPr id="30" name="Pentagono 29"/>
          <p:cNvSpPr/>
          <p:nvPr/>
        </p:nvSpPr>
        <p:spPr bwMode="auto">
          <a:xfrm>
            <a:off x="769224" y="5853523"/>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80" name="Rectangle 81"/>
          <p:cNvSpPr>
            <a:spLocks noChangeArrowheads="1"/>
          </p:cNvSpPr>
          <p:nvPr/>
        </p:nvSpPr>
        <p:spPr bwMode="auto">
          <a:xfrm>
            <a:off x="7239000" y="3224213"/>
            <a:ext cx="3206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800">
                <a:solidFill>
                  <a:srgbClr val="76923C"/>
                </a:solidFill>
              </a:rPr>
              <a:t>Me</a:t>
            </a:r>
            <a:endParaRPr lang="it-IT" b="0">
              <a:solidFill>
                <a:srgbClr val="76923C"/>
              </a:solidFill>
            </a:endParaRPr>
          </a:p>
        </p:txBody>
      </p:sp>
      <p:sp>
        <p:nvSpPr>
          <p:cNvPr id="81" name="Rectangle 81"/>
          <p:cNvSpPr>
            <a:spLocks noChangeArrowheads="1"/>
          </p:cNvSpPr>
          <p:nvPr/>
        </p:nvSpPr>
        <p:spPr bwMode="auto">
          <a:xfrm>
            <a:off x="7251700" y="4232275"/>
            <a:ext cx="307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800">
                <a:solidFill>
                  <a:srgbClr val="92D050"/>
                </a:solidFill>
              </a:rPr>
              <a:t>Q1</a:t>
            </a:r>
            <a:endParaRPr lang="it-IT" b="0">
              <a:solidFill>
                <a:srgbClr val="92D050"/>
              </a:solidFill>
            </a:endParaRPr>
          </a:p>
        </p:txBody>
      </p:sp>
      <p:sp>
        <p:nvSpPr>
          <p:cNvPr id="41" name="Rettangolo 40"/>
          <p:cNvSpPr/>
          <p:nvPr/>
        </p:nvSpPr>
        <p:spPr bwMode="auto">
          <a:xfrm>
            <a:off x="2030490" y="6568835"/>
            <a:ext cx="226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Morfologia</a:t>
            </a:r>
          </a:p>
        </p:txBody>
      </p:sp>
      <p:sp>
        <p:nvSpPr>
          <p:cNvPr id="42" name="Rettangolo 41"/>
          <p:cNvSpPr/>
          <p:nvPr/>
        </p:nvSpPr>
        <p:spPr bwMode="auto">
          <a:xfrm>
            <a:off x="4298482"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Risultati della provincia</a:t>
            </a:r>
          </a:p>
        </p:txBody>
      </p:sp>
      <p:sp>
        <p:nvSpPr>
          <p:cNvPr id="47" name="Rettangolo 46"/>
          <p:cNvSpPr/>
          <p:nvPr/>
        </p:nvSpPr>
        <p:spPr bwMode="auto">
          <a:xfrm>
            <a:off x="6797306" y="6568835"/>
            <a:ext cx="2340000" cy="333375"/>
          </a:xfrm>
          <a:prstGeom prst="rect">
            <a:avLst/>
          </a:prstGeom>
          <a:solidFill>
            <a:srgbClr val="33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solidFill>
                <a:latin typeface="Verdana" pitchFamily="34" charset="0"/>
                <a:cs typeface="+mn-cs"/>
              </a:rPr>
              <a:t>I settori economici</a:t>
            </a:r>
          </a:p>
        </p:txBody>
      </p:sp>
      <p:sp>
        <p:nvSpPr>
          <p:cNvPr id="48" name="Rettangolo 47"/>
          <p:cNvSpPr/>
          <p:nvPr/>
        </p:nvSpPr>
        <p:spPr bwMode="auto">
          <a:xfrm>
            <a:off x="-16797" y="6568835"/>
            <a:ext cx="208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Domande</a:t>
            </a:r>
          </a:p>
        </p:txBody>
      </p:sp>
      <p:sp>
        <p:nvSpPr>
          <p:cNvPr id="31807" name="Freeform 63"/>
          <p:cNvSpPr>
            <a:spLocks/>
          </p:cNvSpPr>
          <p:nvPr/>
        </p:nvSpPr>
        <p:spPr bwMode="auto">
          <a:xfrm>
            <a:off x="2336800" y="1905000"/>
            <a:ext cx="4859338" cy="1049338"/>
          </a:xfrm>
          <a:custGeom>
            <a:avLst/>
            <a:gdLst>
              <a:gd name="T0" fmla="*/ 18782 w 11125"/>
              <a:gd name="T1" fmla="*/ 874 h 2402"/>
              <a:gd name="T2" fmla="*/ 1220840 w 11125"/>
              <a:gd name="T3" fmla="*/ 56792 h 2402"/>
              <a:gd name="T4" fmla="*/ 1226082 w 11125"/>
              <a:gd name="T5" fmla="*/ 57666 h 2402"/>
              <a:gd name="T6" fmla="*/ 2435129 w 11125"/>
              <a:gd name="T7" fmla="*/ 505010 h 2402"/>
              <a:gd name="T8" fmla="*/ 3645050 w 11125"/>
              <a:gd name="T9" fmla="*/ 1015700 h 2402"/>
              <a:gd name="T10" fmla="*/ 3635004 w 11125"/>
              <a:gd name="T11" fmla="*/ 1014389 h 2402"/>
              <a:gd name="T12" fmla="*/ 4837061 w 11125"/>
              <a:gd name="T13" fmla="*/ 776737 h 2402"/>
              <a:gd name="T14" fmla="*/ 4857591 w 11125"/>
              <a:gd name="T15" fmla="*/ 790717 h 2402"/>
              <a:gd name="T16" fmla="*/ 4843613 w 11125"/>
              <a:gd name="T17" fmla="*/ 811249 h 2402"/>
              <a:gd name="T18" fmla="*/ 3641556 w 11125"/>
              <a:gd name="T19" fmla="*/ 1048901 h 2402"/>
              <a:gd name="T20" fmla="*/ 3631509 w 11125"/>
              <a:gd name="T21" fmla="*/ 1047591 h 2402"/>
              <a:gd name="T22" fmla="*/ 2423335 w 11125"/>
              <a:gd name="T23" fmla="*/ 537775 h 2402"/>
              <a:gd name="T24" fmla="*/ 1214289 w 11125"/>
              <a:gd name="T25" fmla="*/ 90430 h 2402"/>
              <a:gd name="T26" fmla="*/ 1219530 w 11125"/>
              <a:gd name="T27" fmla="*/ 91304 h 2402"/>
              <a:gd name="T28" fmla="*/ 17472 w 11125"/>
              <a:gd name="T29" fmla="*/ 35386 h 2402"/>
              <a:gd name="T30" fmla="*/ 874 w 11125"/>
              <a:gd name="T31" fmla="*/ 17474 h 2402"/>
              <a:gd name="T32" fmla="*/ 18782 w 11125"/>
              <a:gd name="T33" fmla="*/ 874 h 240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125"/>
              <a:gd name="T52" fmla="*/ 0 h 2402"/>
              <a:gd name="T53" fmla="*/ 11125 w 11125"/>
              <a:gd name="T54" fmla="*/ 2402 h 240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125" h="2402">
                <a:moveTo>
                  <a:pt x="43" y="2"/>
                </a:moveTo>
                <a:lnTo>
                  <a:pt x="2795" y="130"/>
                </a:lnTo>
                <a:cubicBezTo>
                  <a:pt x="2799" y="130"/>
                  <a:pt x="2803" y="131"/>
                  <a:pt x="2807" y="132"/>
                </a:cubicBezTo>
                <a:lnTo>
                  <a:pt x="5575" y="1156"/>
                </a:lnTo>
                <a:lnTo>
                  <a:pt x="8345" y="2325"/>
                </a:lnTo>
                <a:lnTo>
                  <a:pt x="8322" y="2322"/>
                </a:lnTo>
                <a:lnTo>
                  <a:pt x="11074" y="1778"/>
                </a:lnTo>
                <a:cubicBezTo>
                  <a:pt x="11095" y="1774"/>
                  <a:pt x="11116" y="1788"/>
                  <a:pt x="11121" y="1810"/>
                </a:cubicBezTo>
                <a:cubicBezTo>
                  <a:pt x="11125" y="1831"/>
                  <a:pt x="11111" y="1852"/>
                  <a:pt x="11089" y="1857"/>
                </a:cubicBezTo>
                <a:lnTo>
                  <a:pt x="8337" y="2401"/>
                </a:lnTo>
                <a:cubicBezTo>
                  <a:pt x="8329" y="2402"/>
                  <a:pt x="8321" y="2401"/>
                  <a:pt x="8314" y="2398"/>
                </a:cubicBezTo>
                <a:lnTo>
                  <a:pt x="5548" y="1231"/>
                </a:lnTo>
                <a:lnTo>
                  <a:pt x="2780" y="207"/>
                </a:lnTo>
                <a:lnTo>
                  <a:pt x="2792" y="209"/>
                </a:lnTo>
                <a:lnTo>
                  <a:pt x="40" y="81"/>
                </a:lnTo>
                <a:cubicBezTo>
                  <a:pt x="18" y="80"/>
                  <a:pt x="0" y="62"/>
                  <a:pt x="2" y="40"/>
                </a:cubicBezTo>
                <a:cubicBezTo>
                  <a:pt x="3" y="18"/>
                  <a:pt x="21" y="0"/>
                  <a:pt x="43" y="2"/>
                </a:cubicBezTo>
                <a:close/>
              </a:path>
            </a:pathLst>
          </a:custGeom>
          <a:solidFill>
            <a:srgbClr val="A6A6A6"/>
          </a:solidFill>
          <a:ln w="6350" cap="flat">
            <a:solidFill>
              <a:srgbClr val="A6A6A6"/>
            </a:solidFill>
            <a:prstDash val="solid"/>
            <a:bevel/>
            <a:headEnd/>
            <a:tailEnd/>
          </a:ln>
        </p:spPr>
        <p:txBody>
          <a:bodyPr/>
          <a:lstStyle/>
          <a:p>
            <a:endParaRPr lang="it-IT"/>
          </a:p>
        </p:txBody>
      </p:sp>
      <p:grpSp>
        <p:nvGrpSpPr>
          <p:cNvPr id="3" name="Gruppo 68"/>
          <p:cNvGrpSpPr>
            <a:grpSpLocks/>
          </p:cNvGrpSpPr>
          <p:nvPr/>
        </p:nvGrpSpPr>
        <p:grpSpPr bwMode="auto">
          <a:xfrm>
            <a:off x="981075" y="1147763"/>
            <a:ext cx="6800850" cy="4216400"/>
            <a:chOff x="981075" y="1147763"/>
            <a:chExt cx="6800850" cy="4216400"/>
          </a:xfrm>
        </p:grpSpPr>
        <p:sp>
          <p:nvSpPr>
            <p:cNvPr id="43039" name="Freeform 56"/>
            <p:cNvSpPr>
              <a:spLocks noEditPoints="1"/>
            </p:cNvSpPr>
            <p:nvPr/>
          </p:nvSpPr>
          <p:spPr bwMode="auto">
            <a:xfrm>
              <a:off x="1746250" y="1239838"/>
              <a:ext cx="6032500" cy="3995738"/>
            </a:xfrm>
            <a:custGeom>
              <a:avLst/>
              <a:gdLst>
                <a:gd name="T0" fmla="*/ 0 w 3800"/>
                <a:gd name="T1" fmla="*/ 3989388 h 2517"/>
                <a:gd name="T2" fmla="*/ 6032500 w 3800"/>
                <a:gd name="T3" fmla="*/ 3989388 h 2517"/>
                <a:gd name="T4" fmla="*/ 6032500 w 3800"/>
                <a:gd name="T5" fmla="*/ 3995738 h 2517"/>
                <a:gd name="T6" fmla="*/ 0 w 3800"/>
                <a:gd name="T7" fmla="*/ 3995738 h 2517"/>
                <a:gd name="T8" fmla="*/ 0 w 3800"/>
                <a:gd name="T9" fmla="*/ 3989388 h 2517"/>
                <a:gd name="T10" fmla="*/ 0 w 3800"/>
                <a:gd name="T11" fmla="*/ 3324226 h 2517"/>
                <a:gd name="T12" fmla="*/ 6032500 w 3800"/>
                <a:gd name="T13" fmla="*/ 3324226 h 2517"/>
                <a:gd name="T14" fmla="*/ 6032500 w 3800"/>
                <a:gd name="T15" fmla="*/ 3332163 h 2517"/>
                <a:gd name="T16" fmla="*/ 0 w 3800"/>
                <a:gd name="T17" fmla="*/ 3332163 h 2517"/>
                <a:gd name="T18" fmla="*/ 0 w 3800"/>
                <a:gd name="T19" fmla="*/ 3324226 h 2517"/>
                <a:gd name="T20" fmla="*/ 0 w 3800"/>
                <a:gd name="T21" fmla="*/ 1995488 h 2517"/>
                <a:gd name="T22" fmla="*/ 6032500 w 3800"/>
                <a:gd name="T23" fmla="*/ 1995488 h 2517"/>
                <a:gd name="T24" fmla="*/ 6032500 w 3800"/>
                <a:gd name="T25" fmla="*/ 2001838 h 2517"/>
                <a:gd name="T26" fmla="*/ 0 w 3800"/>
                <a:gd name="T27" fmla="*/ 2001838 h 2517"/>
                <a:gd name="T28" fmla="*/ 0 w 3800"/>
                <a:gd name="T29" fmla="*/ 1995488 h 2517"/>
                <a:gd name="T30" fmla="*/ 0 w 3800"/>
                <a:gd name="T31" fmla="*/ 1330325 h 2517"/>
                <a:gd name="T32" fmla="*/ 6032500 w 3800"/>
                <a:gd name="T33" fmla="*/ 1330325 h 2517"/>
                <a:gd name="T34" fmla="*/ 6032500 w 3800"/>
                <a:gd name="T35" fmla="*/ 1336675 h 2517"/>
                <a:gd name="T36" fmla="*/ 0 w 3800"/>
                <a:gd name="T37" fmla="*/ 1336675 h 2517"/>
                <a:gd name="T38" fmla="*/ 0 w 3800"/>
                <a:gd name="T39" fmla="*/ 1330325 h 2517"/>
                <a:gd name="T40" fmla="*/ 0 w 3800"/>
                <a:gd name="T41" fmla="*/ 665163 h 2517"/>
                <a:gd name="T42" fmla="*/ 6032500 w 3800"/>
                <a:gd name="T43" fmla="*/ 665163 h 2517"/>
                <a:gd name="T44" fmla="*/ 6032500 w 3800"/>
                <a:gd name="T45" fmla="*/ 671513 h 2517"/>
                <a:gd name="T46" fmla="*/ 0 w 3800"/>
                <a:gd name="T47" fmla="*/ 671513 h 2517"/>
                <a:gd name="T48" fmla="*/ 0 w 3800"/>
                <a:gd name="T49" fmla="*/ 665163 h 2517"/>
                <a:gd name="T50" fmla="*/ 0 w 3800"/>
                <a:gd name="T51" fmla="*/ 0 h 2517"/>
                <a:gd name="T52" fmla="*/ 6032500 w 3800"/>
                <a:gd name="T53" fmla="*/ 0 h 2517"/>
                <a:gd name="T54" fmla="*/ 6032500 w 3800"/>
                <a:gd name="T55" fmla="*/ 7938 h 2517"/>
                <a:gd name="T56" fmla="*/ 0 w 3800"/>
                <a:gd name="T57" fmla="*/ 7938 h 2517"/>
                <a:gd name="T58" fmla="*/ 0 w 3800"/>
                <a:gd name="T59" fmla="*/ 0 h 251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800"/>
                <a:gd name="T91" fmla="*/ 0 h 2517"/>
                <a:gd name="T92" fmla="*/ 3800 w 3800"/>
                <a:gd name="T93" fmla="*/ 2517 h 251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800" h="2517">
                  <a:moveTo>
                    <a:pt x="0" y="2513"/>
                  </a:moveTo>
                  <a:lnTo>
                    <a:pt x="3800" y="2513"/>
                  </a:lnTo>
                  <a:lnTo>
                    <a:pt x="3800" y="2517"/>
                  </a:lnTo>
                  <a:lnTo>
                    <a:pt x="0" y="2517"/>
                  </a:lnTo>
                  <a:lnTo>
                    <a:pt x="0" y="2513"/>
                  </a:lnTo>
                  <a:close/>
                  <a:moveTo>
                    <a:pt x="0" y="2094"/>
                  </a:moveTo>
                  <a:lnTo>
                    <a:pt x="3800" y="2094"/>
                  </a:lnTo>
                  <a:lnTo>
                    <a:pt x="3800" y="2099"/>
                  </a:lnTo>
                  <a:lnTo>
                    <a:pt x="0" y="2099"/>
                  </a:lnTo>
                  <a:lnTo>
                    <a:pt x="0" y="2094"/>
                  </a:lnTo>
                  <a:close/>
                  <a:moveTo>
                    <a:pt x="0" y="1257"/>
                  </a:moveTo>
                  <a:lnTo>
                    <a:pt x="3800" y="1257"/>
                  </a:lnTo>
                  <a:lnTo>
                    <a:pt x="3800" y="1261"/>
                  </a:lnTo>
                  <a:lnTo>
                    <a:pt x="0" y="1261"/>
                  </a:lnTo>
                  <a:lnTo>
                    <a:pt x="0" y="1257"/>
                  </a:lnTo>
                  <a:close/>
                  <a:moveTo>
                    <a:pt x="0" y="838"/>
                  </a:moveTo>
                  <a:lnTo>
                    <a:pt x="3800" y="838"/>
                  </a:lnTo>
                  <a:lnTo>
                    <a:pt x="3800" y="842"/>
                  </a:lnTo>
                  <a:lnTo>
                    <a:pt x="0" y="842"/>
                  </a:lnTo>
                  <a:lnTo>
                    <a:pt x="0" y="838"/>
                  </a:lnTo>
                  <a:close/>
                  <a:moveTo>
                    <a:pt x="0" y="419"/>
                  </a:moveTo>
                  <a:lnTo>
                    <a:pt x="3800" y="419"/>
                  </a:lnTo>
                  <a:lnTo>
                    <a:pt x="3800" y="423"/>
                  </a:lnTo>
                  <a:lnTo>
                    <a:pt x="0" y="423"/>
                  </a:lnTo>
                  <a:lnTo>
                    <a:pt x="0" y="419"/>
                  </a:lnTo>
                  <a:close/>
                  <a:moveTo>
                    <a:pt x="0" y="0"/>
                  </a:moveTo>
                  <a:lnTo>
                    <a:pt x="3800" y="0"/>
                  </a:lnTo>
                  <a:lnTo>
                    <a:pt x="3800"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43040" name="Rectangle 57"/>
            <p:cNvSpPr>
              <a:spLocks noChangeArrowheads="1"/>
            </p:cNvSpPr>
            <p:nvPr/>
          </p:nvSpPr>
          <p:spPr bwMode="auto">
            <a:xfrm>
              <a:off x="1743075" y="1243013"/>
              <a:ext cx="7937" cy="3989388"/>
            </a:xfrm>
            <a:prstGeom prst="rect">
              <a:avLst/>
            </a:prstGeom>
            <a:solidFill>
              <a:srgbClr val="868686"/>
            </a:solidFill>
            <a:ln w="6350">
              <a:solidFill>
                <a:srgbClr val="868686"/>
              </a:solidFill>
              <a:bevel/>
              <a:headEnd/>
              <a:tailEnd/>
            </a:ln>
          </p:spPr>
          <p:txBody>
            <a:bodyPr/>
            <a:lstStyle/>
            <a:p>
              <a:endParaRPr lang="it-IT"/>
            </a:p>
          </p:txBody>
        </p:sp>
        <p:sp>
          <p:nvSpPr>
            <p:cNvPr id="43041" name="Freeform 58"/>
            <p:cNvSpPr>
              <a:spLocks noEditPoints="1"/>
            </p:cNvSpPr>
            <p:nvPr/>
          </p:nvSpPr>
          <p:spPr bwMode="auto">
            <a:xfrm>
              <a:off x="1698625" y="1239838"/>
              <a:ext cx="47625" cy="3995738"/>
            </a:xfrm>
            <a:custGeom>
              <a:avLst/>
              <a:gdLst>
                <a:gd name="T0" fmla="*/ 0 w 30"/>
                <a:gd name="T1" fmla="*/ 3989388 h 2517"/>
                <a:gd name="T2" fmla="*/ 47625 w 30"/>
                <a:gd name="T3" fmla="*/ 3989388 h 2517"/>
                <a:gd name="T4" fmla="*/ 47625 w 30"/>
                <a:gd name="T5" fmla="*/ 3995738 h 2517"/>
                <a:gd name="T6" fmla="*/ 0 w 30"/>
                <a:gd name="T7" fmla="*/ 3995738 h 2517"/>
                <a:gd name="T8" fmla="*/ 0 w 30"/>
                <a:gd name="T9" fmla="*/ 3989388 h 2517"/>
                <a:gd name="T10" fmla="*/ 0 w 30"/>
                <a:gd name="T11" fmla="*/ 3324226 h 2517"/>
                <a:gd name="T12" fmla="*/ 47625 w 30"/>
                <a:gd name="T13" fmla="*/ 3324226 h 2517"/>
                <a:gd name="T14" fmla="*/ 47625 w 30"/>
                <a:gd name="T15" fmla="*/ 3332163 h 2517"/>
                <a:gd name="T16" fmla="*/ 0 w 30"/>
                <a:gd name="T17" fmla="*/ 3332163 h 2517"/>
                <a:gd name="T18" fmla="*/ 0 w 30"/>
                <a:gd name="T19" fmla="*/ 3324226 h 2517"/>
                <a:gd name="T20" fmla="*/ 0 w 30"/>
                <a:gd name="T21" fmla="*/ 2659063 h 2517"/>
                <a:gd name="T22" fmla="*/ 47625 w 30"/>
                <a:gd name="T23" fmla="*/ 2659063 h 2517"/>
                <a:gd name="T24" fmla="*/ 47625 w 30"/>
                <a:gd name="T25" fmla="*/ 2667000 h 2517"/>
                <a:gd name="T26" fmla="*/ 0 w 30"/>
                <a:gd name="T27" fmla="*/ 2667000 h 2517"/>
                <a:gd name="T28" fmla="*/ 0 w 30"/>
                <a:gd name="T29" fmla="*/ 2659063 h 2517"/>
                <a:gd name="T30" fmla="*/ 0 w 30"/>
                <a:gd name="T31" fmla="*/ 1995488 h 2517"/>
                <a:gd name="T32" fmla="*/ 47625 w 30"/>
                <a:gd name="T33" fmla="*/ 1995488 h 2517"/>
                <a:gd name="T34" fmla="*/ 47625 w 30"/>
                <a:gd name="T35" fmla="*/ 2001838 h 2517"/>
                <a:gd name="T36" fmla="*/ 0 w 30"/>
                <a:gd name="T37" fmla="*/ 2001838 h 2517"/>
                <a:gd name="T38" fmla="*/ 0 w 30"/>
                <a:gd name="T39" fmla="*/ 1995488 h 2517"/>
                <a:gd name="T40" fmla="*/ 0 w 30"/>
                <a:gd name="T41" fmla="*/ 1330325 h 2517"/>
                <a:gd name="T42" fmla="*/ 47625 w 30"/>
                <a:gd name="T43" fmla="*/ 1330325 h 2517"/>
                <a:gd name="T44" fmla="*/ 47625 w 30"/>
                <a:gd name="T45" fmla="*/ 1336675 h 2517"/>
                <a:gd name="T46" fmla="*/ 0 w 30"/>
                <a:gd name="T47" fmla="*/ 1336675 h 2517"/>
                <a:gd name="T48" fmla="*/ 0 w 30"/>
                <a:gd name="T49" fmla="*/ 1330325 h 2517"/>
                <a:gd name="T50" fmla="*/ 0 w 30"/>
                <a:gd name="T51" fmla="*/ 665163 h 2517"/>
                <a:gd name="T52" fmla="*/ 47625 w 30"/>
                <a:gd name="T53" fmla="*/ 665163 h 2517"/>
                <a:gd name="T54" fmla="*/ 47625 w 30"/>
                <a:gd name="T55" fmla="*/ 671513 h 2517"/>
                <a:gd name="T56" fmla="*/ 0 w 30"/>
                <a:gd name="T57" fmla="*/ 671513 h 2517"/>
                <a:gd name="T58" fmla="*/ 0 w 30"/>
                <a:gd name="T59" fmla="*/ 665163 h 2517"/>
                <a:gd name="T60" fmla="*/ 0 w 30"/>
                <a:gd name="T61" fmla="*/ 0 h 2517"/>
                <a:gd name="T62" fmla="*/ 47625 w 30"/>
                <a:gd name="T63" fmla="*/ 0 h 2517"/>
                <a:gd name="T64" fmla="*/ 47625 w 30"/>
                <a:gd name="T65" fmla="*/ 7938 h 2517"/>
                <a:gd name="T66" fmla="*/ 0 w 30"/>
                <a:gd name="T67" fmla="*/ 7938 h 2517"/>
                <a:gd name="T68" fmla="*/ 0 w 30"/>
                <a:gd name="T69" fmla="*/ 0 h 251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
                <a:gd name="T106" fmla="*/ 0 h 2517"/>
                <a:gd name="T107" fmla="*/ 30 w 30"/>
                <a:gd name="T108" fmla="*/ 2517 h 251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 h="2517">
                  <a:moveTo>
                    <a:pt x="0" y="2513"/>
                  </a:moveTo>
                  <a:lnTo>
                    <a:pt x="30" y="2513"/>
                  </a:lnTo>
                  <a:lnTo>
                    <a:pt x="30" y="2517"/>
                  </a:lnTo>
                  <a:lnTo>
                    <a:pt x="0" y="2517"/>
                  </a:lnTo>
                  <a:lnTo>
                    <a:pt x="0" y="2513"/>
                  </a:lnTo>
                  <a:close/>
                  <a:moveTo>
                    <a:pt x="0" y="2094"/>
                  </a:moveTo>
                  <a:lnTo>
                    <a:pt x="30" y="2094"/>
                  </a:lnTo>
                  <a:lnTo>
                    <a:pt x="30" y="2099"/>
                  </a:lnTo>
                  <a:lnTo>
                    <a:pt x="0" y="2099"/>
                  </a:lnTo>
                  <a:lnTo>
                    <a:pt x="0" y="2094"/>
                  </a:lnTo>
                  <a:close/>
                  <a:moveTo>
                    <a:pt x="0" y="1675"/>
                  </a:moveTo>
                  <a:lnTo>
                    <a:pt x="30" y="1675"/>
                  </a:lnTo>
                  <a:lnTo>
                    <a:pt x="30" y="1680"/>
                  </a:lnTo>
                  <a:lnTo>
                    <a:pt x="0" y="1680"/>
                  </a:lnTo>
                  <a:lnTo>
                    <a:pt x="0" y="1675"/>
                  </a:lnTo>
                  <a:close/>
                  <a:moveTo>
                    <a:pt x="0" y="1257"/>
                  </a:moveTo>
                  <a:lnTo>
                    <a:pt x="30" y="1257"/>
                  </a:lnTo>
                  <a:lnTo>
                    <a:pt x="30" y="1261"/>
                  </a:lnTo>
                  <a:lnTo>
                    <a:pt x="0" y="1261"/>
                  </a:lnTo>
                  <a:lnTo>
                    <a:pt x="0" y="1257"/>
                  </a:lnTo>
                  <a:close/>
                  <a:moveTo>
                    <a:pt x="0" y="838"/>
                  </a:moveTo>
                  <a:lnTo>
                    <a:pt x="30" y="838"/>
                  </a:lnTo>
                  <a:lnTo>
                    <a:pt x="30" y="842"/>
                  </a:lnTo>
                  <a:lnTo>
                    <a:pt x="0" y="842"/>
                  </a:lnTo>
                  <a:lnTo>
                    <a:pt x="0" y="838"/>
                  </a:lnTo>
                  <a:close/>
                  <a:moveTo>
                    <a:pt x="0" y="419"/>
                  </a:moveTo>
                  <a:lnTo>
                    <a:pt x="30" y="419"/>
                  </a:lnTo>
                  <a:lnTo>
                    <a:pt x="30" y="423"/>
                  </a:lnTo>
                  <a:lnTo>
                    <a:pt x="0" y="423"/>
                  </a:lnTo>
                  <a:lnTo>
                    <a:pt x="0" y="419"/>
                  </a:lnTo>
                  <a:close/>
                  <a:moveTo>
                    <a:pt x="0" y="0"/>
                  </a:moveTo>
                  <a:lnTo>
                    <a:pt x="30" y="0"/>
                  </a:lnTo>
                  <a:lnTo>
                    <a:pt x="30"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43042" name="Rectangle 59"/>
            <p:cNvSpPr>
              <a:spLocks noChangeArrowheads="1"/>
            </p:cNvSpPr>
            <p:nvPr/>
          </p:nvSpPr>
          <p:spPr bwMode="auto">
            <a:xfrm>
              <a:off x="1746250" y="3898900"/>
              <a:ext cx="6032500" cy="7938"/>
            </a:xfrm>
            <a:prstGeom prst="rect">
              <a:avLst/>
            </a:prstGeom>
            <a:solidFill>
              <a:srgbClr val="868686"/>
            </a:solidFill>
            <a:ln w="6350">
              <a:solidFill>
                <a:srgbClr val="868686"/>
              </a:solidFill>
              <a:bevel/>
              <a:headEnd/>
              <a:tailEnd/>
            </a:ln>
          </p:spPr>
          <p:txBody>
            <a:bodyPr/>
            <a:lstStyle/>
            <a:p>
              <a:endParaRPr lang="it-IT"/>
            </a:p>
          </p:txBody>
        </p:sp>
        <p:sp>
          <p:nvSpPr>
            <p:cNvPr id="43043" name="Freeform 60"/>
            <p:cNvSpPr>
              <a:spLocks noEditPoints="1"/>
            </p:cNvSpPr>
            <p:nvPr/>
          </p:nvSpPr>
          <p:spPr bwMode="auto">
            <a:xfrm>
              <a:off x="2351088" y="3868738"/>
              <a:ext cx="5430837" cy="76200"/>
            </a:xfrm>
            <a:custGeom>
              <a:avLst/>
              <a:gdLst>
                <a:gd name="T0" fmla="*/ 7938 w 3421"/>
                <a:gd name="T1" fmla="*/ 0 h 48"/>
                <a:gd name="T2" fmla="*/ 7938 w 3421"/>
                <a:gd name="T3" fmla="*/ 76200 h 48"/>
                <a:gd name="T4" fmla="*/ 0 w 3421"/>
                <a:gd name="T5" fmla="*/ 76200 h 48"/>
                <a:gd name="T6" fmla="*/ 0 w 3421"/>
                <a:gd name="T7" fmla="*/ 0 h 48"/>
                <a:gd name="T8" fmla="*/ 7938 w 3421"/>
                <a:gd name="T9" fmla="*/ 0 h 48"/>
                <a:gd name="T10" fmla="*/ 1209675 w 3421"/>
                <a:gd name="T11" fmla="*/ 0 h 48"/>
                <a:gd name="T12" fmla="*/ 1209675 w 3421"/>
                <a:gd name="T13" fmla="*/ 76200 h 48"/>
                <a:gd name="T14" fmla="*/ 1201737 w 3421"/>
                <a:gd name="T15" fmla="*/ 76200 h 48"/>
                <a:gd name="T16" fmla="*/ 1201737 w 3421"/>
                <a:gd name="T17" fmla="*/ 0 h 48"/>
                <a:gd name="T18" fmla="*/ 1209675 w 3421"/>
                <a:gd name="T19" fmla="*/ 0 h 48"/>
                <a:gd name="T20" fmla="*/ 2417762 w 3421"/>
                <a:gd name="T21" fmla="*/ 0 h 48"/>
                <a:gd name="T22" fmla="*/ 2417762 w 3421"/>
                <a:gd name="T23" fmla="*/ 76200 h 48"/>
                <a:gd name="T24" fmla="*/ 2411412 w 3421"/>
                <a:gd name="T25" fmla="*/ 76200 h 48"/>
                <a:gd name="T26" fmla="*/ 2411412 w 3421"/>
                <a:gd name="T27" fmla="*/ 0 h 48"/>
                <a:gd name="T28" fmla="*/ 2417762 w 3421"/>
                <a:gd name="T29" fmla="*/ 0 h 48"/>
                <a:gd name="T30" fmla="*/ 3627438 w 3421"/>
                <a:gd name="T31" fmla="*/ 0 h 48"/>
                <a:gd name="T32" fmla="*/ 3627438 w 3421"/>
                <a:gd name="T33" fmla="*/ 76200 h 48"/>
                <a:gd name="T34" fmla="*/ 3621088 w 3421"/>
                <a:gd name="T35" fmla="*/ 76200 h 48"/>
                <a:gd name="T36" fmla="*/ 3621088 w 3421"/>
                <a:gd name="T37" fmla="*/ 0 h 48"/>
                <a:gd name="T38" fmla="*/ 3627438 w 3421"/>
                <a:gd name="T39" fmla="*/ 0 h 48"/>
                <a:gd name="T40" fmla="*/ 4829175 w 3421"/>
                <a:gd name="T41" fmla="*/ 0 h 48"/>
                <a:gd name="T42" fmla="*/ 4829175 w 3421"/>
                <a:gd name="T43" fmla="*/ 76200 h 48"/>
                <a:gd name="T44" fmla="*/ 4822825 w 3421"/>
                <a:gd name="T45" fmla="*/ 76200 h 48"/>
                <a:gd name="T46" fmla="*/ 4822825 w 3421"/>
                <a:gd name="T47" fmla="*/ 0 h 48"/>
                <a:gd name="T48" fmla="*/ 4829175 w 3421"/>
                <a:gd name="T49" fmla="*/ 0 h 48"/>
                <a:gd name="T50" fmla="*/ 5430837 w 3421"/>
                <a:gd name="T51" fmla="*/ 0 h 48"/>
                <a:gd name="T52" fmla="*/ 5430837 w 3421"/>
                <a:gd name="T53" fmla="*/ 76200 h 48"/>
                <a:gd name="T54" fmla="*/ 5422900 w 3421"/>
                <a:gd name="T55" fmla="*/ 76200 h 48"/>
                <a:gd name="T56" fmla="*/ 5422900 w 3421"/>
                <a:gd name="T57" fmla="*/ 0 h 48"/>
                <a:gd name="T58" fmla="*/ 5430837 w 3421"/>
                <a:gd name="T59" fmla="*/ 0 h 4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421"/>
                <a:gd name="T91" fmla="*/ 0 h 48"/>
                <a:gd name="T92" fmla="*/ 3421 w 3421"/>
                <a:gd name="T93" fmla="*/ 48 h 4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421" h="48">
                  <a:moveTo>
                    <a:pt x="5" y="0"/>
                  </a:moveTo>
                  <a:lnTo>
                    <a:pt x="5" y="48"/>
                  </a:lnTo>
                  <a:lnTo>
                    <a:pt x="0" y="48"/>
                  </a:lnTo>
                  <a:lnTo>
                    <a:pt x="0" y="0"/>
                  </a:lnTo>
                  <a:lnTo>
                    <a:pt x="5" y="0"/>
                  </a:lnTo>
                  <a:close/>
                  <a:moveTo>
                    <a:pt x="762" y="0"/>
                  </a:moveTo>
                  <a:lnTo>
                    <a:pt x="762" y="48"/>
                  </a:lnTo>
                  <a:lnTo>
                    <a:pt x="757" y="48"/>
                  </a:lnTo>
                  <a:lnTo>
                    <a:pt x="757" y="0"/>
                  </a:lnTo>
                  <a:lnTo>
                    <a:pt x="762" y="0"/>
                  </a:lnTo>
                  <a:close/>
                  <a:moveTo>
                    <a:pt x="1523" y="0"/>
                  </a:moveTo>
                  <a:lnTo>
                    <a:pt x="1523" y="48"/>
                  </a:lnTo>
                  <a:lnTo>
                    <a:pt x="1519" y="48"/>
                  </a:lnTo>
                  <a:lnTo>
                    <a:pt x="1519" y="0"/>
                  </a:lnTo>
                  <a:lnTo>
                    <a:pt x="1523" y="0"/>
                  </a:lnTo>
                  <a:close/>
                  <a:moveTo>
                    <a:pt x="2285" y="0"/>
                  </a:moveTo>
                  <a:lnTo>
                    <a:pt x="2285" y="48"/>
                  </a:lnTo>
                  <a:lnTo>
                    <a:pt x="2281" y="48"/>
                  </a:lnTo>
                  <a:lnTo>
                    <a:pt x="2281" y="0"/>
                  </a:lnTo>
                  <a:lnTo>
                    <a:pt x="2285" y="0"/>
                  </a:lnTo>
                  <a:close/>
                  <a:moveTo>
                    <a:pt x="3042" y="0"/>
                  </a:moveTo>
                  <a:lnTo>
                    <a:pt x="3042" y="48"/>
                  </a:lnTo>
                  <a:lnTo>
                    <a:pt x="3038" y="48"/>
                  </a:lnTo>
                  <a:lnTo>
                    <a:pt x="3038" y="0"/>
                  </a:lnTo>
                  <a:lnTo>
                    <a:pt x="3042" y="0"/>
                  </a:lnTo>
                  <a:close/>
                  <a:moveTo>
                    <a:pt x="3421" y="0"/>
                  </a:moveTo>
                  <a:lnTo>
                    <a:pt x="3421" y="48"/>
                  </a:lnTo>
                  <a:lnTo>
                    <a:pt x="3416" y="48"/>
                  </a:lnTo>
                  <a:lnTo>
                    <a:pt x="3416" y="0"/>
                  </a:lnTo>
                  <a:lnTo>
                    <a:pt x="3421"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43044" name="Freeform 61"/>
            <p:cNvSpPr>
              <a:spLocks/>
            </p:cNvSpPr>
            <p:nvPr/>
          </p:nvSpPr>
          <p:spPr bwMode="auto">
            <a:xfrm>
              <a:off x="2336800" y="2590800"/>
              <a:ext cx="4859337" cy="1182688"/>
            </a:xfrm>
            <a:custGeom>
              <a:avLst/>
              <a:gdLst>
                <a:gd name="T0" fmla="*/ 17033 w 11126"/>
                <a:gd name="T1" fmla="*/ 84384 h 2705"/>
                <a:gd name="T2" fmla="*/ 1218983 w 11126"/>
                <a:gd name="T3" fmla="*/ 437 h 2705"/>
                <a:gd name="T4" fmla="*/ 1228155 w 11126"/>
                <a:gd name="T5" fmla="*/ 2186 h 2705"/>
                <a:gd name="T6" fmla="*/ 2437093 w 11126"/>
                <a:gd name="T7" fmla="*/ 652774 h 2705"/>
                <a:gd name="T8" fmla="*/ 3644722 w 11126"/>
                <a:gd name="T9" fmla="*/ 1148585 h 2705"/>
                <a:gd name="T10" fmla="*/ 3632929 w 11126"/>
                <a:gd name="T11" fmla="*/ 1148147 h 2705"/>
                <a:gd name="T12" fmla="*/ 4834879 w 11126"/>
                <a:gd name="T13" fmla="*/ 784378 h 2705"/>
                <a:gd name="T14" fmla="*/ 4856716 w 11126"/>
                <a:gd name="T15" fmla="*/ 796183 h 2705"/>
                <a:gd name="T16" fmla="*/ 4844924 w 11126"/>
                <a:gd name="T17" fmla="*/ 818044 h 2705"/>
                <a:gd name="T18" fmla="*/ 3642975 w 11126"/>
                <a:gd name="T19" fmla="*/ 1181814 h 2705"/>
                <a:gd name="T20" fmla="*/ 3631182 w 11126"/>
                <a:gd name="T21" fmla="*/ 1180939 h 2705"/>
                <a:gd name="T22" fmla="*/ 2420933 w 11126"/>
                <a:gd name="T23" fmla="*/ 683817 h 2705"/>
                <a:gd name="T24" fmla="*/ 1211995 w 11126"/>
                <a:gd name="T25" fmla="*/ 33229 h 2705"/>
                <a:gd name="T26" fmla="*/ 1221167 w 11126"/>
                <a:gd name="T27" fmla="*/ 34978 h 2705"/>
                <a:gd name="T28" fmla="*/ 19217 w 11126"/>
                <a:gd name="T29" fmla="*/ 118925 h 2705"/>
                <a:gd name="T30" fmla="*/ 874 w 11126"/>
                <a:gd name="T31" fmla="*/ 102747 h 2705"/>
                <a:gd name="T32" fmla="*/ 17033 w 11126"/>
                <a:gd name="T33" fmla="*/ 84384 h 270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126"/>
                <a:gd name="T52" fmla="*/ 0 h 2705"/>
                <a:gd name="T53" fmla="*/ 11126 w 11126"/>
                <a:gd name="T54" fmla="*/ 2705 h 270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126" h="2705">
                  <a:moveTo>
                    <a:pt x="39" y="193"/>
                  </a:moveTo>
                  <a:lnTo>
                    <a:pt x="2791" y="1"/>
                  </a:lnTo>
                  <a:cubicBezTo>
                    <a:pt x="2798" y="0"/>
                    <a:pt x="2806" y="2"/>
                    <a:pt x="2812" y="5"/>
                  </a:cubicBezTo>
                  <a:lnTo>
                    <a:pt x="5580" y="1493"/>
                  </a:lnTo>
                  <a:lnTo>
                    <a:pt x="8345" y="2627"/>
                  </a:lnTo>
                  <a:lnTo>
                    <a:pt x="8318" y="2626"/>
                  </a:lnTo>
                  <a:lnTo>
                    <a:pt x="11070" y="1794"/>
                  </a:lnTo>
                  <a:cubicBezTo>
                    <a:pt x="11091" y="1788"/>
                    <a:pt x="11113" y="1800"/>
                    <a:pt x="11120" y="1821"/>
                  </a:cubicBezTo>
                  <a:cubicBezTo>
                    <a:pt x="11126" y="1842"/>
                    <a:pt x="11114" y="1864"/>
                    <a:pt x="11093" y="1871"/>
                  </a:cubicBezTo>
                  <a:lnTo>
                    <a:pt x="8341" y="2703"/>
                  </a:lnTo>
                  <a:cubicBezTo>
                    <a:pt x="8332" y="2705"/>
                    <a:pt x="8323" y="2705"/>
                    <a:pt x="8314" y="2701"/>
                  </a:cubicBezTo>
                  <a:lnTo>
                    <a:pt x="5543" y="1564"/>
                  </a:lnTo>
                  <a:lnTo>
                    <a:pt x="2775" y="76"/>
                  </a:lnTo>
                  <a:lnTo>
                    <a:pt x="2796" y="80"/>
                  </a:lnTo>
                  <a:lnTo>
                    <a:pt x="44" y="272"/>
                  </a:lnTo>
                  <a:cubicBezTo>
                    <a:pt x="22" y="274"/>
                    <a:pt x="3" y="257"/>
                    <a:pt x="2" y="235"/>
                  </a:cubicBezTo>
                  <a:cubicBezTo>
                    <a:pt x="0" y="213"/>
                    <a:pt x="17" y="194"/>
                    <a:pt x="39" y="193"/>
                  </a:cubicBezTo>
                  <a:close/>
                </a:path>
              </a:pathLst>
            </a:custGeom>
            <a:solidFill>
              <a:srgbClr val="76923C"/>
            </a:solidFill>
            <a:ln w="6350" cap="flat">
              <a:solidFill>
                <a:srgbClr val="76923C"/>
              </a:solidFill>
              <a:prstDash val="solid"/>
              <a:bevel/>
              <a:headEnd/>
              <a:tailEnd/>
            </a:ln>
          </p:spPr>
          <p:txBody>
            <a:bodyPr/>
            <a:lstStyle/>
            <a:p>
              <a:endParaRPr lang="it-IT"/>
            </a:p>
          </p:txBody>
        </p:sp>
        <p:sp>
          <p:nvSpPr>
            <p:cNvPr id="43045" name="Rectangle 64"/>
            <p:cNvSpPr>
              <a:spLocks noChangeArrowheads="1"/>
            </p:cNvSpPr>
            <p:nvPr/>
          </p:nvSpPr>
          <p:spPr bwMode="auto">
            <a:xfrm>
              <a:off x="981075" y="5140325"/>
              <a:ext cx="16827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200">
                  <a:solidFill>
                    <a:srgbClr val="5F5F5F"/>
                  </a:solidFill>
                  <a:latin typeface="Verdana" pitchFamily="34" charset="0"/>
                </a:rPr>
                <a:t>-</a:t>
              </a:r>
              <a:endParaRPr lang="it-IT"/>
            </a:p>
          </p:txBody>
        </p:sp>
        <p:sp>
          <p:nvSpPr>
            <p:cNvPr id="43046" name="Rectangle 65"/>
            <p:cNvSpPr>
              <a:spLocks noChangeArrowheads="1"/>
            </p:cNvSpPr>
            <p:nvPr/>
          </p:nvSpPr>
          <p:spPr bwMode="auto">
            <a:xfrm>
              <a:off x="1050925" y="5140325"/>
              <a:ext cx="48410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10%</a:t>
              </a:r>
              <a:endParaRPr lang="it-IT" sz="3200"/>
            </a:p>
          </p:txBody>
        </p:sp>
        <p:sp>
          <p:nvSpPr>
            <p:cNvPr id="43047" name="Rectangle 66"/>
            <p:cNvSpPr>
              <a:spLocks noChangeArrowheads="1"/>
            </p:cNvSpPr>
            <p:nvPr/>
          </p:nvSpPr>
          <p:spPr bwMode="auto">
            <a:xfrm>
              <a:off x="1082675" y="4475163"/>
              <a:ext cx="166687"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200">
                  <a:solidFill>
                    <a:srgbClr val="5F5F5F"/>
                  </a:solidFill>
                  <a:latin typeface="Verdana" pitchFamily="34" charset="0"/>
                </a:rPr>
                <a:t>-</a:t>
              </a:r>
              <a:endParaRPr lang="it-IT"/>
            </a:p>
          </p:txBody>
        </p:sp>
        <p:sp>
          <p:nvSpPr>
            <p:cNvPr id="43048" name="Rectangle 67"/>
            <p:cNvSpPr>
              <a:spLocks noChangeArrowheads="1"/>
            </p:cNvSpPr>
            <p:nvPr/>
          </p:nvSpPr>
          <p:spPr bwMode="auto">
            <a:xfrm>
              <a:off x="1152525" y="4475163"/>
              <a:ext cx="35586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5%</a:t>
              </a:r>
              <a:endParaRPr lang="it-IT" sz="3200"/>
            </a:p>
          </p:txBody>
        </p:sp>
        <p:sp>
          <p:nvSpPr>
            <p:cNvPr id="43049" name="Rectangle 68"/>
            <p:cNvSpPr>
              <a:spLocks noChangeArrowheads="1"/>
            </p:cNvSpPr>
            <p:nvPr/>
          </p:nvSpPr>
          <p:spPr bwMode="auto">
            <a:xfrm>
              <a:off x="1152525" y="3810000"/>
              <a:ext cx="35586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0%</a:t>
              </a:r>
              <a:endParaRPr lang="it-IT" sz="3200"/>
            </a:p>
          </p:txBody>
        </p:sp>
        <p:sp>
          <p:nvSpPr>
            <p:cNvPr id="43050" name="Rectangle 69"/>
            <p:cNvSpPr>
              <a:spLocks noChangeArrowheads="1"/>
            </p:cNvSpPr>
            <p:nvPr/>
          </p:nvSpPr>
          <p:spPr bwMode="auto">
            <a:xfrm>
              <a:off x="1152525" y="3144838"/>
              <a:ext cx="35586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5%</a:t>
              </a:r>
              <a:endParaRPr lang="it-IT" sz="3200"/>
            </a:p>
          </p:txBody>
        </p:sp>
        <p:sp>
          <p:nvSpPr>
            <p:cNvPr id="43051" name="Rectangle 70"/>
            <p:cNvSpPr>
              <a:spLocks noChangeArrowheads="1"/>
            </p:cNvSpPr>
            <p:nvPr/>
          </p:nvSpPr>
          <p:spPr bwMode="auto">
            <a:xfrm>
              <a:off x="1050925" y="2478088"/>
              <a:ext cx="48410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10%</a:t>
              </a:r>
              <a:endParaRPr lang="it-IT" sz="3200"/>
            </a:p>
          </p:txBody>
        </p:sp>
        <p:sp>
          <p:nvSpPr>
            <p:cNvPr id="43052" name="Rectangle 71"/>
            <p:cNvSpPr>
              <a:spLocks noChangeArrowheads="1"/>
            </p:cNvSpPr>
            <p:nvPr/>
          </p:nvSpPr>
          <p:spPr bwMode="auto">
            <a:xfrm>
              <a:off x="1050925" y="1812925"/>
              <a:ext cx="48410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15%</a:t>
              </a:r>
              <a:endParaRPr lang="it-IT" sz="3200"/>
            </a:p>
          </p:txBody>
        </p:sp>
        <p:sp>
          <p:nvSpPr>
            <p:cNvPr id="43053" name="Rectangle 72"/>
            <p:cNvSpPr>
              <a:spLocks noChangeArrowheads="1"/>
            </p:cNvSpPr>
            <p:nvPr/>
          </p:nvSpPr>
          <p:spPr bwMode="auto">
            <a:xfrm>
              <a:off x="1050925" y="1147763"/>
              <a:ext cx="48410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a:t>
              </a:r>
              <a:endParaRPr lang="it-IT" sz="3200"/>
            </a:p>
          </p:txBody>
        </p:sp>
        <p:sp>
          <p:nvSpPr>
            <p:cNvPr id="43054" name="Rectangle 73"/>
            <p:cNvSpPr>
              <a:spLocks noChangeArrowheads="1"/>
            </p:cNvSpPr>
            <p:nvPr/>
          </p:nvSpPr>
          <p:spPr bwMode="auto">
            <a:xfrm>
              <a:off x="2143125" y="4008438"/>
              <a:ext cx="5302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2006</a:t>
              </a:r>
              <a:endParaRPr lang="it-IT" sz="3200"/>
            </a:p>
          </p:txBody>
        </p:sp>
        <p:sp>
          <p:nvSpPr>
            <p:cNvPr id="43055" name="Rectangle 74"/>
            <p:cNvSpPr>
              <a:spLocks noChangeArrowheads="1"/>
            </p:cNvSpPr>
            <p:nvPr/>
          </p:nvSpPr>
          <p:spPr bwMode="auto">
            <a:xfrm>
              <a:off x="3349625" y="4008438"/>
              <a:ext cx="5302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2007</a:t>
              </a:r>
              <a:endParaRPr lang="it-IT" sz="3200"/>
            </a:p>
          </p:txBody>
        </p:sp>
        <p:sp>
          <p:nvSpPr>
            <p:cNvPr id="43056" name="Rectangle 75"/>
            <p:cNvSpPr>
              <a:spLocks noChangeArrowheads="1"/>
            </p:cNvSpPr>
            <p:nvPr/>
          </p:nvSpPr>
          <p:spPr bwMode="auto">
            <a:xfrm>
              <a:off x="4556125" y="4008438"/>
              <a:ext cx="5302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2008</a:t>
              </a:r>
              <a:endParaRPr lang="it-IT" sz="3200"/>
            </a:p>
          </p:txBody>
        </p:sp>
        <p:sp>
          <p:nvSpPr>
            <p:cNvPr id="43057" name="Rectangle 76"/>
            <p:cNvSpPr>
              <a:spLocks noChangeArrowheads="1"/>
            </p:cNvSpPr>
            <p:nvPr/>
          </p:nvSpPr>
          <p:spPr bwMode="auto">
            <a:xfrm>
              <a:off x="5762625" y="4008438"/>
              <a:ext cx="531812"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2009</a:t>
              </a:r>
              <a:endParaRPr lang="it-IT" sz="3200"/>
            </a:p>
          </p:txBody>
        </p:sp>
        <p:sp>
          <p:nvSpPr>
            <p:cNvPr id="43058" name="Rectangle 77"/>
            <p:cNvSpPr>
              <a:spLocks noChangeArrowheads="1"/>
            </p:cNvSpPr>
            <p:nvPr/>
          </p:nvSpPr>
          <p:spPr bwMode="auto">
            <a:xfrm>
              <a:off x="6970713" y="4008438"/>
              <a:ext cx="531812"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2010</a:t>
              </a:r>
              <a:endParaRPr lang="it-IT" sz="3200"/>
            </a:p>
          </p:txBody>
        </p:sp>
      </p:grpSp>
      <p:grpSp>
        <p:nvGrpSpPr>
          <p:cNvPr id="4" name="Gruppo 38"/>
          <p:cNvGrpSpPr>
            <a:grpSpLocks/>
          </p:cNvGrpSpPr>
          <p:nvPr/>
        </p:nvGrpSpPr>
        <p:grpSpPr bwMode="auto">
          <a:xfrm>
            <a:off x="6013450" y="2997200"/>
            <a:ext cx="719138" cy="576263"/>
            <a:chOff x="5191471" y="1775783"/>
            <a:chExt cx="720000" cy="576000"/>
          </a:xfrm>
        </p:grpSpPr>
        <p:sp>
          <p:nvSpPr>
            <p:cNvPr id="39" name="Ovale 38"/>
            <p:cNvSpPr>
              <a:spLocks/>
            </p:cNvSpPr>
            <p:nvPr/>
          </p:nvSpPr>
          <p:spPr bwMode="auto">
            <a:xfrm>
              <a:off x="5220072" y="1775783"/>
              <a:ext cx="576000" cy="576000"/>
            </a:xfrm>
            <a:prstGeom prst="ellipse">
              <a:avLst/>
            </a:prstGeom>
            <a:solidFill>
              <a:srgbClr val="76923C"/>
            </a:solidFill>
            <a:ln w="28575" cap="flat" cmpd="sng" algn="ctr">
              <a:solidFill>
                <a:srgbClr val="76923C"/>
              </a:solidFill>
              <a:prstDash val="dash"/>
              <a:round/>
              <a:headEnd type="none" w="med" len="med"/>
              <a:tailEnd type="triangle" w="med" len="med"/>
            </a:ln>
            <a:effectLst/>
            <a:scene3d>
              <a:camera prst="orthographicFront"/>
              <a:lightRig rig="threePt" dir="t"/>
            </a:scene3d>
            <a:sp3d>
              <a:bevelT/>
            </a:sp3d>
          </p:spPr>
          <p:txBody>
            <a:bodyPr anchor="ctr"/>
            <a:lstStyle/>
            <a:p>
              <a:pPr algn="ctr">
                <a:defRPr/>
              </a:pPr>
              <a:endParaRPr lang="it-IT" dirty="0">
                <a:solidFill>
                  <a:schemeClr val="bg1"/>
                </a:solidFill>
                <a:cs typeface="+mn-cs"/>
              </a:endParaRPr>
            </a:p>
          </p:txBody>
        </p:sp>
        <p:sp>
          <p:nvSpPr>
            <p:cNvPr id="40" name="CasellaDiTesto 39"/>
            <p:cNvSpPr txBox="1">
              <a:spLocks noChangeArrowheads="1"/>
            </p:cNvSpPr>
            <p:nvPr/>
          </p:nvSpPr>
          <p:spPr bwMode="auto">
            <a:xfrm>
              <a:off x="5191471" y="1874163"/>
              <a:ext cx="720000" cy="339570"/>
            </a:xfrm>
            <a:prstGeom prst="rect">
              <a:avLst/>
            </a:prstGeom>
            <a:noFill/>
            <a:ln w="9525">
              <a:noFill/>
              <a:miter lim="800000"/>
              <a:headEnd/>
              <a:tailEnd/>
            </a:ln>
          </p:spPr>
          <p:txBody>
            <a:bodyPr>
              <a:spAutoFit/>
            </a:bodyPr>
            <a:lstStyle/>
            <a:p>
              <a:pPr>
                <a:defRPr/>
              </a:pPr>
              <a:r>
                <a:rPr lang="it-IT" sz="1600" dirty="0">
                  <a:solidFill>
                    <a:schemeClr val="bg1"/>
                  </a:solidFill>
                  <a:latin typeface="+mj-lt"/>
                  <a:cs typeface="+mn-cs"/>
                </a:rPr>
                <a:t>+240</a:t>
              </a:r>
              <a:r>
                <a:rPr lang="it-IT" sz="1100" dirty="0">
                  <a:solidFill>
                    <a:schemeClr val="bg1"/>
                  </a:solidFill>
                  <a:latin typeface="+mj-lt"/>
                  <a:cs typeface="+mn-cs"/>
                </a:rPr>
                <a:t>%</a:t>
              </a:r>
              <a:endParaRPr lang="it-IT" sz="1600" dirty="0">
                <a:solidFill>
                  <a:schemeClr val="bg1"/>
                </a:solidFill>
                <a:latin typeface="+mj-lt"/>
                <a:cs typeface="+mn-cs"/>
              </a:endParaRPr>
            </a:p>
          </p:txBody>
        </p:sp>
      </p:grpSp>
      <p:sp>
        <p:nvSpPr>
          <p:cNvPr id="12" name="Rectangle 81"/>
          <p:cNvSpPr>
            <a:spLocks noChangeArrowheads="1"/>
          </p:cNvSpPr>
          <p:nvPr/>
        </p:nvSpPr>
        <p:spPr bwMode="auto">
          <a:xfrm>
            <a:off x="7251700" y="2576513"/>
            <a:ext cx="307975" cy="276225"/>
          </a:xfrm>
          <a:prstGeom prst="rect">
            <a:avLst/>
          </a:prstGeom>
          <a:noFill/>
          <a:ln w="9525">
            <a:noFill/>
            <a:miter lim="800000"/>
            <a:headEnd/>
            <a:tailEnd/>
          </a:ln>
        </p:spPr>
        <p:txBody>
          <a:bodyPr wrap="none" lIns="0" tIns="0" rIns="0" bIns="0">
            <a:spAutoFit/>
          </a:bodyPr>
          <a:lstStyle/>
          <a:p>
            <a:pPr>
              <a:defRPr/>
            </a:pPr>
            <a:r>
              <a:rPr lang="it-IT" sz="1800" dirty="0">
                <a:solidFill>
                  <a:schemeClr val="bg1">
                    <a:lumMod val="50000"/>
                  </a:schemeClr>
                </a:solidFill>
              </a:rPr>
              <a:t>Q3</a:t>
            </a:r>
            <a:endParaRPr lang="it-IT" b="0" dirty="0">
              <a:solidFill>
                <a:schemeClr val="bg1">
                  <a:lumMod val="50000"/>
                </a:schemeClr>
              </a:solidFill>
            </a:endParaRPr>
          </a:p>
        </p:txBody>
      </p:sp>
      <p:sp>
        <p:nvSpPr>
          <p:cNvPr id="31806" name="Freeform 62"/>
          <p:cNvSpPr>
            <a:spLocks/>
          </p:cNvSpPr>
          <p:nvPr/>
        </p:nvSpPr>
        <p:spPr bwMode="auto">
          <a:xfrm>
            <a:off x="2336800" y="3338513"/>
            <a:ext cx="4859338" cy="1463675"/>
          </a:xfrm>
          <a:custGeom>
            <a:avLst/>
            <a:gdLst>
              <a:gd name="T0" fmla="*/ 16157 w 11128"/>
              <a:gd name="T1" fmla="*/ 210846 h 3346"/>
              <a:gd name="T2" fmla="*/ 1217891 w 11128"/>
              <a:gd name="T3" fmla="*/ 875 h 3346"/>
              <a:gd name="T4" fmla="*/ 1231428 w 11128"/>
              <a:gd name="T5" fmla="*/ 4374 h 3346"/>
              <a:gd name="T6" fmla="*/ 2440149 w 11128"/>
              <a:gd name="T7" fmla="*/ 956244 h 3346"/>
              <a:gd name="T8" fmla="*/ 2435782 w 11128"/>
              <a:gd name="T9" fmla="*/ 953620 h 3346"/>
              <a:gd name="T10" fmla="*/ 3644504 w 11128"/>
              <a:gd name="T11" fmla="*/ 1429555 h 3346"/>
              <a:gd name="T12" fmla="*/ 3633150 w 11128"/>
              <a:gd name="T13" fmla="*/ 1429117 h 3346"/>
              <a:gd name="T14" fmla="*/ 4834884 w 11128"/>
              <a:gd name="T15" fmla="*/ 1058168 h 3346"/>
              <a:gd name="T16" fmla="*/ 4856718 w 11128"/>
              <a:gd name="T17" fmla="*/ 1069979 h 3346"/>
              <a:gd name="T18" fmla="*/ 4844928 w 11128"/>
              <a:gd name="T19" fmla="*/ 1091851 h 3346"/>
              <a:gd name="T20" fmla="*/ 3643194 w 11128"/>
              <a:gd name="T21" fmla="*/ 1462800 h 3346"/>
              <a:gd name="T22" fmla="*/ 3631840 w 11128"/>
              <a:gd name="T23" fmla="*/ 1462363 h 3346"/>
              <a:gd name="T24" fmla="*/ 2423119 w 11128"/>
              <a:gd name="T25" fmla="*/ 986428 h 3346"/>
              <a:gd name="T26" fmla="*/ 2418752 w 11128"/>
              <a:gd name="T27" fmla="*/ 983803 h 3346"/>
              <a:gd name="T28" fmla="*/ 1210031 w 11128"/>
              <a:gd name="T29" fmla="*/ 31933 h 3346"/>
              <a:gd name="T30" fmla="*/ 1223568 w 11128"/>
              <a:gd name="T31" fmla="*/ 35433 h 3346"/>
              <a:gd name="T32" fmla="*/ 21834 w 11128"/>
              <a:gd name="T33" fmla="*/ 245404 h 3346"/>
              <a:gd name="T34" fmla="*/ 1747 w 11128"/>
              <a:gd name="T35" fmla="*/ 230968 h 3346"/>
              <a:gd name="T36" fmla="*/ 16157 w 11128"/>
              <a:gd name="T37" fmla="*/ 210846 h 33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128"/>
              <a:gd name="T58" fmla="*/ 0 h 3346"/>
              <a:gd name="T59" fmla="*/ 11128 w 11128"/>
              <a:gd name="T60" fmla="*/ 3346 h 33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128" h="3346">
                <a:moveTo>
                  <a:pt x="37" y="482"/>
                </a:moveTo>
                <a:lnTo>
                  <a:pt x="2789" y="2"/>
                </a:lnTo>
                <a:cubicBezTo>
                  <a:pt x="2800" y="0"/>
                  <a:pt x="2811" y="3"/>
                  <a:pt x="2820" y="10"/>
                </a:cubicBezTo>
                <a:lnTo>
                  <a:pt x="5588" y="2186"/>
                </a:lnTo>
                <a:lnTo>
                  <a:pt x="5578" y="2180"/>
                </a:lnTo>
                <a:lnTo>
                  <a:pt x="8346" y="3268"/>
                </a:lnTo>
                <a:lnTo>
                  <a:pt x="8320" y="3267"/>
                </a:lnTo>
                <a:lnTo>
                  <a:pt x="11072" y="2419"/>
                </a:lnTo>
                <a:cubicBezTo>
                  <a:pt x="11093" y="2413"/>
                  <a:pt x="11115" y="2425"/>
                  <a:pt x="11122" y="2446"/>
                </a:cubicBezTo>
                <a:cubicBezTo>
                  <a:pt x="11128" y="2467"/>
                  <a:pt x="11116" y="2489"/>
                  <a:pt x="11095" y="2496"/>
                </a:cubicBezTo>
                <a:lnTo>
                  <a:pt x="8343" y="3344"/>
                </a:lnTo>
                <a:cubicBezTo>
                  <a:pt x="8335" y="3346"/>
                  <a:pt x="8325" y="3346"/>
                  <a:pt x="8317" y="3343"/>
                </a:cubicBezTo>
                <a:lnTo>
                  <a:pt x="5549" y="2255"/>
                </a:lnTo>
                <a:cubicBezTo>
                  <a:pt x="5545" y="2253"/>
                  <a:pt x="5542" y="2251"/>
                  <a:pt x="5539" y="2249"/>
                </a:cubicBezTo>
                <a:lnTo>
                  <a:pt x="2771" y="73"/>
                </a:lnTo>
                <a:lnTo>
                  <a:pt x="2802" y="81"/>
                </a:lnTo>
                <a:lnTo>
                  <a:pt x="50" y="561"/>
                </a:lnTo>
                <a:cubicBezTo>
                  <a:pt x="29" y="565"/>
                  <a:pt x="8" y="550"/>
                  <a:pt x="4" y="528"/>
                </a:cubicBezTo>
                <a:cubicBezTo>
                  <a:pt x="0" y="507"/>
                  <a:pt x="15" y="486"/>
                  <a:pt x="37" y="482"/>
                </a:cubicBezTo>
                <a:close/>
              </a:path>
            </a:pathLst>
          </a:custGeom>
          <a:solidFill>
            <a:srgbClr val="92D050"/>
          </a:solidFill>
          <a:ln w="6350" cap="flat">
            <a:solidFill>
              <a:srgbClr val="92D050"/>
            </a:solidFill>
            <a:prstDash val="solid"/>
            <a:bevel/>
            <a:headEnd/>
            <a:tailEnd/>
          </a:ln>
        </p:spPr>
        <p:txBody>
          <a:bodyPr/>
          <a:lstStyle/>
          <a:p>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0"/>
                                        <p:tgtEl>
                                          <p:spTgt spid="3"/>
                                        </p:tgtEl>
                                      </p:cBhvr>
                                    </p:animEffect>
                                  </p:childTnLst>
                                </p:cTn>
                              </p:par>
                              <p:par>
                                <p:cTn id="12" presetID="10" presetClass="entr" presetSubtype="0"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childTnLst>
                                </p:cTn>
                              </p:par>
                            </p:childTnLst>
                          </p:cTn>
                        </p:par>
                        <p:par>
                          <p:cTn id="15" fill="hold" nodeType="afterGroup">
                            <p:stCondLst>
                              <p:cond delay="4000"/>
                            </p:stCondLst>
                            <p:childTnLst>
                              <p:par>
                                <p:cTn id="16" presetID="10" presetClass="entr" presetSubtype="0" fill="hold" grpId="0" nodeType="afterEffect">
                                  <p:stCondLst>
                                    <p:cond delay="0"/>
                                  </p:stCondLst>
                                  <p:childTnLst>
                                    <p:set>
                                      <p:cBhvr>
                                        <p:cTn id="17" dur="1" fill="hold">
                                          <p:stCondLst>
                                            <p:cond delay="0"/>
                                          </p:stCondLst>
                                        </p:cTn>
                                        <p:tgtEl>
                                          <p:spTgt spid="31806"/>
                                        </p:tgtEl>
                                        <p:attrNameLst>
                                          <p:attrName>style.visibility</p:attrName>
                                        </p:attrNameLst>
                                      </p:cBhvr>
                                      <p:to>
                                        <p:strVal val="visible"/>
                                      </p:to>
                                    </p:set>
                                    <p:animEffect transition="in" filter="fade">
                                      <p:cBhvr>
                                        <p:cTn id="18" dur="2000"/>
                                        <p:tgtEl>
                                          <p:spTgt spid="3180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1807"/>
                                        </p:tgtEl>
                                        <p:attrNameLst>
                                          <p:attrName>style.visibility</p:attrName>
                                        </p:attrNameLst>
                                      </p:cBhvr>
                                      <p:to>
                                        <p:strVal val="visible"/>
                                      </p:to>
                                    </p:set>
                                    <p:animEffect transition="in" filter="fade">
                                      <p:cBhvr>
                                        <p:cTn id="21" dur="2000"/>
                                        <p:tgtEl>
                                          <p:spTgt spid="3180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1"/>
                                        </p:tgtEl>
                                        <p:attrNameLst>
                                          <p:attrName>style.visibility</p:attrName>
                                        </p:attrNameLst>
                                      </p:cBhvr>
                                      <p:to>
                                        <p:strVal val="visible"/>
                                      </p:to>
                                    </p:set>
                                    <p:animEffect transition="in" filter="fade">
                                      <p:cBhvr>
                                        <p:cTn id="24" dur="2000"/>
                                        <p:tgtEl>
                                          <p:spTgt spid="8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80"/>
                                        </p:tgtEl>
                                        <p:attrNameLst>
                                          <p:attrName>style.visibility</p:attrName>
                                        </p:attrNameLst>
                                      </p:cBhvr>
                                      <p:to>
                                        <p:strVal val="visible"/>
                                      </p:to>
                                    </p:set>
                                    <p:animEffect transition="in" filter="fade">
                                      <p:cBhvr>
                                        <p:cTn id="27" dur="2000"/>
                                        <p:tgtEl>
                                          <p:spTgt spid="8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2000"/>
                                        <p:tgtEl>
                                          <p:spTgt spid="12"/>
                                        </p:tgtEl>
                                      </p:cBhvr>
                                    </p:animEffect>
                                  </p:childTnLst>
                                </p:cTn>
                              </p:par>
                            </p:childTnLst>
                          </p:cTn>
                        </p:par>
                        <p:par>
                          <p:cTn id="31" fill="hold" nodeType="afterGroup">
                            <p:stCondLst>
                              <p:cond delay="6000"/>
                            </p:stCondLst>
                            <p:childTnLst>
                              <p:par>
                                <p:cTn id="32" presetID="10" presetClass="entr" presetSubtype="0" fill="hold" grpId="0" nodeType="afterEffect">
                                  <p:stCondLst>
                                    <p:cond delay="0"/>
                                  </p:stCondLst>
                                  <p:childTnLst>
                                    <p:set>
                                      <p:cBhvr>
                                        <p:cTn id="33" dur="1" fill="hold">
                                          <p:stCondLst>
                                            <p:cond delay="0"/>
                                          </p:stCondLst>
                                        </p:cTn>
                                        <p:tgtEl>
                                          <p:spTgt spid="334"/>
                                        </p:tgtEl>
                                        <p:attrNameLst>
                                          <p:attrName>style.visibility</p:attrName>
                                        </p:attrNameLst>
                                      </p:cBhvr>
                                      <p:to>
                                        <p:strVal val="visible"/>
                                      </p:to>
                                    </p:set>
                                    <p:animEffect transition="in" filter="fade">
                                      <p:cBhvr>
                                        <p:cTn id="34" dur="2000"/>
                                        <p:tgtEl>
                                          <p:spTgt spid="334"/>
                                        </p:tgtEl>
                                      </p:cBhvr>
                                    </p:animEffect>
                                  </p:childTnLst>
                                </p:cTn>
                              </p:par>
                              <p:par>
                                <p:cTn id="35" presetID="10" presetClass="entr" presetSubtype="0"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334" grpId="0" autoUpdateAnimBg="0"/>
      <p:bldP spid="80" grpId="0"/>
      <p:bldP spid="81" grpId="0"/>
      <p:bldP spid="31807" grpId="0" animBg="1"/>
      <p:bldP spid="12" grpId="0"/>
      <p:bldP spid="3180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4" name="Gruppo 91"/>
          <p:cNvGrpSpPr>
            <a:grpSpLocks/>
          </p:cNvGrpSpPr>
          <p:nvPr/>
        </p:nvGrpSpPr>
        <p:grpSpPr bwMode="auto">
          <a:xfrm>
            <a:off x="908050" y="917575"/>
            <a:ext cx="7559675" cy="5291138"/>
            <a:chOff x="-1692696" y="764704"/>
            <a:chExt cx="7559675" cy="5292000"/>
          </a:xfrm>
        </p:grpSpPr>
        <p:pic>
          <p:nvPicPr>
            <p:cNvPr id="47" name="Picture 2" descr="C:\Users\Ospite\Desktop\images.jpg"/>
            <p:cNvPicPr>
              <a:picLocks noChangeArrowheads="1"/>
            </p:cNvPicPr>
            <p:nvPr/>
          </p:nvPicPr>
          <p:blipFill>
            <a:blip r:embed="rId3" cstate="print">
              <a:duotone>
                <a:schemeClr val="bg2">
                  <a:shade val="45000"/>
                  <a:satMod val="135000"/>
                </a:schemeClr>
                <a:prstClr val="white"/>
              </a:duotone>
              <a:extLst/>
            </a:blip>
            <a:srcRect/>
            <a:stretch>
              <a:fillRect/>
            </a:stretch>
          </p:blipFill>
          <p:spPr bwMode="auto">
            <a:xfrm>
              <a:off x="-1188640" y="966788"/>
              <a:ext cx="6732000" cy="5076000"/>
            </a:xfrm>
            <a:prstGeom prst="rect">
              <a:avLst/>
            </a:prstGeom>
            <a:noFill/>
            <a:extLst/>
          </p:spPr>
        </p:pic>
        <p:sp>
          <p:nvSpPr>
            <p:cNvPr id="44089" name="Rettangolo 26"/>
            <p:cNvSpPr>
              <a:spLocks noChangeArrowheads="1"/>
            </p:cNvSpPr>
            <p:nvPr/>
          </p:nvSpPr>
          <p:spPr bwMode="auto">
            <a:xfrm>
              <a:off x="-1692696" y="764704"/>
              <a:ext cx="7559675" cy="5292000"/>
            </a:xfrm>
            <a:prstGeom prst="rect">
              <a:avLst/>
            </a:prstGeom>
            <a:solidFill>
              <a:srgbClr val="EAEAEA">
                <a:alpha val="81960"/>
              </a:srgbClr>
            </a:solidFill>
            <a:ln>
              <a:noFill/>
            </a:ln>
            <a:extLst>
              <a:ext uri="{91240B29-F687-4F45-9708-019B960494DF}">
                <a14:hiddenLine xmlns:a14="http://schemas.microsoft.com/office/drawing/2010/main" w="28575" algn="ctr">
                  <a:solidFill>
                    <a:srgbClr val="000000"/>
                  </a:solidFill>
                  <a:prstDash val="dash"/>
                  <a:round/>
                  <a:headEnd/>
                  <a:tailEnd type="triangle" w="med" len="med"/>
                </a14:hiddenLine>
              </a:ext>
            </a:extLst>
          </p:spPr>
          <p:txBody>
            <a:bodyPr anchor="ctr"/>
            <a:lstStyle/>
            <a:p>
              <a:pPr algn="ctr"/>
              <a:endParaRPr lang="it-IT"/>
            </a:p>
          </p:txBody>
        </p:sp>
      </p:grpSp>
      <p:sp>
        <p:nvSpPr>
          <p:cNvPr id="7171" name="Rectangle 10"/>
          <p:cNvSpPr>
            <a:spLocks noGrp="1" noChangeArrowheads="1"/>
          </p:cNvSpPr>
          <p:nvPr>
            <p:ph type="title"/>
          </p:nvPr>
        </p:nvSpPr>
        <p:spPr>
          <a:xfrm>
            <a:off x="598488" y="188913"/>
            <a:ext cx="8172450" cy="792162"/>
          </a:xfrm>
        </p:spPr>
        <p:txBody>
          <a:bodyPr/>
          <a:lstStyle/>
          <a:p>
            <a:pPr eaLnBrk="1" hangingPunct="1"/>
            <a:r>
              <a:rPr lang="it-IT" sz="2000" smtClean="0">
                <a:solidFill>
                  <a:srgbClr val="76923C"/>
                </a:solidFill>
                <a:latin typeface="Verdana" pitchFamily="34" charset="0"/>
              </a:rPr>
              <a:t>Attività di alloggio – redditività netta</a:t>
            </a:r>
            <a:endParaRPr lang="it-IT" sz="2000" b="0" smtClean="0">
              <a:solidFill>
                <a:srgbClr val="76923C"/>
              </a:solidFill>
              <a:latin typeface="Verdana" pitchFamily="34" charset="0"/>
            </a:endParaRPr>
          </a:p>
        </p:txBody>
      </p:sp>
      <p:sp>
        <p:nvSpPr>
          <p:cNvPr id="334" name="Rectangle 15"/>
          <p:cNvSpPr>
            <a:spLocks noChangeArrowheads="1"/>
          </p:cNvSpPr>
          <p:nvPr/>
        </p:nvSpPr>
        <p:spPr bwMode="auto">
          <a:xfrm>
            <a:off x="1331913" y="5876925"/>
            <a:ext cx="755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it-IT" sz="2000">
                <a:solidFill>
                  <a:srgbClr val="76923C"/>
                </a:solidFill>
                <a:latin typeface="Verdana" pitchFamily="34" charset="0"/>
              </a:rPr>
              <a:t>Oltre la metà delle imprese chiude in perdita  </a:t>
            </a:r>
          </a:p>
        </p:txBody>
      </p:sp>
      <p:sp>
        <p:nvSpPr>
          <p:cNvPr id="30" name="Pentagono 29"/>
          <p:cNvSpPr/>
          <p:nvPr/>
        </p:nvSpPr>
        <p:spPr bwMode="auto">
          <a:xfrm>
            <a:off x="769224" y="5925531"/>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54293" name="Rectangle 81"/>
          <p:cNvSpPr>
            <a:spLocks noChangeArrowheads="1"/>
          </p:cNvSpPr>
          <p:nvPr/>
        </p:nvSpPr>
        <p:spPr bwMode="auto">
          <a:xfrm>
            <a:off x="7188200" y="2432050"/>
            <a:ext cx="885825" cy="276225"/>
          </a:xfrm>
          <a:prstGeom prst="rect">
            <a:avLst/>
          </a:prstGeom>
          <a:noFill/>
          <a:ln w="9525">
            <a:noFill/>
            <a:miter lim="800000"/>
            <a:headEnd/>
            <a:tailEnd/>
          </a:ln>
        </p:spPr>
        <p:txBody>
          <a:bodyPr wrap="none" lIns="0" tIns="0" rIns="0" bIns="0">
            <a:spAutoFit/>
          </a:bodyPr>
          <a:lstStyle/>
          <a:p>
            <a:pPr>
              <a:defRPr/>
            </a:pPr>
            <a:r>
              <a:rPr lang="it-IT" sz="1800" dirty="0">
                <a:solidFill>
                  <a:schemeClr val="bg1">
                    <a:lumMod val="50000"/>
                  </a:schemeClr>
                </a:solidFill>
              </a:rPr>
              <a:t>Imposte</a:t>
            </a:r>
            <a:endParaRPr lang="it-IT" b="0" dirty="0">
              <a:solidFill>
                <a:schemeClr val="bg1">
                  <a:lumMod val="50000"/>
                </a:schemeClr>
              </a:solidFill>
            </a:endParaRPr>
          </a:p>
        </p:txBody>
      </p:sp>
      <p:sp>
        <p:nvSpPr>
          <p:cNvPr id="76" name="Rettangolo 95"/>
          <p:cNvSpPr>
            <a:spLocks noChangeArrowheads="1"/>
          </p:cNvSpPr>
          <p:nvPr/>
        </p:nvSpPr>
        <p:spPr bwMode="auto">
          <a:xfrm>
            <a:off x="1503363" y="3284538"/>
            <a:ext cx="6227762" cy="1947862"/>
          </a:xfrm>
          <a:prstGeom prst="rect">
            <a:avLst/>
          </a:prstGeom>
          <a:solidFill>
            <a:srgbClr val="77933C"/>
          </a:solidFill>
          <a:ln w="28575" algn="ctr">
            <a:solidFill>
              <a:srgbClr val="77933C"/>
            </a:solidFill>
            <a:round/>
            <a:headEnd/>
            <a:tailEnd type="triangle" w="med" len="med"/>
          </a:ln>
        </p:spPr>
        <p:txBody>
          <a:bodyPr anchor="ctr"/>
          <a:lstStyle/>
          <a:p>
            <a:pPr algn="ctr"/>
            <a:endParaRPr lang="it-IT"/>
          </a:p>
        </p:txBody>
      </p:sp>
      <p:sp>
        <p:nvSpPr>
          <p:cNvPr id="54297" name="CasellaDiTesto 93"/>
          <p:cNvSpPr txBox="1">
            <a:spLocks noChangeArrowheads="1"/>
          </p:cNvSpPr>
          <p:nvPr/>
        </p:nvSpPr>
        <p:spPr bwMode="auto">
          <a:xfrm>
            <a:off x="1908175" y="3860800"/>
            <a:ext cx="6826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eaLnBrk="1" hangingPunct="1"/>
            <a:r>
              <a:rPr lang="it-IT" sz="1600">
                <a:solidFill>
                  <a:schemeClr val="bg1"/>
                </a:solidFill>
                <a:latin typeface="Verdana" pitchFamily="34" charset="0"/>
              </a:rPr>
              <a:t>34</a:t>
            </a:r>
            <a:r>
              <a:rPr lang="it-IT" sz="1100">
                <a:solidFill>
                  <a:schemeClr val="bg1"/>
                </a:solidFill>
                <a:latin typeface="Verdana" pitchFamily="34" charset="0"/>
              </a:rPr>
              <a:t>%</a:t>
            </a:r>
            <a:endParaRPr lang="it-IT" sz="1600">
              <a:solidFill>
                <a:schemeClr val="bg1"/>
              </a:solidFill>
              <a:latin typeface="Verdana" pitchFamily="34" charset="0"/>
            </a:endParaRPr>
          </a:p>
        </p:txBody>
      </p:sp>
      <p:sp>
        <p:nvSpPr>
          <p:cNvPr id="54298" name="CasellaDiTesto 93"/>
          <p:cNvSpPr txBox="1">
            <a:spLocks noChangeArrowheads="1"/>
          </p:cNvSpPr>
          <p:nvPr/>
        </p:nvSpPr>
        <p:spPr bwMode="auto">
          <a:xfrm>
            <a:off x="3103563" y="3860800"/>
            <a:ext cx="7699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eaLnBrk="1" hangingPunct="1"/>
            <a:r>
              <a:rPr lang="it-IT" sz="1600">
                <a:solidFill>
                  <a:schemeClr val="bg1"/>
                </a:solidFill>
                <a:latin typeface="Verdana" pitchFamily="34" charset="0"/>
              </a:rPr>
              <a:t>28</a:t>
            </a:r>
            <a:r>
              <a:rPr lang="it-IT" sz="1100">
                <a:solidFill>
                  <a:schemeClr val="bg1"/>
                </a:solidFill>
                <a:latin typeface="Verdana" pitchFamily="34" charset="0"/>
              </a:rPr>
              <a:t>%</a:t>
            </a:r>
            <a:endParaRPr lang="it-IT" sz="1600">
              <a:solidFill>
                <a:schemeClr val="bg1"/>
              </a:solidFill>
              <a:latin typeface="Verdana" pitchFamily="34" charset="0"/>
            </a:endParaRPr>
          </a:p>
        </p:txBody>
      </p:sp>
      <p:sp>
        <p:nvSpPr>
          <p:cNvPr id="54299" name="CasellaDiTesto 93"/>
          <p:cNvSpPr txBox="1">
            <a:spLocks noChangeArrowheads="1"/>
          </p:cNvSpPr>
          <p:nvPr/>
        </p:nvSpPr>
        <p:spPr bwMode="auto">
          <a:xfrm>
            <a:off x="4378325" y="3860800"/>
            <a:ext cx="769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eaLnBrk="1" hangingPunct="1"/>
            <a:r>
              <a:rPr lang="it-IT" sz="1600">
                <a:solidFill>
                  <a:schemeClr val="bg1"/>
                </a:solidFill>
                <a:latin typeface="Verdana" pitchFamily="34" charset="0"/>
              </a:rPr>
              <a:t>56</a:t>
            </a:r>
            <a:r>
              <a:rPr lang="it-IT" sz="1100">
                <a:solidFill>
                  <a:schemeClr val="bg1"/>
                </a:solidFill>
                <a:latin typeface="Verdana" pitchFamily="34" charset="0"/>
              </a:rPr>
              <a:t>%</a:t>
            </a:r>
            <a:endParaRPr lang="it-IT" sz="1600">
              <a:solidFill>
                <a:schemeClr val="bg1"/>
              </a:solidFill>
              <a:latin typeface="Verdana" pitchFamily="34" charset="0"/>
            </a:endParaRPr>
          </a:p>
        </p:txBody>
      </p:sp>
      <p:sp>
        <p:nvSpPr>
          <p:cNvPr id="54300" name="CasellaDiTesto 93"/>
          <p:cNvSpPr txBox="1">
            <a:spLocks noChangeArrowheads="1"/>
          </p:cNvSpPr>
          <p:nvPr/>
        </p:nvSpPr>
        <p:spPr bwMode="auto">
          <a:xfrm>
            <a:off x="5580063" y="3860800"/>
            <a:ext cx="7699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eaLnBrk="1" hangingPunct="1"/>
            <a:r>
              <a:rPr lang="it-IT" sz="1600">
                <a:solidFill>
                  <a:schemeClr val="bg1"/>
                </a:solidFill>
                <a:latin typeface="Verdana" pitchFamily="34" charset="0"/>
              </a:rPr>
              <a:t>63</a:t>
            </a:r>
            <a:r>
              <a:rPr lang="it-IT" sz="1100">
                <a:solidFill>
                  <a:schemeClr val="bg1"/>
                </a:solidFill>
                <a:latin typeface="Verdana" pitchFamily="34" charset="0"/>
              </a:rPr>
              <a:t>%</a:t>
            </a:r>
            <a:endParaRPr lang="it-IT" sz="1600">
              <a:solidFill>
                <a:schemeClr val="bg1"/>
              </a:solidFill>
              <a:latin typeface="Verdana" pitchFamily="34" charset="0"/>
            </a:endParaRPr>
          </a:p>
        </p:txBody>
      </p:sp>
      <p:sp>
        <p:nvSpPr>
          <p:cNvPr id="54301" name="CasellaDiTesto 93"/>
          <p:cNvSpPr txBox="1">
            <a:spLocks noChangeArrowheads="1"/>
          </p:cNvSpPr>
          <p:nvPr/>
        </p:nvSpPr>
        <p:spPr bwMode="auto">
          <a:xfrm>
            <a:off x="6804025" y="3860800"/>
            <a:ext cx="769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pPr eaLnBrk="1" hangingPunct="1"/>
            <a:r>
              <a:rPr lang="it-IT" sz="1600">
                <a:solidFill>
                  <a:schemeClr val="bg1"/>
                </a:solidFill>
                <a:latin typeface="Verdana" pitchFamily="34" charset="0"/>
              </a:rPr>
              <a:t>52</a:t>
            </a:r>
            <a:r>
              <a:rPr lang="it-IT" sz="1100">
                <a:solidFill>
                  <a:schemeClr val="bg1"/>
                </a:solidFill>
                <a:latin typeface="Verdana" pitchFamily="34" charset="0"/>
              </a:rPr>
              <a:t>%</a:t>
            </a:r>
            <a:endParaRPr lang="it-IT" sz="1600">
              <a:solidFill>
                <a:schemeClr val="bg1"/>
              </a:solidFill>
              <a:latin typeface="Verdana" pitchFamily="34" charset="0"/>
            </a:endParaRPr>
          </a:p>
        </p:txBody>
      </p:sp>
      <p:sp>
        <p:nvSpPr>
          <p:cNvPr id="48" name="Rettangolo 47"/>
          <p:cNvSpPr/>
          <p:nvPr/>
        </p:nvSpPr>
        <p:spPr bwMode="auto">
          <a:xfrm>
            <a:off x="2030490" y="6568835"/>
            <a:ext cx="226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Morfologia</a:t>
            </a:r>
          </a:p>
        </p:txBody>
      </p:sp>
      <p:sp>
        <p:nvSpPr>
          <p:cNvPr id="49" name="Rettangolo 48"/>
          <p:cNvSpPr/>
          <p:nvPr/>
        </p:nvSpPr>
        <p:spPr bwMode="auto">
          <a:xfrm>
            <a:off x="4298482"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Risultati della provincia</a:t>
            </a:r>
          </a:p>
        </p:txBody>
      </p:sp>
      <p:sp>
        <p:nvSpPr>
          <p:cNvPr id="50" name="Rettangolo 49"/>
          <p:cNvSpPr/>
          <p:nvPr/>
        </p:nvSpPr>
        <p:spPr bwMode="auto">
          <a:xfrm>
            <a:off x="6797306" y="6568835"/>
            <a:ext cx="2340000" cy="333375"/>
          </a:xfrm>
          <a:prstGeom prst="rect">
            <a:avLst/>
          </a:prstGeom>
          <a:solidFill>
            <a:srgbClr val="33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solidFill>
                <a:latin typeface="Verdana" pitchFamily="34" charset="0"/>
                <a:cs typeface="+mn-cs"/>
              </a:rPr>
              <a:t>I settori economici</a:t>
            </a:r>
          </a:p>
        </p:txBody>
      </p:sp>
      <p:sp>
        <p:nvSpPr>
          <p:cNvPr id="51" name="Rettangolo 50"/>
          <p:cNvSpPr/>
          <p:nvPr/>
        </p:nvSpPr>
        <p:spPr bwMode="auto">
          <a:xfrm>
            <a:off x="-16797" y="6568835"/>
            <a:ext cx="208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Domande</a:t>
            </a:r>
          </a:p>
        </p:txBody>
      </p:sp>
      <p:sp>
        <p:nvSpPr>
          <p:cNvPr id="32831" name="Freeform 63"/>
          <p:cNvSpPr>
            <a:spLocks/>
          </p:cNvSpPr>
          <p:nvPr/>
        </p:nvSpPr>
        <p:spPr bwMode="auto">
          <a:xfrm>
            <a:off x="2085975" y="1863725"/>
            <a:ext cx="5011738" cy="377825"/>
          </a:xfrm>
          <a:custGeom>
            <a:avLst/>
            <a:gdLst>
              <a:gd name="T0" fmla="*/ 17032 w 11476"/>
              <a:gd name="T1" fmla="*/ 216585 h 867"/>
              <a:gd name="T2" fmla="*/ 1260795 w 11476"/>
              <a:gd name="T3" fmla="*/ 125942 h 867"/>
              <a:gd name="T4" fmla="*/ 2503685 w 11476"/>
              <a:gd name="T5" fmla="*/ 436 h 867"/>
              <a:gd name="T6" fmla="*/ 2508053 w 11476"/>
              <a:gd name="T7" fmla="*/ 436 h 867"/>
              <a:gd name="T8" fmla="*/ 3751816 w 11476"/>
              <a:gd name="T9" fmla="*/ 188695 h 867"/>
              <a:gd name="T10" fmla="*/ 4995143 w 11476"/>
              <a:gd name="T11" fmla="*/ 342091 h 867"/>
              <a:gd name="T12" fmla="*/ 5010428 w 11476"/>
              <a:gd name="T13" fmla="*/ 361265 h 867"/>
              <a:gd name="T14" fmla="*/ 4991212 w 11476"/>
              <a:gd name="T15" fmla="*/ 376518 h 867"/>
              <a:gd name="T16" fmla="*/ 3746576 w 11476"/>
              <a:gd name="T17" fmla="*/ 223122 h 867"/>
              <a:gd name="T18" fmla="*/ 2502812 w 11476"/>
              <a:gd name="T19" fmla="*/ 34863 h 867"/>
              <a:gd name="T20" fmla="*/ 2507179 w 11476"/>
              <a:gd name="T21" fmla="*/ 34863 h 867"/>
              <a:gd name="T22" fmla="*/ 1262979 w 11476"/>
              <a:gd name="T23" fmla="*/ 160369 h 867"/>
              <a:gd name="T24" fmla="*/ 19215 w 11476"/>
              <a:gd name="T25" fmla="*/ 251012 h 867"/>
              <a:gd name="T26" fmla="*/ 873 w 11476"/>
              <a:gd name="T27" fmla="*/ 234888 h 867"/>
              <a:gd name="T28" fmla="*/ 17032 w 11476"/>
              <a:gd name="T29" fmla="*/ 216585 h 86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476"/>
              <a:gd name="T46" fmla="*/ 0 h 867"/>
              <a:gd name="T47" fmla="*/ 11476 w 11476"/>
              <a:gd name="T48" fmla="*/ 867 h 86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476" h="867">
                <a:moveTo>
                  <a:pt x="39" y="497"/>
                </a:moveTo>
                <a:lnTo>
                  <a:pt x="2887" y="289"/>
                </a:lnTo>
                <a:lnTo>
                  <a:pt x="5733" y="1"/>
                </a:lnTo>
                <a:cubicBezTo>
                  <a:pt x="5737" y="0"/>
                  <a:pt x="5740" y="0"/>
                  <a:pt x="5743" y="1"/>
                </a:cubicBezTo>
                <a:lnTo>
                  <a:pt x="8591" y="433"/>
                </a:lnTo>
                <a:lnTo>
                  <a:pt x="11438" y="785"/>
                </a:lnTo>
                <a:cubicBezTo>
                  <a:pt x="11460" y="787"/>
                  <a:pt x="11476" y="807"/>
                  <a:pt x="11473" y="829"/>
                </a:cubicBezTo>
                <a:cubicBezTo>
                  <a:pt x="11470" y="851"/>
                  <a:pt x="11450" y="867"/>
                  <a:pt x="11429" y="864"/>
                </a:cubicBezTo>
                <a:lnTo>
                  <a:pt x="8579" y="512"/>
                </a:lnTo>
                <a:lnTo>
                  <a:pt x="5731" y="80"/>
                </a:lnTo>
                <a:lnTo>
                  <a:pt x="5741" y="80"/>
                </a:lnTo>
                <a:lnTo>
                  <a:pt x="2892" y="368"/>
                </a:lnTo>
                <a:lnTo>
                  <a:pt x="44" y="576"/>
                </a:lnTo>
                <a:cubicBezTo>
                  <a:pt x="22" y="578"/>
                  <a:pt x="3" y="561"/>
                  <a:pt x="2" y="539"/>
                </a:cubicBezTo>
                <a:cubicBezTo>
                  <a:pt x="0" y="517"/>
                  <a:pt x="17" y="498"/>
                  <a:pt x="39" y="497"/>
                </a:cubicBezTo>
                <a:close/>
              </a:path>
            </a:pathLst>
          </a:custGeom>
          <a:solidFill>
            <a:srgbClr val="92D050"/>
          </a:solidFill>
          <a:ln w="6350" cap="flat">
            <a:solidFill>
              <a:srgbClr val="92D050"/>
            </a:solidFill>
            <a:prstDash val="solid"/>
            <a:bevel/>
            <a:headEnd/>
            <a:tailEnd/>
          </a:ln>
        </p:spPr>
        <p:txBody>
          <a:bodyPr/>
          <a:lstStyle/>
          <a:p>
            <a:endParaRPr lang="it-IT"/>
          </a:p>
        </p:txBody>
      </p:sp>
      <p:sp>
        <p:nvSpPr>
          <p:cNvPr id="32832" name="Freeform 64"/>
          <p:cNvSpPr>
            <a:spLocks/>
          </p:cNvSpPr>
          <p:nvPr/>
        </p:nvSpPr>
        <p:spPr bwMode="auto">
          <a:xfrm>
            <a:off x="2084388" y="1917700"/>
            <a:ext cx="5013325" cy="835025"/>
          </a:xfrm>
          <a:custGeom>
            <a:avLst/>
            <a:gdLst>
              <a:gd name="T0" fmla="*/ 20532 w 11476"/>
              <a:gd name="T1" fmla="*/ 1314 h 1907"/>
              <a:gd name="T2" fmla="*/ 1264689 w 11476"/>
              <a:gd name="T3" fmla="*/ 148439 h 1907"/>
              <a:gd name="T4" fmla="*/ 1269495 w 11476"/>
              <a:gd name="T5" fmla="*/ 149753 h 1907"/>
              <a:gd name="T6" fmla="*/ 2513652 w 11476"/>
              <a:gd name="T7" fmla="*/ 668195 h 1907"/>
              <a:gd name="T8" fmla="*/ 2508847 w 11476"/>
              <a:gd name="T9" fmla="*/ 666882 h 1907"/>
              <a:gd name="T10" fmla="*/ 3753005 w 11476"/>
              <a:gd name="T11" fmla="*/ 799995 h 1907"/>
              <a:gd name="T12" fmla="*/ 3749947 w 11476"/>
              <a:gd name="T13" fmla="*/ 799995 h 1907"/>
              <a:gd name="T14" fmla="*/ 4994103 w 11476"/>
              <a:gd name="T15" fmla="*/ 722929 h 1907"/>
              <a:gd name="T16" fmla="*/ 5012451 w 11476"/>
              <a:gd name="T17" fmla="*/ 739131 h 1907"/>
              <a:gd name="T18" fmla="*/ 4996288 w 11476"/>
              <a:gd name="T19" fmla="*/ 757521 h 1907"/>
              <a:gd name="T20" fmla="*/ 3752131 w 11476"/>
              <a:gd name="T21" fmla="*/ 834587 h 1907"/>
              <a:gd name="T22" fmla="*/ 3749073 w 11476"/>
              <a:gd name="T23" fmla="*/ 834587 h 1907"/>
              <a:gd name="T24" fmla="*/ 2504915 w 11476"/>
              <a:gd name="T25" fmla="*/ 701474 h 1907"/>
              <a:gd name="T26" fmla="*/ 2500110 w 11476"/>
              <a:gd name="T27" fmla="*/ 700160 h 1907"/>
              <a:gd name="T28" fmla="*/ 1255952 w 11476"/>
              <a:gd name="T29" fmla="*/ 181718 h 1907"/>
              <a:gd name="T30" fmla="*/ 1260758 w 11476"/>
              <a:gd name="T31" fmla="*/ 183031 h 1907"/>
              <a:gd name="T32" fmla="*/ 16600 w 11476"/>
              <a:gd name="T33" fmla="*/ 35906 h 1907"/>
              <a:gd name="T34" fmla="*/ 1311 w 11476"/>
              <a:gd name="T35" fmla="*/ 16639 h 1907"/>
              <a:gd name="T36" fmla="*/ 20532 w 11476"/>
              <a:gd name="T37" fmla="*/ 1314 h 19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476"/>
              <a:gd name="T58" fmla="*/ 0 h 1907"/>
              <a:gd name="T59" fmla="*/ 11476 w 11476"/>
              <a:gd name="T60" fmla="*/ 1907 h 190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476" h="1907">
                <a:moveTo>
                  <a:pt x="47" y="3"/>
                </a:moveTo>
                <a:lnTo>
                  <a:pt x="2895" y="339"/>
                </a:lnTo>
                <a:cubicBezTo>
                  <a:pt x="2899" y="339"/>
                  <a:pt x="2902" y="340"/>
                  <a:pt x="2906" y="342"/>
                </a:cubicBezTo>
                <a:lnTo>
                  <a:pt x="5754" y="1526"/>
                </a:lnTo>
                <a:lnTo>
                  <a:pt x="5743" y="1523"/>
                </a:lnTo>
                <a:lnTo>
                  <a:pt x="8591" y="1827"/>
                </a:lnTo>
                <a:lnTo>
                  <a:pt x="8584" y="1827"/>
                </a:lnTo>
                <a:lnTo>
                  <a:pt x="11432" y="1651"/>
                </a:lnTo>
                <a:cubicBezTo>
                  <a:pt x="11454" y="1649"/>
                  <a:pt x="11473" y="1666"/>
                  <a:pt x="11474" y="1688"/>
                </a:cubicBezTo>
                <a:cubicBezTo>
                  <a:pt x="11476" y="1710"/>
                  <a:pt x="11459" y="1729"/>
                  <a:pt x="11437" y="1730"/>
                </a:cubicBezTo>
                <a:lnTo>
                  <a:pt x="8589" y="1906"/>
                </a:lnTo>
                <a:cubicBezTo>
                  <a:pt x="8587" y="1907"/>
                  <a:pt x="8584" y="1906"/>
                  <a:pt x="8582" y="1906"/>
                </a:cubicBezTo>
                <a:lnTo>
                  <a:pt x="5734" y="1602"/>
                </a:lnTo>
                <a:cubicBezTo>
                  <a:pt x="5730" y="1602"/>
                  <a:pt x="5727" y="1601"/>
                  <a:pt x="5723" y="1599"/>
                </a:cubicBezTo>
                <a:lnTo>
                  <a:pt x="2875" y="415"/>
                </a:lnTo>
                <a:lnTo>
                  <a:pt x="2886" y="418"/>
                </a:lnTo>
                <a:lnTo>
                  <a:pt x="38" y="82"/>
                </a:lnTo>
                <a:cubicBezTo>
                  <a:pt x="16" y="80"/>
                  <a:pt x="0" y="60"/>
                  <a:pt x="3" y="38"/>
                </a:cubicBezTo>
                <a:cubicBezTo>
                  <a:pt x="5" y="16"/>
                  <a:pt x="25" y="0"/>
                  <a:pt x="47" y="3"/>
                </a:cubicBezTo>
                <a:close/>
              </a:path>
            </a:pathLst>
          </a:custGeom>
          <a:solidFill>
            <a:srgbClr val="A6A6A6"/>
          </a:solidFill>
          <a:ln w="6350" cap="flat">
            <a:solidFill>
              <a:srgbClr val="A6A6A6"/>
            </a:solidFill>
            <a:prstDash val="solid"/>
            <a:bevel/>
            <a:headEnd/>
            <a:tailEnd/>
          </a:ln>
        </p:spPr>
        <p:txBody>
          <a:bodyPr/>
          <a:lstStyle/>
          <a:p>
            <a:endParaRPr lang="it-IT"/>
          </a:p>
        </p:txBody>
      </p:sp>
      <p:grpSp>
        <p:nvGrpSpPr>
          <p:cNvPr id="3" name="Gruppo 76"/>
          <p:cNvGrpSpPr>
            <a:grpSpLocks/>
          </p:cNvGrpSpPr>
          <p:nvPr/>
        </p:nvGrpSpPr>
        <p:grpSpPr bwMode="auto">
          <a:xfrm>
            <a:off x="979488" y="1147763"/>
            <a:ext cx="6724650" cy="4216400"/>
            <a:chOff x="979488" y="1147763"/>
            <a:chExt cx="6724650" cy="4216400"/>
          </a:xfrm>
        </p:grpSpPr>
        <p:sp>
          <p:nvSpPr>
            <p:cNvPr id="44064" name="Freeform 57"/>
            <p:cNvSpPr>
              <a:spLocks noEditPoints="1"/>
            </p:cNvSpPr>
            <p:nvPr/>
          </p:nvSpPr>
          <p:spPr bwMode="auto">
            <a:xfrm>
              <a:off x="1481138" y="1239838"/>
              <a:ext cx="6219825" cy="3995738"/>
            </a:xfrm>
            <a:custGeom>
              <a:avLst/>
              <a:gdLst>
                <a:gd name="T0" fmla="*/ 0 w 3918"/>
                <a:gd name="T1" fmla="*/ 3989388 h 2517"/>
                <a:gd name="T2" fmla="*/ 6219825 w 3918"/>
                <a:gd name="T3" fmla="*/ 3989388 h 2517"/>
                <a:gd name="T4" fmla="*/ 6219825 w 3918"/>
                <a:gd name="T5" fmla="*/ 3995738 h 2517"/>
                <a:gd name="T6" fmla="*/ 0 w 3918"/>
                <a:gd name="T7" fmla="*/ 3995738 h 2517"/>
                <a:gd name="T8" fmla="*/ 0 w 3918"/>
                <a:gd name="T9" fmla="*/ 3989388 h 2517"/>
                <a:gd name="T10" fmla="*/ 0 w 3918"/>
                <a:gd name="T11" fmla="*/ 3492501 h 2517"/>
                <a:gd name="T12" fmla="*/ 6219825 w 3918"/>
                <a:gd name="T13" fmla="*/ 3492501 h 2517"/>
                <a:gd name="T14" fmla="*/ 6219825 w 3918"/>
                <a:gd name="T15" fmla="*/ 3498851 h 2517"/>
                <a:gd name="T16" fmla="*/ 0 w 3918"/>
                <a:gd name="T17" fmla="*/ 3498851 h 2517"/>
                <a:gd name="T18" fmla="*/ 0 w 3918"/>
                <a:gd name="T19" fmla="*/ 3492501 h 2517"/>
                <a:gd name="T20" fmla="*/ 0 w 3918"/>
                <a:gd name="T21" fmla="*/ 2995612 h 2517"/>
                <a:gd name="T22" fmla="*/ 6219825 w 3918"/>
                <a:gd name="T23" fmla="*/ 2995612 h 2517"/>
                <a:gd name="T24" fmla="*/ 6219825 w 3918"/>
                <a:gd name="T25" fmla="*/ 3001962 h 2517"/>
                <a:gd name="T26" fmla="*/ 0 w 3918"/>
                <a:gd name="T27" fmla="*/ 3001962 h 2517"/>
                <a:gd name="T28" fmla="*/ 0 w 3918"/>
                <a:gd name="T29" fmla="*/ 2995612 h 2517"/>
                <a:gd name="T30" fmla="*/ 0 w 3918"/>
                <a:gd name="T31" fmla="*/ 2498725 h 2517"/>
                <a:gd name="T32" fmla="*/ 6219825 w 3918"/>
                <a:gd name="T33" fmla="*/ 2498725 h 2517"/>
                <a:gd name="T34" fmla="*/ 6219825 w 3918"/>
                <a:gd name="T35" fmla="*/ 2505075 h 2517"/>
                <a:gd name="T36" fmla="*/ 0 w 3918"/>
                <a:gd name="T37" fmla="*/ 2505075 h 2517"/>
                <a:gd name="T38" fmla="*/ 0 w 3918"/>
                <a:gd name="T39" fmla="*/ 2498725 h 2517"/>
                <a:gd name="T40" fmla="*/ 0 w 3918"/>
                <a:gd name="T41" fmla="*/ 1498600 h 2517"/>
                <a:gd name="T42" fmla="*/ 6219825 w 3918"/>
                <a:gd name="T43" fmla="*/ 1498600 h 2517"/>
                <a:gd name="T44" fmla="*/ 6219825 w 3918"/>
                <a:gd name="T45" fmla="*/ 1504950 h 2517"/>
                <a:gd name="T46" fmla="*/ 0 w 3918"/>
                <a:gd name="T47" fmla="*/ 1504950 h 2517"/>
                <a:gd name="T48" fmla="*/ 0 w 3918"/>
                <a:gd name="T49" fmla="*/ 1498600 h 2517"/>
                <a:gd name="T50" fmla="*/ 0 w 3918"/>
                <a:gd name="T51" fmla="*/ 1001713 h 2517"/>
                <a:gd name="T52" fmla="*/ 6219825 w 3918"/>
                <a:gd name="T53" fmla="*/ 1001713 h 2517"/>
                <a:gd name="T54" fmla="*/ 6219825 w 3918"/>
                <a:gd name="T55" fmla="*/ 1008063 h 2517"/>
                <a:gd name="T56" fmla="*/ 0 w 3918"/>
                <a:gd name="T57" fmla="*/ 1008063 h 2517"/>
                <a:gd name="T58" fmla="*/ 0 w 3918"/>
                <a:gd name="T59" fmla="*/ 1001713 h 2517"/>
                <a:gd name="T60" fmla="*/ 0 w 3918"/>
                <a:gd name="T61" fmla="*/ 496888 h 2517"/>
                <a:gd name="T62" fmla="*/ 6219825 w 3918"/>
                <a:gd name="T63" fmla="*/ 496888 h 2517"/>
                <a:gd name="T64" fmla="*/ 6219825 w 3918"/>
                <a:gd name="T65" fmla="*/ 504825 h 2517"/>
                <a:gd name="T66" fmla="*/ 0 w 3918"/>
                <a:gd name="T67" fmla="*/ 504825 h 2517"/>
                <a:gd name="T68" fmla="*/ 0 w 3918"/>
                <a:gd name="T69" fmla="*/ 496888 h 2517"/>
                <a:gd name="T70" fmla="*/ 0 w 3918"/>
                <a:gd name="T71" fmla="*/ 0 h 2517"/>
                <a:gd name="T72" fmla="*/ 6219825 w 3918"/>
                <a:gd name="T73" fmla="*/ 0 h 2517"/>
                <a:gd name="T74" fmla="*/ 6219825 w 3918"/>
                <a:gd name="T75" fmla="*/ 7938 h 2517"/>
                <a:gd name="T76" fmla="*/ 0 w 3918"/>
                <a:gd name="T77" fmla="*/ 7938 h 2517"/>
                <a:gd name="T78" fmla="*/ 0 w 3918"/>
                <a:gd name="T79" fmla="*/ 0 h 251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918"/>
                <a:gd name="T121" fmla="*/ 0 h 2517"/>
                <a:gd name="T122" fmla="*/ 3918 w 3918"/>
                <a:gd name="T123" fmla="*/ 2517 h 2517"/>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918" h="2517">
                  <a:moveTo>
                    <a:pt x="0" y="2513"/>
                  </a:moveTo>
                  <a:lnTo>
                    <a:pt x="3918" y="2513"/>
                  </a:lnTo>
                  <a:lnTo>
                    <a:pt x="3918" y="2517"/>
                  </a:lnTo>
                  <a:lnTo>
                    <a:pt x="0" y="2517"/>
                  </a:lnTo>
                  <a:lnTo>
                    <a:pt x="0" y="2513"/>
                  </a:lnTo>
                  <a:close/>
                  <a:moveTo>
                    <a:pt x="0" y="2200"/>
                  </a:moveTo>
                  <a:lnTo>
                    <a:pt x="3918" y="2200"/>
                  </a:lnTo>
                  <a:lnTo>
                    <a:pt x="3918" y="2204"/>
                  </a:lnTo>
                  <a:lnTo>
                    <a:pt x="0" y="2204"/>
                  </a:lnTo>
                  <a:lnTo>
                    <a:pt x="0" y="2200"/>
                  </a:lnTo>
                  <a:close/>
                  <a:moveTo>
                    <a:pt x="0" y="1887"/>
                  </a:moveTo>
                  <a:lnTo>
                    <a:pt x="3918" y="1887"/>
                  </a:lnTo>
                  <a:lnTo>
                    <a:pt x="3918" y="1891"/>
                  </a:lnTo>
                  <a:lnTo>
                    <a:pt x="0" y="1891"/>
                  </a:lnTo>
                  <a:lnTo>
                    <a:pt x="0" y="1887"/>
                  </a:lnTo>
                  <a:close/>
                  <a:moveTo>
                    <a:pt x="0" y="1574"/>
                  </a:moveTo>
                  <a:lnTo>
                    <a:pt x="3918" y="1574"/>
                  </a:lnTo>
                  <a:lnTo>
                    <a:pt x="3918" y="1578"/>
                  </a:lnTo>
                  <a:lnTo>
                    <a:pt x="0" y="1578"/>
                  </a:lnTo>
                  <a:lnTo>
                    <a:pt x="0" y="1574"/>
                  </a:lnTo>
                  <a:close/>
                  <a:moveTo>
                    <a:pt x="0" y="944"/>
                  </a:moveTo>
                  <a:lnTo>
                    <a:pt x="3918" y="944"/>
                  </a:lnTo>
                  <a:lnTo>
                    <a:pt x="3918" y="948"/>
                  </a:lnTo>
                  <a:lnTo>
                    <a:pt x="0" y="948"/>
                  </a:lnTo>
                  <a:lnTo>
                    <a:pt x="0" y="944"/>
                  </a:lnTo>
                  <a:close/>
                  <a:moveTo>
                    <a:pt x="0" y="631"/>
                  </a:moveTo>
                  <a:lnTo>
                    <a:pt x="3918" y="631"/>
                  </a:lnTo>
                  <a:lnTo>
                    <a:pt x="3918" y="635"/>
                  </a:lnTo>
                  <a:lnTo>
                    <a:pt x="0" y="635"/>
                  </a:lnTo>
                  <a:lnTo>
                    <a:pt x="0" y="631"/>
                  </a:lnTo>
                  <a:close/>
                  <a:moveTo>
                    <a:pt x="0" y="313"/>
                  </a:moveTo>
                  <a:lnTo>
                    <a:pt x="3918" y="313"/>
                  </a:lnTo>
                  <a:lnTo>
                    <a:pt x="3918" y="318"/>
                  </a:lnTo>
                  <a:lnTo>
                    <a:pt x="0" y="318"/>
                  </a:lnTo>
                  <a:lnTo>
                    <a:pt x="0" y="313"/>
                  </a:lnTo>
                  <a:close/>
                  <a:moveTo>
                    <a:pt x="0" y="0"/>
                  </a:moveTo>
                  <a:lnTo>
                    <a:pt x="3918" y="0"/>
                  </a:lnTo>
                  <a:lnTo>
                    <a:pt x="3918"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44065" name="Rectangle 58"/>
            <p:cNvSpPr>
              <a:spLocks noChangeArrowheads="1"/>
            </p:cNvSpPr>
            <p:nvPr/>
          </p:nvSpPr>
          <p:spPr bwMode="auto">
            <a:xfrm>
              <a:off x="1477963" y="1243013"/>
              <a:ext cx="6350" cy="3989388"/>
            </a:xfrm>
            <a:prstGeom prst="rect">
              <a:avLst/>
            </a:prstGeom>
            <a:solidFill>
              <a:srgbClr val="868686"/>
            </a:solidFill>
            <a:ln w="6350">
              <a:solidFill>
                <a:srgbClr val="868686"/>
              </a:solidFill>
              <a:bevel/>
              <a:headEnd/>
              <a:tailEnd/>
            </a:ln>
          </p:spPr>
          <p:txBody>
            <a:bodyPr/>
            <a:lstStyle/>
            <a:p>
              <a:endParaRPr lang="it-IT"/>
            </a:p>
          </p:txBody>
        </p:sp>
        <p:sp>
          <p:nvSpPr>
            <p:cNvPr id="44066" name="Freeform 59"/>
            <p:cNvSpPr>
              <a:spLocks noEditPoints="1"/>
            </p:cNvSpPr>
            <p:nvPr/>
          </p:nvSpPr>
          <p:spPr bwMode="auto">
            <a:xfrm>
              <a:off x="1431925" y="1239838"/>
              <a:ext cx="49212" cy="3995738"/>
            </a:xfrm>
            <a:custGeom>
              <a:avLst/>
              <a:gdLst>
                <a:gd name="T0" fmla="*/ 0 w 31"/>
                <a:gd name="T1" fmla="*/ 3989388 h 2517"/>
                <a:gd name="T2" fmla="*/ 49212 w 31"/>
                <a:gd name="T3" fmla="*/ 3989388 h 2517"/>
                <a:gd name="T4" fmla="*/ 49212 w 31"/>
                <a:gd name="T5" fmla="*/ 3995738 h 2517"/>
                <a:gd name="T6" fmla="*/ 0 w 31"/>
                <a:gd name="T7" fmla="*/ 3995738 h 2517"/>
                <a:gd name="T8" fmla="*/ 0 w 31"/>
                <a:gd name="T9" fmla="*/ 3989388 h 2517"/>
                <a:gd name="T10" fmla="*/ 0 w 31"/>
                <a:gd name="T11" fmla="*/ 3492501 h 2517"/>
                <a:gd name="T12" fmla="*/ 49212 w 31"/>
                <a:gd name="T13" fmla="*/ 3492501 h 2517"/>
                <a:gd name="T14" fmla="*/ 49212 w 31"/>
                <a:gd name="T15" fmla="*/ 3498851 h 2517"/>
                <a:gd name="T16" fmla="*/ 0 w 31"/>
                <a:gd name="T17" fmla="*/ 3498851 h 2517"/>
                <a:gd name="T18" fmla="*/ 0 w 31"/>
                <a:gd name="T19" fmla="*/ 3492501 h 2517"/>
                <a:gd name="T20" fmla="*/ 0 w 31"/>
                <a:gd name="T21" fmla="*/ 2995612 h 2517"/>
                <a:gd name="T22" fmla="*/ 49212 w 31"/>
                <a:gd name="T23" fmla="*/ 2995612 h 2517"/>
                <a:gd name="T24" fmla="*/ 49212 w 31"/>
                <a:gd name="T25" fmla="*/ 3001962 h 2517"/>
                <a:gd name="T26" fmla="*/ 0 w 31"/>
                <a:gd name="T27" fmla="*/ 3001962 h 2517"/>
                <a:gd name="T28" fmla="*/ 0 w 31"/>
                <a:gd name="T29" fmla="*/ 2995612 h 2517"/>
                <a:gd name="T30" fmla="*/ 0 w 31"/>
                <a:gd name="T31" fmla="*/ 2498725 h 2517"/>
                <a:gd name="T32" fmla="*/ 49212 w 31"/>
                <a:gd name="T33" fmla="*/ 2498725 h 2517"/>
                <a:gd name="T34" fmla="*/ 49212 w 31"/>
                <a:gd name="T35" fmla="*/ 2505075 h 2517"/>
                <a:gd name="T36" fmla="*/ 0 w 31"/>
                <a:gd name="T37" fmla="*/ 2505075 h 2517"/>
                <a:gd name="T38" fmla="*/ 0 w 31"/>
                <a:gd name="T39" fmla="*/ 2498725 h 2517"/>
                <a:gd name="T40" fmla="*/ 0 w 31"/>
                <a:gd name="T41" fmla="*/ 1995488 h 2517"/>
                <a:gd name="T42" fmla="*/ 49212 w 31"/>
                <a:gd name="T43" fmla="*/ 1995488 h 2517"/>
                <a:gd name="T44" fmla="*/ 49212 w 31"/>
                <a:gd name="T45" fmla="*/ 2001838 h 2517"/>
                <a:gd name="T46" fmla="*/ 0 w 31"/>
                <a:gd name="T47" fmla="*/ 2001838 h 2517"/>
                <a:gd name="T48" fmla="*/ 0 w 31"/>
                <a:gd name="T49" fmla="*/ 1995488 h 2517"/>
                <a:gd name="T50" fmla="*/ 0 w 31"/>
                <a:gd name="T51" fmla="*/ 1498600 h 2517"/>
                <a:gd name="T52" fmla="*/ 49212 w 31"/>
                <a:gd name="T53" fmla="*/ 1498600 h 2517"/>
                <a:gd name="T54" fmla="*/ 49212 w 31"/>
                <a:gd name="T55" fmla="*/ 1504950 h 2517"/>
                <a:gd name="T56" fmla="*/ 0 w 31"/>
                <a:gd name="T57" fmla="*/ 1504950 h 2517"/>
                <a:gd name="T58" fmla="*/ 0 w 31"/>
                <a:gd name="T59" fmla="*/ 1498600 h 2517"/>
                <a:gd name="T60" fmla="*/ 0 w 31"/>
                <a:gd name="T61" fmla="*/ 1001713 h 2517"/>
                <a:gd name="T62" fmla="*/ 49212 w 31"/>
                <a:gd name="T63" fmla="*/ 1001713 h 2517"/>
                <a:gd name="T64" fmla="*/ 49212 w 31"/>
                <a:gd name="T65" fmla="*/ 1008063 h 2517"/>
                <a:gd name="T66" fmla="*/ 0 w 31"/>
                <a:gd name="T67" fmla="*/ 1008063 h 2517"/>
                <a:gd name="T68" fmla="*/ 0 w 31"/>
                <a:gd name="T69" fmla="*/ 1001713 h 2517"/>
                <a:gd name="T70" fmla="*/ 0 w 31"/>
                <a:gd name="T71" fmla="*/ 496888 h 2517"/>
                <a:gd name="T72" fmla="*/ 49212 w 31"/>
                <a:gd name="T73" fmla="*/ 496888 h 2517"/>
                <a:gd name="T74" fmla="*/ 49212 w 31"/>
                <a:gd name="T75" fmla="*/ 504825 h 2517"/>
                <a:gd name="T76" fmla="*/ 0 w 31"/>
                <a:gd name="T77" fmla="*/ 504825 h 2517"/>
                <a:gd name="T78" fmla="*/ 0 w 31"/>
                <a:gd name="T79" fmla="*/ 496888 h 2517"/>
                <a:gd name="T80" fmla="*/ 0 w 31"/>
                <a:gd name="T81" fmla="*/ 0 h 2517"/>
                <a:gd name="T82" fmla="*/ 49212 w 31"/>
                <a:gd name="T83" fmla="*/ 0 h 2517"/>
                <a:gd name="T84" fmla="*/ 49212 w 31"/>
                <a:gd name="T85" fmla="*/ 7938 h 2517"/>
                <a:gd name="T86" fmla="*/ 0 w 31"/>
                <a:gd name="T87" fmla="*/ 7938 h 2517"/>
                <a:gd name="T88" fmla="*/ 0 w 31"/>
                <a:gd name="T89" fmla="*/ 0 h 251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31"/>
                <a:gd name="T136" fmla="*/ 0 h 2517"/>
                <a:gd name="T137" fmla="*/ 31 w 31"/>
                <a:gd name="T138" fmla="*/ 2517 h 251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31" h="2517">
                  <a:moveTo>
                    <a:pt x="0" y="2513"/>
                  </a:moveTo>
                  <a:lnTo>
                    <a:pt x="31" y="2513"/>
                  </a:lnTo>
                  <a:lnTo>
                    <a:pt x="31" y="2517"/>
                  </a:lnTo>
                  <a:lnTo>
                    <a:pt x="0" y="2517"/>
                  </a:lnTo>
                  <a:lnTo>
                    <a:pt x="0" y="2513"/>
                  </a:lnTo>
                  <a:close/>
                  <a:moveTo>
                    <a:pt x="0" y="2200"/>
                  </a:moveTo>
                  <a:lnTo>
                    <a:pt x="31" y="2200"/>
                  </a:lnTo>
                  <a:lnTo>
                    <a:pt x="31" y="2204"/>
                  </a:lnTo>
                  <a:lnTo>
                    <a:pt x="0" y="2204"/>
                  </a:lnTo>
                  <a:lnTo>
                    <a:pt x="0" y="2200"/>
                  </a:lnTo>
                  <a:close/>
                  <a:moveTo>
                    <a:pt x="0" y="1887"/>
                  </a:moveTo>
                  <a:lnTo>
                    <a:pt x="31" y="1887"/>
                  </a:lnTo>
                  <a:lnTo>
                    <a:pt x="31" y="1891"/>
                  </a:lnTo>
                  <a:lnTo>
                    <a:pt x="0" y="1891"/>
                  </a:lnTo>
                  <a:lnTo>
                    <a:pt x="0" y="1887"/>
                  </a:lnTo>
                  <a:close/>
                  <a:moveTo>
                    <a:pt x="0" y="1574"/>
                  </a:moveTo>
                  <a:lnTo>
                    <a:pt x="31" y="1574"/>
                  </a:lnTo>
                  <a:lnTo>
                    <a:pt x="31" y="1578"/>
                  </a:lnTo>
                  <a:lnTo>
                    <a:pt x="0" y="1578"/>
                  </a:lnTo>
                  <a:lnTo>
                    <a:pt x="0" y="1574"/>
                  </a:lnTo>
                  <a:close/>
                  <a:moveTo>
                    <a:pt x="0" y="1257"/>
                  </a:moveTo>
                  <a:lnTo>
                    <a:pt x="31" y="1257"/>
                  </a:lnTo>
                  <a:lnTo>
                    <a:pt x="31" y="1261"/>
                  </a:lnTo>
                  <a:lnTo>
                    <a:pt x="0" y="1261"/>
                  </a:lnTo>
                  <a:lnTo>
                    <a:pt x="0" y="1257"/>
                  </a:lnTo>
                  <a:close/>
                  <a:moveTo>
                    <a:pt x="0" y="944"/>
                  </a:moveTo>
                  <a:lnTo>
                    <a:pt x="31" y="944"/>
                  </a:lnTo>
                  <a:lnTo>
                    <a:pt x="31" y="948"/>
                  </a:lnTo>
                  <a:lnTo>
                    <a:pt x="0" y="948"/>
                  </a:lnTo>
                  <a:lnTo>
                    <a:pt x="0" y="944"/>
                  </a:lnTo>
                  <a:close/>
                  <a:moveTo>
                    <a:pt x="0" y="631"/>
                  </a:moveTo>
                  <a:lnTo>
                    <a:pt x="31" y="631"/>
                  </a:lnTo>
                  <a:lnTo>
                    <a:pt x="31" y="635"/>
                  </a:lnTo>
                  <a:lnTo>
                    <a:pt x="0" y="635"/>
                  </a:lnTo>
                  <a:lnTo>
                    <a:pt x="0" y="631"/>
                  </a:lnTo>
                  <a:close/>
                  <a:moveTo>
                    <a:pt x="0" y="313"/>
                  </a:moveTo>
                  <a:lnTo>
                    <a:pt x="31" y="313"/>
                  </a:lnTo>
                  <a:lnTo>
                    <a:pt x="31" y="318"/>
                  </a:lnTo>
                  <a:lnTo>
                    <a:pt x="0" y="318"/>
                  </a:lnTo>
                  <a:lnTo>
                    <a:pt x="0" y="313"/>
                  </a:lnTo>
                  <a:close/>
                  <a:moveTo>
                    <a:pt x="0" y="0"/>
                  </a:moveTo>
                  <a:lnTo>
                    <a:pt x="31" y="0"/>
                  </a:lnTo>
                  <a:lnTo>
                    <a:pt x="31"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44067" name="Rectangle 60"/>
            <p:cNvSpPr>
              <a:spLocks noChangeArrowheads="1"/>
            </p:cNvSpPr>
            <p:nvPr/>
          </p:nvSpPr>
          <p:spPr bwMode="auto">
            <a:xfrm>
              <a:off x="1481138" y="3235325"/>
              <a:ext cx="6219825" cy="6350"/>
            </a:xfrm>
            <a:prstGeom prst="rect">
              <a:avLst/>
            </a:prstGeom>
            <a:solidFill>
              <a:srgbClr val="868686"/>
            </a:solidFill>
            <a:ln w="6350">
              <a:solidFill>
                <a:srgbClr val="868686"/>
              </a:solidFill>
              <a:bevel/>
              <a:headEnd/>
              <a:tailEnd/>
            </a:ln>
          </p:spPr>
          <p:txBody>
            <a:bodyPr/>
            <a:lstStyle/>
            <a:p>
              <a:endParaRPr lang="it-IT"/>
            </a:p>
          </p:txBody>
        </p:sp>
        <p:sp>
          <p:nvSpPr>
            <p:cNvPr id="44068" name="Freeform 61"/>
            <p:cNvSpPr>
              <a:spLocks noEditPoints="1"/>
            </p:cNvSpPr>
            <p:nvPr/>
          </p:nvSpPr>
          <p:spPr bwMode="auto">
            <a:xfrm>
              <a:off x="2100263" y="3203575"/>
              <a:ext cx="5603875" cy="76200"/>
            </a:xfrm>
            <a:custGeom>
              <a:avLst/>
              <a:gdLst>
                <a:gd name="T0" fmla="*/ 6350 w 3530"/>
                <a:gd name="T1" fmla="*/ 0 h 48"/>
                <a:gd name="T2" fmla="*/ 6350 w 3530"/>
                <a:gd name="T3" fmla="*/ 76200 h 48"/>
                <a:gd name="T4" fmla="*/ 0 w 3530"/>
                <a:gd name="T5" fmla="*/ 76200 h 48"/>
                <a:gd name="T6" fmla="*/ 0 w 3530"/>
                <a:gd name="T7" fmla="*/ 0 h 48"/>
                <a:gd name="T8" fmla="*/ 6350 w 3530"/>
                <a:gd name="T9" fmla="*/ 0 h 48"/>
                <a:gd name="T10" fmla="*/ 1250950 w 3530"/>
                <a:gd name="T11" fmla="*/ 0 h 48"/>
                <a:gd name="T12" fmla="*/ 1250950 w 3530"/>
                <a:gd name="T13" fmla="*/ 76200 h 48"/>
                <a:gd name="T14" fmla="*/ 1243013 w 3530"/>
                <a:gd name="T15" fmla="*/ 76200 h 48"/>
                <a:gd name="T16" fmla="*/ 1243013 w 3530"/>
                <a:gd name="T17" fmla="*/ 0 h 48"/>
                <a:gd name="T18" fmla="*/ 1250950 w 3530"/>
                <a:gd name="T19" fmla="*/ 0 h 48"/>
                <a:gd name="T20" fmla="*/ 2493963 w 3530"/>
                <a:gd name="T21" fmla="*/ 0 h 48"/>
                <a:gd name="T22" fmla="*/ 2493963 w 3530"/>
                <a:gd name="T23" fmla="*/ 76200 h 48"/>
                <a:gd name="T24" fmla="*/ 2487613 w 3530"/>
                <a:gd name="T25" fmla="*/ 76200 h 48"/>
                <a:gd name="T26" fmla="*/ 2487613 w 3530"/>
                <a:gd name="T27" fmla="*/ 0 h 48"/>
                <a:gd name="T28" fmla="*/ 2493963 w 3530"/>
                <a:gd name="T29" fmla="*/ 0 h 48"/>
                <a:gd name="T30" fmla="*/ 3738563 w 3530"/>
                <a:gd name="T31" fmla="*/ 0 h 48"/>
                <a:gd name="T32" fmla="*/ 3738563 w 3530"/>
                <a:gd name="T33" fmla="*/ 76200 h 48"/>
                <a:gd name="T34" fmla="*/ 3732213 w 3530"/>
                <a:gd name="T35" fmla="*/ 76200 h 48"/>
                <a:gd name="T36" fmla="*/ 3732213 w 3530"/>
                <a:gd name="T37" fmla="*/ 0 h 48"/>
                <a:gd name="T38" fmla="*/ 3738563 w 3530"/>
                <a:gd name="T39" fmla="*/ 0 h 48"/>
                <a:gd name="T40" fmla="*/ 4983163 w 3530"/>
                <a:gd name="T41" fmla="*/ 0 h 48"/>
                <a:gd name="T42" fmla="*/ 4983163 w 3530"/>
                <a:gd name="T43" fmla="*/ 76200 h 48"/>
                <a:gd name="T44" fmla="*/ 4975225 w 3530"/>
                <a:gd name="T45" fmla="*/ 76200 h 48"/>
                <a:gd name="T46" fmla="*/ 4975225 w 3530"/>
                <a:gd name="T47" fmla="*/ 0 h 48"/>
                <a:gd name="T48" fmla="*/ 4983163 w 3530"/>
                <a:gd name="T49" fmla="*/ 0 h 48"/>
                <a:gd name="T50" fmla="*/ 5603875 w 3530"/>
                <a:gd name="T51" fmla="*/ 0 h 48"/>
                <a:gd name="T52" fmla="*/ 5603875 w 3530"/>
                <a:gd name="T53" fmla="*/ 76200 h 48"/>
                <a:gd name="T54" fmla="*/ 5597525 w 3530"/>
                <a:gd name="T55" fmla="*/ 76200 h 48"/>
                <a:gd name="T56" fmla="*/ 5597525 w 3530"/>
                <a:gd name="T57" fmla="*/ 0 h 48"/>
                <a:gd name="T58" fmla="*/ 5603875 w 3530"/>
                <a:gd name="T59" fmla="*/ 0 h 4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530"/>
                <a:gd name="T91" fmla="*/ 0 h 48"/>
                <a:gd name="T92" fmla="*/ 3530 w 3530"/>
                <a:gd name="T93" fmla="*/ 48 h 4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530" h="48">
                  <a:moveTo>
                    <a:pt x="4" y="0"/>
                  </a:moveTo>
                  <a:lnTo>
                    <a:pt x="4" y="48"/>
                  </a:lnTo>
                  <a:lnTo>
                    <a:pt x="0" y="48"/>
                  </a:lnTo>
                  <a:lnTo>
                    <a:pt x="0" y="0"/>
                  </a:lnTo>
                  <a:lnTo>
                    <a:pt x="4" y="0"/>
                  </a:lnTo>
                  <a:close/>
                  <a:moveTo>
                    <a:pt x="788" y="0"/>
                  </a:moveTo>
                  <a:lnTo>
                    <a:pt x="788" y="48"/>
                  </a:lnTo>
                  <a:lnTo>
                    <a:pt x="783" y="48"/>
                  </a:lnTo>
                  <a:lnTo>
                    <a:pt x="783" y="0"/>
                  </a:lnTo>
                  <a:lnTo>
                    <a:pt x="788" y="0"/>
                  </a:lnTo>
                  <a:close/>
                  <a:moveTo>
                    <a:pt x="1571" y="0"/>
                  </a:moveTo>
                  <a:lnTo>
                    <a:pt x="1571" y="48"/>
                  </a:lnTo>
                  <a:lnTo>
                    <a:pt x="1567" y="48"/>
                  </a:lnTo>
                  <a:lnTo>
                    <a:pt x="1567" y="0"/>
                  </a:lnTo>
                  <a:lnTo>
                    <a:pt x="1571" y="0"/>
                  </a:lnTo>
                  <a:close/>
                  <a:moveTo>
                    <a:pt x="2355" y="0"/>
                  </a:moveTo>
                  <a:lnTo>
                    <a:pt x="2355" y="48"/>
                  </a:lnTo>
                  <a:lnTo>
                    <a:pt x="2351" y="48"/>
                  </a:lnTo>
                  <a:lnTo>
                    <a:pt x="2351" y="0"/>
                  </a:lnTo>
                  <a:lnTo>
                    <a:pt x="2355" y="0"/>
                  </a:lnTo>
                  <a:close/>
                  <a:moveTo>
                    <a:pt x="3139" y="0"/>
                  </a:moveTo>
                  <a:lnTo>
                    <a:pt x="3139" y="48"/>
                  </a:lnTo>
                  <a:lnTo>
                    <a:pt x="3134" y="48"/>
                  </a:lnTo>
                  <a:lnTo>
                    <a:pt x="3134" y="0"/>
                  </a:lnTo>
                  <a:lnTo>
                    <a:pt x="3139" y="0"/>
                  </a:lnTo>
                  <a:close/>
                  <a:moveTo>
                    <a:pt x="3530" y="0"/>
                  </a:moveTo>
                  <a:lnTo>
                    <a:pt x="3530" y="48"/>
                  </a:lnTo>
                  <a:lnTo>
                    <a:pt x="3526" y="48"/>
                  </a:lnTo>
                  <a:lnTo>
                    <a:pt x="3526" y="0"/>
                  </a:lnTo>
                  <a:lnTo>
                    <a:pt x="353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44070" name="Rectangle 65"/>
            <p:cNvSpPr>
              <a:spLocks noChangeArrowheads="1"/>
            </p:cNvSpPr>
            <p:nvPr/>
          </p:nvSpPr>
          <p:spPr bwMode="auto">
            <a:xfrm>
              <a:off x="979488" y="5140325"/>
              <a:ext cx="166687"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200">
                  <a:solidFill>
                    <a:srgbClr val="5F5F5F"/>
                  </a:solidFill>
                  <a:latin typeface="Verdana" pitchFamily="34" charset="0"/>
                </a:rPr>
                <a:t>-</a:t>
              </a:r>
              <a:endParaRPr lang="it-IT"/>
            </a:p>
          </p:txBody>
        </p:sp>
        <p:sp>
          <p:nvSpPr>
            <p:cNvPr id="44071" name="Rectangle 66"/>
            <p:cNvSpPr>
              <a:spLocks noChangeArrowheads="1"/>
            </p:cNvSpPr>
            <p:nvPr/>
          </p:nvSpPr>
          <p:spPr bwMode="auto">
            <a:xfrm>
              <a:off x="1021628" y="5140325"/>
              <a:ext cx="35586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4%</a:t>
              </a:r>
              <a:endParaRPr lang="it-IT" sz="3200"/>
            </a:p>
          </p:txBody>
        </p:sp>
        <p:sp>
          <p:nvSpPr>
            <p:cNvPr id="44072" name="Rectangle 67"/>
            <p:cNvSpPr>
              <a:spLocks noChangeArrowheads="1"/>
            </p:cNvSpPr>
            <p:nvPr/>
          </p:nvSpPr>
          <p:spPr bwMode="auto">
            <a:xfrm>
              <a:off x="979488" y="4641850"/>
              <a:ext cx="166687"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200">
                  <a:solidFill>
                    <a:srgbClr val="5F5F5F"/>
                  </a:solidFill>
                  <a:latin typeface="Verdana" pitchFamily="34" charset="0"/>
                </a:rPr>
                <a:t>-</a:t>
              </a:r>
              <a:endParaRPr lang="it-IT"/>
            </a:p>
          </p:txBody>
        </p:sp>
        <p:sp>
          <p:nvSpPr>
            <p:cNvPr id="44073" name="Rectangle 68"/>
            <p:cNvSpPr>
              <a:spLocks noChangeArrowheads="1"/>
            </p:cNvSpPr>
            <p:nvPr/>
          </p:nvSpPr>
          <p:spPr bwMode="auto">
            <a:xfrm>
              <a:off x="1021628" y="4641850"/>
              <a:ext cx="35586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3%</a:t>
              </a:r>
              <a:endParaRPr lang="it-IT" sz="3200"/>
            </a:p>
          </p:txBody>
        </p:sp>
        <p:sp>
          <p:nvSpPr>
            <p:cNvPr id="44074" name="Rectangle 69"/>
            <p:cNvSpPr>
              <a:spLocks noChangeArrowheads="1"/>
            </p:cNvSpPr>
            <p:nvPr/>
          </p:nvSpPr>
          <p:spPr bwMode="auto">
            <a:xfrm>
              <a:off x="979488" y="4143375"/>
              <a:ext cx="166687"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200">
                  <a:solidFill>
                    <a:srgbClr val="5F5F5F"/>
                  </a:solidFill>
                  <a:latin typeface="Verdana" pitchFamily="34" charset="0"/>
                </a:rPr>
                <a:t>-</a:t>
              </a:r>
              <a:endParaRPr lang="it-IT"/>
            </a:p>
          </p:txBody>
        </p:sp>
        <p:sp>
          <p:nvSpPr>
            <p:cNvPr id="44075" name="Rectangle 70"/>
            <p:cNvSpPr>
              <a:spLocks noChangeArrowheads="1"/>
            </p:cNvSpPr>
            <p:nvPr/>
          </p:nvSpPr>
          <p:spPr bwMode="auto">
            <a:xfrm>
              <a:off x="1021628" y="4143375"/>
              <a:ext cx="35586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a:t>
              </a:r>
              <a:endParaRPr lang="it-IT" sz="3200"/>
            </a:p>
          </p:txBody>
        </p:sp>
        <p:sp>
          <p:nvSpPr>
            <p:cNvPr id="44076" name="Rectangle 71"/>
            <p:cNvSpPr>
              <a:spLocks noChangeArrowheads="1"/>
            </p:cNvSpPr>
            <p:nvPr/>
          </p:nvSpPr>
          <p:spPr bwMode="auto">
            <a:xfrm>
              <a:off x="979488" y="3643313"/>
              <a:ext cx="166687"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200">
                  <a:solidFill>
                    <a:srgbClr val="5F5F5F"/>
                  </a:solidFill>
                  <a:latin typeface="Verdana" pitchFamily="34" charset="0"/>
                </a:rPr>
                <a:t>-</a:t>
              </a:r>
              <a:endParaRPr lang="it-IT"/>
            </a:p>
          </p:txBody>
        </p:sp>
        <p:sp>
          <p:nvSpPr>
            <p:cNvPr id="44077" name="Rectangle 72"/>
            <p:cNvSpPr>
              <a:spLocks noChangeArrowheads="1"/>
            </p:cNvSpPr>
            <p:nvPr/>
          </p:nvSpPr>
          <p:spPr bwMode="auto">
            <a:xfrm>
              <a:off x="1021628" y="3643313"/>
              <a:ext cx="35586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a:t>
              </a:r>
              <a:endParaRPr lang="it-IT" sz="3200"/>
            </a:p>
          </p:txBody>
        </p:sp>
        <p:sp>
          <p:nvSpPr>
            <p:cNvPr id="44078" name="Rectangle 73"/>
            <p:cNvSpPr>
              <a:spLocks noChangeArrowheads="1"/>
            </p:cNvSpPr>
            <p:nvPr/>
          </p:nvSpPr>
          <p:spPr bwMode="auto">
            <a:xfrm>
              <a:off x="1023215" y="3144838"/>
              <a:ext cx="35586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0%</a:t>
              </a:r>
              <a:endParaRPr lang="it-IT" sz="3200"/>
            </a:p>
          </p:txBody>
        </p:sp>
        <p:sp>
          <p:nvSpPr>
            <p:cNvPr id="44079" name="Rectangle 74"/>
            <p:cNvSpPr>
              <a:spLocks noChangeArrowheads="1"/>
            </p:cNvSpPr>
            <p:nvPr/>
          </p:nvSpPr>
          <p:spPr bwMode="auto">
            <a:xfrm>
              <a:off x="1023215" y="2644775"/>
              <a:ext cx="35586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a:t>
              </a:r>
              <a:endParaRPr lang="it-IT" sz="3200"/>
            </a:p>
          </p:txBody>
        </p:sp>
        <p:sp>
          <p:nvSpPr>
            <p:cNvPr id="44080" name="Rectangle 75"/>
            <p:cNvSpPr>
              <a:spLocks noChangeArrowheads="1"/>
            </p:cNvSpPr>
            <p:nvPr/>
          </p:nvSpPr>
          <p:spPr bwMode="auto">
            <a:xfrm>
              <a:off x="1023215" y="2146300"/>
              <a:ext cx="35586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a:t>
              </a:r>
              <a:endParaRPr lang="it-IT" sz="3200"/>
            </a:p>
          </p:txBody>
        </p:sp>
        <p:sp>
          <p:nvSpPr>
            <p:cNvPr id="44081" name="Rectangle 76"/>
            <p:cNvSpPr>
              <a:spLocks noChangeArrowheads="1"/>
            </p:cNvSpPr>
            <p:nvPr/>
          </p:nvSpPr>
          <p:spPr bwMode="auto">
            <a:xfrm>
              <a:off x="1023215" y="1646238"/>
              <a:ext cx="35586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3%</a:t>
              </a:r>
              <a:endParaRPr lang="it-IT" sz="3200"/>
            </a:p>
          </p:txBody>
        </p:sp>
        <p:sp>
          <p:nvSpPr>
            <p:cNvPr id="44082" name="Rectangle 77"/>
            <p:cNvSpPr>
              <a:spLocks noChangeArrowheads="1"/>
            </p:cNvSpPr>
            <p:nvPr/>
          </p:nvSpPr>
          <p:spPr bwMode="auto">
            <a:xfrm>
              <a:off x="1023215" y="1147763"/>
              <a:ext cx="35586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4%</a:t>
              </a:r>
              <a:endParaRPr lang="it-IT" sz="3200"/>
            </a:p>
          </p:txBody>
        </p:sp>
        <p:sp>
          <p:nvSpPr>
            <p:cNvPr id="44083" name="Rectangle 78"/>
            <p:cNvSpPr>
              <a:spLocks noChangeArrowheads="1"/>
            </p:cNvSpPr>
            <p:nvPr/>
          </p:nvSpPr>
          <p:spPr bwMode="auto">
            <a:xfrm>
              <a:off x="1898650" y="3343275"/>
              <a:ext cx="531812"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2006</a:t>
              </a:r>
              <a:endParaRPr lang="it-IT" sz="3200"/>
            </a:p>
          </p:txBody>
        </p:sp>
        <p:sp>
          <p:nvSpPr>
            <p:cNvPr id="44084" name="Rectangle 79"/>
            <p:cNvSpPr>
              <a:spLocks noChangeArrowheads="1"/>
            </p:cNvSpPr>
            <p:nvPr/>
          </p:nvSpPr>
          <p:spPr bwMode="auto">
            <a:xfrm>
              <a:off x="3141663" y="3343275"/>
              <a:ext cx="531812"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2007</a:t>
              </a:r>
              <a:endParaRPr lang="it-IT" sz="3200"/>
            </a:p>
          </p:txBody>
        </p:sp>
        <p:sp>
          <p:nvSpPr>
            <p:cNvPr id="44085" name="Rectangle 80"/>
            <p:cNvSpPr>
              <a:spLocks noChangeArrowheads="1"/>
            </p:cNvSpPr>
            <p:nvPr/>
          </p:nvSpPr>
          <p:spPr bwMode="auto">
            <a:xfrm>
              <a:off x="4384675" y="3343275"/>
              <a:ext cx="531812"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2008</a:t>
              </a:r>
              <a:endParaRPr lang="it-IT" sz="3200"/>
            </a:p>
          </p:txBody>
        </p:sp>
        <p:sp>
          <p:nvSpPr>
            <p:cNvPr id="44086" name="Rectangle 81"/>
            <p:cNvSpPr>
              <a:spLocks noChangeArrowheads="1"/>
            </p:cNvSpPr>
            <p:nvPr/>
          </p:nvSpPr>
          <p:spPr bwMode="auto">
            <a:xfrm>
              <a:off x="5627688" y="3343275"/>
              <a:ext cx="5302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2009</a:t>
              </a:r>
              <a:endParaRPr lang="it-IT" sz="3200"/>
            </a:p>
          </p:txBody>
        </p:sp>
        <p:sp>
          <p:nvSpPr>
            <p:cNvPr id="44087" name="Rectangle 82"/>
            <p:cNvSpPr>
              <a:spLocks noChangeArrowheads="1"/>
            </p:cNvSpPr>
            <p:nvPr/>
          </p:nvSpPr>
          <p:spPr bwMode="auto">
            <a:xfrm>
              <a:off x="6872288" y="3343275"/>
              <a:ext cx="5302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2010</a:t>
              </a:r>
              <a:endParaRPr lang="it-IT" sz="3200"/>
            </a:p>
          </p:txBody>
        </p:sp>
        <p:sp>
          <p:nvSpPr>
            <p:cNvPr id="44069" name="Freeform 62"/>
            <p:cNvSpPr>
              <a:spLocks/>
            </p:cNvSpPr>
            <p:nvPr/>
          </p:nvSpPr>
          <p:spPr bwMode="auto">
            <a:xfrm>
              <a:off x="2085975" y="3046413"/>
              <a:ext cx="5013325" cy="1798638"/>
            </a:xfrm>
            <a:custGeom>
              <a:avLst/>
              <a:gdLst>
                <a:gd name="T0" fmla="*/ 17473 w 11477"/>
                <a:gd name="T1" fmla="*/ 20980 h 4115"/>
                <a:gd name="T2" fmla="*/ 1261522 w 11477"/>
                <a:gd name="T3" fmla="*/ 0 h 4115"/>
                <a:gd name="T4" fmla="*/ 1275063 w 11477"/>
                <a:gd name="T5" fmla="*/ 6556 h 4115"/>
                <a:gd name="T6" fmla="*/ 2519112 w 11477"/>
                <a:gd name="T7" fmla="*/ 1496169 h 4115"/>
                <a:gd name="T8" fmla="*/ 2509502 w 11477"/>
                <a:gd name="T9" fmla="*/ 1490050 h 4115"/>
                <a:gd name="T10" fmla="*/ 3753551 w 11477"/>
                <a:gd name="T11" fmla="*/ 1762796 h 4115"/>
                <a:gd name="T12" fmla="*/ 3737389 w 11477"/>
                <a:gd name="T13" fmla="*/ 1768041 h 4115"/>
                <a:gd name="T14" fmla="*/ 4981438 w 11477"/>
                <a:gd name="T15" fmla="*/ 467252 h 4115"/>
                <a:gd name="T16" fmla="*/ 5005899 w 11477"/>
                <a:gd name="T17" fmla="*/ 466815 h 4115"/>
                <a:gd name="T18" fmla="*/ 5006336 w 11477"/>
                <a:gd name="T19" fmla="*/ 491293 h 4115"/>
                <a:gd name="T20" fmla="*/ 3762287 w 11477"/>
                <a:gd name="T21" fmla="*/ 1792082 h 4115"/>
                <a:gd name="T22" fmla="*/ 3746125 w 11477"/>
                <a:gd name="T23" fmla="*/ 1797327 h 4115"/>
                <a:gd name="T24" fmla="*/ 2502076 w 11477"/>
                <a:gd name="T25" fmla="*/ 1524580 h 4115"/>
                <a:gd name="T26" fmla="*/ 2492466 w 11477"/>
                <a:gd name="T27" fmla="*/ 1518461 h 4115"/>
                <a:gd name="T28" fmla="*/ 1248417 w 11477"/>
                <a:gd name="T29" fmla="*/ 28848 h 4115"/>
                <a:gd name="T30" fmla="*/ 1261958 w 11477"/>
                <a:gd name="T31" fmla="*/ 34967 h 4115"/>
                <a:gd name="T32" fmla="*/ 17909 w 11477"/>
                <a:gd name="T33" fmla="*/ 55948 h 4115"/>
                <a:gd name="T34" fmla="*/ 0 w 11477"/>
                <a:gd name="T35" fmla="*/ 38901 h 4115"/>
                <a:gd name="T36" fmla="*/ 17473 w 11477"/>
                <a:gd name="T37" fmla="*/ 20980 h 411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477"/>
                <a:gd name="T58" fmla="*/ 0 h 4115"/>
                <a:gd name="T59" fmla="*/ 11477 w 11477"/>
                <a:gd name="T60" fmla="*/ 4115 h 411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477" h="4115">
                  <a:moveTo>
                    <a:pt x="40" y="48"/>
                  </a:moveTo>
                  <a:lnTo>
                    <a:pt x="2888" y="0"/>
                  </a:lnTo>
                  <a:cubicBezTo>
                    <a:pt x="2900" y="0"/>
                    <a:pt x="2911" y="6"/>
                    <a:pt x="2919" y="15"/>
                  </a:cubicBezTo>
                  <a:lnTo>
                    <a:pt x="5767" y="3423"/>
                  </a:lnTo>
                  <a:lnTo>
                    <a:pt x="5745" y="3409"/>
                  </a:lnTo>
                  <a:lnTo>
                    <a:pt x="8593" y="4033"/>
                  </a:lnTo>
                  <a:lnTo>
                    <a:pt x="8556" y="4045"/>
                  </a:lnTo>
                  <a:lnTo>
                    <a:pt x="11404" y="1069"/>
                  </a:lnTo>
                  <a:cubicBezTo>
                    <a:pt x="11419" y="1053"/>
                    <a:pt x="11444" y="1052"/>
                    <a:pt x="11460" y="1068"/>
                  </a:cubicBezTo>
                  <a:cubicBezTo>
                    <a:pt x="11476" y="1083"/>
                    <a:pt x="11477" y="1108"/>
                    <a:pt x="11461" y="1124"/>
                  </a:cubicBezTo>
                  <a:lnTo>
                    <a:pt x="8613" y="4100"/>
                  </a:lnTo>
                  <a:cubicBezTo>
                    <a:pt x="8604" y="4110"/>
                    <a:pt x="8590" y="4115"/>
                    <a:pt x="8576" y="4112"/>
                  </a:cubicBezTo>
                  <a:lnTo>
                    <a:pt x="5728" y="3488"/>
                  </a:lnTo>
                  <a:cubicBezTo>
                    <a:pt x="5719" y="3486"/>
                    <a:pt x="5711" y="3481"/>
                    <a:pt x="5706" y="3474"/>
                  </a:cubicBezTo>
                  <a:lnTo>
                    <a:pt x="2858" y="66"/>
                  </a:lnTo>
                  <a:lnTo>
                    <a:pt x="2889" y="80"/>
                  </a:lnTo>
                  <a:lnTo>
                    <a:pt x="41" y="128"/>
                  </a:lnTo>
                  <a:cubicBezTo>
                    <a:pt x="19" y="129"/>
                    <a:pt x="1" y="111"/>
                    <a:pt x="0" y="89"/>
                  </a:cubicBezTo>
                  <a:cubicBezTo>
                    <a:pt x="0" y="67"/>
                    <a:pt x="18" y="49"/>
                    <a:pt x="40" y="48"/>
                  </a:cubicBezTo>
                  <a:close/>
                </a:path>
              </a:pathLst>
            </a:custGeom>
            <a:solidFill>
              <a:srgbClr val="76923C"/>
            </a:solidFill>
            <a:ln w="6350" cap="flat">
              <a:solidFill>
                <a:srgbClr val="76923C"/>
              </a:solidFill>
              <a:prstDash val="solid"/>
              <a:bevel/>
              <a:headEnd/>
              <a:tailEnd/>
            </a:ln>
          </p:spPr>
          <p:txBody>
            <a:bodyPr/>
            <a:lstStyle/>
            <a:p>
              <a:endParaRPr lang="it-IT"/>
            </a:p>
          </p:txBody>
        </p:sp>
      </p:grpSp>
      <p:sp>
        <p:nvSpPr>
          <p:cNvPr id="54295" name="Rectangle 81"/>
          <p:cNvSpPr>
            <a:spLocks noChangeArrowheads="1"/>
          </p:cNvSpPr>
          <p:nvPr/>
        </p:nvSpPr>
        <p:spPr bwMode="auto">
          <a:xfrm>
            <a:off x="7129463" y="1965325"/>
            <a:ext cx="10144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800">
                <a:solidFill>
                  <a:srgbClr val="92D050"/>
                </a:solidFill>
              </a:rPr>
              <a:t>Oneri fin.</a:t>
            </a:r>
            <a:endParaRPr lang="it-IT" b="0">
              <a:solidFill>
                <a:srgbClr val="92D050"/>
              </a:solidFill>
            </a:endParaRPr>
          </a:p>
        </p:txBody>
      </p:sp>
      <p:sp>
        <p:nvSpPr>
          <p:cNvPr id="54294" name="Rectangle 81"/>
          <p:cNvSpPr>
            <a:spLocks noChangeArrowheads="1"/>
          </p:cNvSpPr>
          <p:nvPr/>
        </p:nvSpPr>
        <p:spPr bwMode="auto">
          <a:xfrm>
            <a:off x="7129463" y="2996952"/>
            <a:ext cx="14874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800" dirty="0">
                <a:solidFill>
                  <a:srgbClr val="76923C"/>
                </a:solidFill>
              </a:rPr>
              <a:t>Reddito netto</a:t>
            </a:r>
            <a:endParaRPr lang="it-IT" b="0" dirty="0">
              <a:solidFill>
                <a:srgbClr val="76923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0"/>
                                        <p:tgtEl>
                                          <p:spTgt spid="3"/>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54294"/>
                                        </p:tgtEl>
                                        <p:attrNameLst>
                                          <p:attrName>style.visibility</p:attrName>
                                        </p:attrNameLst>
                                      </p:cBhvr>
                                      <p:to>
                                        <p:strVal val="visible"/>
                                      </p:to>
                                    </p:set>
                                    <p:animEffect transition="in" filter="fade">
                                      <p:cBhvr>
                                        <p:cTn id="14" dur="2000"/>
                                        <p:tgtEl>
                                          <p:spTgt spid="54294"/>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6"/>
                                        </p:tgtEl>
                                        <p:attrNameLst>
                                          <p:attrName>style.visibility</p:attrName>
                                        </p:attrNameLst>
                                      </p:cBhvr>
                                      <p:to>
                                        <p:strVal val="visible"/>
                                      </p:to>
                                    </p:set>
                                    <p:animEffect transition="in" filter="fade">
                                      <p:cBhvr>
                                        <p:cTn id="19" dur="2000"/>
                                        <p:tgtEl>
                                          <p:spTgt spid="7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4297"/>
                                        </p:tgtEl>
                                        <p:attrNameLst>
                                          <p:attrName>style.visibility</p:attrName>
                                        </p:attrNameLst>
                                      </p:cBhvr>
                                      <p:to>
                                        <p:strVal val="visible"/>
                                      </p:to>
                                    </p:set>
                                    <p:animEffect transition="in" filter="fade">
                                      <p:cBhvr>
                                        <p:cTn id="22" dur="2000"/>
                                        <p:tgtEl>
                                          <p:spTgt spid="5429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4298"/>
                                        </p:tgtEl>
                                        <p:attrNameLst>
                                          <p:attrName>style.visibility</p:attrName>
                                        </p:attrNameLst>
                                      </p:cBhvr>
                                      <p:to>
                                        <p:strVal val="visible"/>
                                      </p:to>
                                    </p:set>
                                    <p:animEffect transition="in" filter="fade">
                                      <p:cBhvr>
                                        <p:cTn id="25" dur="2000"/>
                                        <p:tgtEl>
                                          <p:spTgt spid="5429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4299"/>
                                        </p:tgtEl>
                                        <p:attrNameLst>
                                          <p:attrName>style.visibility</p:attrName>
                                        </p:attrNameLst>
                                      </p:cBhvr>
                                      <p:to>
                                        <p:strVal val="visible"/>
                                      </p:to>
                                    </p:set>
                                    <p:animEffect transition="in" filter="fade">
                                      <p:cBhvr>
                                        <p:cTn id="28" dur="2000"/>
                                        <p:tgtEl>
                                          <p:spTgt spid="5429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4300"/>
                                        </p:tgtEl>
                                        <p:attrNameLst>
                                          <p:attrName>style.visibility</p:attrName>
                                        </p:attrNameLst>
                                      </p:cBhvr>
                                      <p:to>
                                        <p:strVal val="visible"/>
                                      </p:to>
                                    </p:set>
                                    <p:animEffect transition="in" filter="fade">
                                      <p:cBhvr>
                                        <p:cTn id="31" dur="2000"/>
                                        <p:tgtEl>
                                          <p:spTgt spid="5430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4301"/>
                                        </p:tgtEl>
                                        <p:attrNameLst>
                                          <p:attrName>style.visibility</p:attrName>
                                        </p:attrNameLst>
                                      </p:cBhvr>
                                      <p:to>
                                        <p:strVal val="visible"/>
                                      </p:to>
                                    </p:set>
                                    <p:animEffect transition="in" filter="fade">
                                      <p:cBhvr>
                                        <p:cTn id="34" dur="2000"/>
                                        <p:tgtEl>
                                          <p:spTgt spid="54301"/>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2832"/>
                                        </p:tgtEl>
                                        <p:attrNameLst>
                                          <p:attrName>style.visibility</p:attrName>
                                        </p:attrNameLst>
                                      </p:cBhvr>
                                      <p:to>
                                        <p:strVal val="visible"/>
                                      </p:to>
                                    </p:set>
                                    <p:animEffect transition="in" filter="fade">
                                      <p:cBhvr>
                                        <p:cTn id="39" dur="2000"/>
                                        <p:tgtEl>
                                          <p:spTgt spid="32832"/>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2831"/>
                                        </p:tgtEl>
                                        <p:attrNameLst>
                                          <p:attrName>style.visibility</p:attrName>
                                        </p:attrNameLst>
                                      </p:cBhvr>
                                      <p:to>
                                        <p:strVal val="visible"/>
                                      </p:to>
                                    </p:set>
                                    <p:animEffect transition="in" filter="fade">
                                      <p:cBhvr>
                                        <p:cTn id="42" dur="2000"/>
                                        <p:tgtEl>
                                          <p:spTgt spid="32831"/>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54293"/>
                                        </p:tgtEl>
                                        <p:attrNameLst>
                                          <p:attrName>style.visibility</p:attrName>
                                        </p:attrNameLst>
                                      </p:cBhvr>
                                      <p:to>
                                        <p:strVal val="visible"/>
                                      </p:to>
                                    </p:set>
                                    <p:animEffect transition="in" filter="fade">
                                      <p:cBhvr>
                                        <p:cTn id="45" dur="2000"/>
                                        <p:tgtEl>
                                          <p:spTgt spid="54293"/>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54295"/>
                                        </p:tgtEl>
                                        <p:attrNameLst>
                                          <p:attrName>style.visibility</p:attrName>
                                        </p:attrNameLst>
                                      </p:cBhvr>
                                      <p:to>
                                        <p:strVal val="visible"/>
                                      </p:to>
                                    </p:set>
                                    <p:animEffect transition="in" filter="fade">
                                      <p:cBhvr>
                                        <p:cTn id="48" dur="2000"/>
                                        <p:tgtEl>
                                          <p:spTgt spid="54295"/>
                                        </p:tgtEl>
                                      </p:cBhvr>
                                    </p:animEffect>
                                  </p:childTnLst>
                                </p:cTn>
                              </p:par>
                            </p:childTnLst>
                          </p:cTn>
                        </p:par>
                        <p:par>
                          <p:cTn id="49" fill="hold" nodeType="afterGroup">
                            <p:stCondLst>
                              <p:cond delay="2000"/>
                            </p:stCondLst>
                            <p:childTnLst>
                              <p:par>
                                <p:cTn id="50" presetID="10" presetClass="entr" presetSubtype="0" fill="hold" grpId="0" nodeType="afterEffect">
                                  <p:stCondLst>
                                    <p:cond delay="0"/>
                                  </p:stCondLst>
                                  <p:childTnLst>
                                    <p:set>
                                      <p:cBhvr>
                                        <p:cTn id="51" dur="1" fill="hold">
                                          <p:stCondLst>
                                            <p:cond delay="0"/>
                                          </p:stCondLst>
                                        </p:cTn>
                                        <p:tgtEl>
                                          <p:spTgt spid="334"/>
                                        </p:tgtEl>
                                        <p:attrNameLst>
                                          <p:attrName>style.visibility</p:attrName>
                                        </p:attrNameLst>
                                      </p:cBhvr>
                                      <p:to>
                                        <p:strVal val="visible"/>
                                      </p:to>
                                    </p:set>
                                    <p:animEffect transition="in" filter="fade">
                                      <p:cBhvr>
                                        <p:cTn id="52" dur="2000"/>
                                        <p:tgtEl>
                                          <p:spTgt spid="334"/>
                                        </p:tgtEl>
                                      </p:cBhvr>
                                    </p:animEffect>
                                  </p:childTnLst>
                                </p:cTn>
                              </p:par>
                              <p:par>
                                <p:cTn id="53" presetID="10" presetClass="entr" presetSubtype="0" fill="hold" nodeType="with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fade">
                                      <p:cBhvr>
                                        <p:cTn id="55"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334" grpId="0" autoUpdateAnimBg="0"/>
      <p:bldP spid="54293" grpId="0"/>
      <p:bldP spid="76" grpId="0" animBg="1"/>
      <p:bldP spid="54297" grpId="0"/>
      <p:bldP spid="54298" grpId="0"/>
      <p:bldP spid="54299" grpId="0"/>
      <p:bldP spid="54300" grpId="0"/>
      <p:bldP spid="54301" grpId="0"/>
      <p:bldP spid="32831" grpId="0" animBg="1"/>
      <p:bldP spid="32832" grpId="0" animBg="1"/>
      <p:bldP spid="54295" grpId="0"/>
      <p:bldP spid="5429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154" name="Gruppo 91"/>
          <p:cNvGrpSpPr>
            <a:grpSpLocks/>
          </p:cNvGrpSpPr>
          <p:nvPr/>
        </p:nvGrpSpPr>
        <p:grpSpPr bwMode="auto">
          <a:xfrm>
            <a:off x="908050" y="917575"/>
            <a:ext cx="7559675" cy="5291138"/>
            <a:chOff x="-1692696" y="764704"/>
            <a:chExt cx="7559675" cy="5292000"/>
          </a:xfrm>
        </p:grpSpPr>
        <p:pic>
          <p:nvPicPr>
            <p:cNvPr id="49" name="Picture 2" descr="C:\Users\Ospite\Desktop\images.jpg"/>
            <p:cNvPicPr>
              <a:picLocks noChangeArrowheads="1"/>
            </p:cNvPicPr>
            <p:nvPr/>
          </p:nvPicPr>
          <p:blipFill>
            <a:blip r:embed="rId3" cstate="print">
              <a:duotone>
                <a:schemeClr val="bg2">
                  <a:shade val="45000"/>
                  <a:satMod val="135000"/>
                </a:schemeClr>
                <a:prstClr val="white"/>
              </a:duotone>
              <a:extLst/>
            </a:blip>
            <a:srcRect/>
            <a:stretch>
              <a:fillRect/>
            </a:stretch>
          </p:blipFill>
          <p:spPr bwMode="auto">
            <a:xfrm>
              <a:off x="-1188640" y="966788"/>
              <a:ext cx="6732000" cy="5076000"/>
            </a:xfrm>
            <a:prstGeom prst="rect">
              <a:avLst/>
            </a:prstGeom>
            <a:noFill/>
            <a:extLst/>
          </p:spPr>
        </p:pic>
        <p:sp>
          <p:nvSpPr>
            <p:cNvPr id="49201" name="Rettangolo 26"/>
            <p:cNvSpPr>
              <a:spLocks noChangeArrowheads="1"/>
            </p:cNvSpPr>
            <p:nvPr/>
          </p:nvSpPr>
          <p:spPr bwMode="auto">
            <a:xfrm>
              <a:off x="-1692696" y="764704"/>
              <a:ext cx="7559675" cy="5292000"/>
            </a:xfrm>
            <a:prstGeom prst="rect">
              <a:avLst/>
            </a:prstGeom>
            <a:solidFill>
              <a:srgbClr val="EAEAEA">
                <a:alpha val="81960"/>
              </a:srgbClr>
            </a:solidFill>
            <a:ln>
              <a:noFill/>
            </a:ln>
            <a:extLst>
              <a:ext uri="{91240B29-F687-4F45-9708-019B960494DF}">
                <a14:hiddenLine xmlns:a14="http://schemas.microsoft.com/office/drawing/2010/main" w="28575" algn="ctr">
                  <a:solidFill>
                    <a:srgbClr val="000000"/>
                  </a:solidFill>
                  <a:prstDash val="dash"/>
                  <a:round/>
                  <a:headEnd/>
                  <a:tailEnd type="triangle" w="med" len="med"/>
                </a14:hiddenLine>
              </a:ext>
            </a:extLst>
          </p:spPr>
          <p:txBody>
            <a:bodyPr anchor="ctr"/>
            <a:lstStyle/>
            <a:p>
              <a:pPr algn="ctr"/>
              <a:endParaRPr lang="it-IT"/>
            </a:p>
          </p:txBody>
        </p:sp>
      </p:grpSp>
      <p:sp>
        <p:nvSpPr>
          <p:cNvPr id="7171" name="Rectangle 10"/>
          <p:cNvSpPr>
            <a:spLocks noGrp="1" noChangeArrowheads="1"/>
          </p:cNvSpPr>
          <p:nvPr>
            <p:ph type="title"/>
          </p:nvPr>
        </p:nvSpPr>
        <p:spPr>
          <a:xfrm>
            <a:off x="598488" y="188913"/>
            <a:ext cx="8172450" cy="792162"/>
          </a:xfrm>
        </p:spPr>
        <p:txBody>
          <a:bodyPr/>
          <a:lstStyle/>
          <a:p>
            <a:pPr eaLnBrk="1" hangingPunct="1"/>
            <a:r>
              <a:rPr lang="it-IT" sz="2000" smtClean="0">
                <a:solidFill>
                  <a:srgbClr val="76923C"/>
                </a:solidFill>
                <a:latin typeface="Verdana" pitchFamily="34" charset="0"/>
              </a:rPr>
              <a:t>Attività di alloggio – autonomia patrimoniale</a:t>
            </a:r>
            <a:endParaRPr lang="it-IT" sz="2000" b="0" smtClean="0">
              <a:solidFill>
                <a:srgbClr val="76923C"/>
              </a:solidFill>
              <a:latin typeface="Verdana" pitchFamily="34" charset="0"/>
            </a:endParaRPr>
          </a:p>
        </p:txBody>
      </p:sp>
      <p:sp>
        <p:nvSpPr>
          <p:cNvPr id="334" name="Rectangle 15"/>
          <p:cNvSpPr>
            <a:spLocks noChangeArrowheads="1"/>
          </p:cNvSpPr>
          <p:nvPr/>
        </p:nvSpPr>
        <p:spPr bwMode="auto">
          <a:xfrm>
            <a:off x="1331913" y="5837238"/>
            <a:ext cx="755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it-IT" sz="2000" dirty="0">
                <a:solidFill>
                  <a:srgbClr val="76923C"/>
                </a:solidFill>
                <a:latin typeface="Verdana" pitchFamily="34" charset="0"/>
              </a:rPr>
              <a:t>In miglioramento grazie alla ritenzione degli utili</a:t>
            </a:r>
          </a:p>
        </p:txBody>
      </p:sp>
      <p:sp>
        <p:nvSpPr>
          <p:cNvPr id="30" name="Pentagono 29"/>
          <p:cNvSpPr/>
          <p:nvPr/>
        </p:nvSpPr>
        <p:spPr bwMode="auto">
          <a:xfrm>
            <a:off x="769224" y="5853523"/>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80" name="Rectangle 81"/>
          <p:cNvSpPr>
            <a:spLocks noChangeArrowheads="1"/>
          </p:cNvSpPr>
          <p:nvPr/>
        </p:nvSpPr>
        <p:spPr bwMode="auto">
          <a:xfrm>
            <a:off x="7239000" y="3368675"/>
            <a:ext cx="3206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800">
                <a:solidFill>
                  <a:srgbClr val="76923C"/>
                </a:solidFill>
              </a:rPr>
              <a:t>Me</a:t>
            </a:r>
            <a:endParaRPr lang="it-IT" b="0">
              <a:solidFill>
                <a:srgbClr val="76923C"/>
              </a:solidFill>
            </a:endParaRPr>
          </a:p>
        </p:txBody>
      </p:sp>
      <p:sp>
        <p:nvSpPr>
          <p:cNvPr id="81" name="Rectangle 81"/>
          <p:cNvSpPr>
            <a:spLocks noChangeArrowheads="1"/>
          </p:cNvSpPr>
          <p:nvPr/>
        </p:nvSpPr>
        <p:spPr bwMode="auto">
          <a:xfrm>
            <a:off x="7251700" y="4664075"/>
            <a:ext cx="307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800">
                <a:solidFill>
                  <a:srgbClr val="92D050"/>
                </a:solidFill>
              </a:rPr>
              <a:t>Q1</a:t>
            </a:r>
            <a:endParaRPr lang="it-IT" b="0">
              <a:solidFill>
                <a:srgbClr val="92D050"/>
              </a:solidFill>
            </a:endParaRPr>
          </a:p>
        </p:txBody>
      </p:sp>
      <p:sp>
        <p:nvSpPr>
          <p:cNvPr id="41" name="Rettangolo 40"/>
          <p:cNvSpPr/>
          <p:nvPr/>
        </p:nvSpPr>
        <p:spPr bwMode="auto">
          <a:xfrm>
            <a:off x="2030490" y="6568835"/>
            <a:ext cx="226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Morfologia</a:t>
            </a:r>
          </a:p>
        </p:txBody>
      </p:sp>
      <p:sp>
        <p:nvSpPr>
          <p:cNvPr id="42" name="Rettangolo 41"/>
          <p:cNvSpPr/>
          <p:nvPr/>
        </p:nvSpPr>
        <p:spPr bwMode="auto">
          <a:xfrm>
            <a:off x="4298482"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Risultati della provincia</a:t>
            </a:r>
          </a:p>
        </p:txBody>
      </p:sp>
      <p:sp>
        <p:nvSpPr>
          <p:cNvPr id="47" name="Rettangolo 46"/>
          <p:cNvSpPr/>
          <p:nvPr/>
        </p:nvSpPr>
        <p:spPr bwMode="auto">
          <a:xfrm>
            <a:off x="6797306" y="6568835"/>
            <a:ext cx="2340000" cy="333375"/>
          </a:xfrm>
          <a:prstGeom prst="rect">
            <a:avLst/>
          </a:prstGeom>
          <a:solidFill>
            <a:srgbClr val="33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solidFill>
                <a:latin typeface="Verdana" pitchFamily="34" charset="0"/>
                <a:cs typeface="+mn-cs"/>
              </a:rPr>
              <a:t>I settori economici</a:t>
            </a:r>
          </a:p>
        </p:txBody>
      </p:sp>
      <p:sp>
        <p:nvSpPr>
          <p:cNvPr id="48" name="Rettangolo 47"/>
          <p:cNvSpPr/>
          <p:nvPr/>
        </p:nvSpPr>
        <p:spPr bwMode="auto">
          <a:xfrm>
            <a:off x="-16797" y="6568835"/>
            <a:ext cx="208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Domande</a:t>
            </a:r>
          </a:p>
        </p:txBody>
      </p:sp>
      <p:grpSp>
        <p:nvGrpSpPr>
          <p:cNvPr id="3" name="Gruppo 38"/>
          <p:cNvGrpSpPr>
            <a:grpSpLocks/>
          </p:cNvGrpSpPr>
          <p:nvPr/>
        </p:nvGrpSpPr>
        <p:grpSpPr bwMode="auto">
          <a:xfrm>
            <a:off x="6013450" y="2997200"/>
            <a:ext cx="719138" cy="576263"/>
            <a:chOff x="5191471" y="1775783"/>
            <a:chExt cx="720000" cy="576000"/>
          </a:xfrm>
        </p:grpSpPr>
        <p:sp>
          <p:nvSpPr>
            <p:cNvPr id="39" name="Ovale 38"/>
            <p:cNvSpPr>
              <a:spLocks/>
            </p:cNvSpPr>
            <p:nvPr/>
          </p:nvSpPr>
          <p:spPr bwMode="auto">
            <a:xfrm>
              <a:off x="5220072" y="1775783"/>
              <a:ext cx="576000" cy="576000"/>
            </a:xfrm>
            <a:prstGeom prst="ellipse">
              <a:avLst/>
            </a:prstGeom>
            <a:solidFill>
              <a:srgbClr val="76923C"/>
            </a:solidFill>
            <a:ln w="28575" cap="flat" cmpd="sng" algn="ctr">
              <a:solidFill>
                <a:srgbClr val="76923C"/>
              </a:solidFill>
              <a:prstDash val="dash"/>
              <a:round/>
              <a:headEnd type="none" w="med" len="med"/>
              <a:tailEnd type="triangle" w="med" len="med"/>
            </a:ln>
            <a:effectLst/>
            <a:scene3d>
              <a:camera prst="orthographicFront"/>
              <a:lightRig rig="threePt" dir="t"/>
            </a:scene3d>
            <a:sp3d>
              <a:bevelT/>
            </a:sp3d>
          </p:spPr>
          <p:txBody>
            <a:bodyPr anchor="ctr"/>
            <a:lstStyle/>
            <a:p>
              <a:pPr algn="ctr">
                <a:defRPr/>
              </a:pPr>
              <a:endParaRPr lang="it-IT" dirty="0">
                <a:solidFill>
                  <a:schemeClr val="bg1"/>
                </a:solidFill>
                <a:cs typeface="+mn-cs"/>
              </a:endParaRPr>
            </a:p>
          </p:txBody>
        </p:sp>
        <p:sp>
          <p:nvSpPr>
            <p:cNvPr id="40" name="CasellaDiTesto 39"/>
            <p:cNvSpPr txBox="1">
              <a:spLocks noChangeArrowheads="1"/>
            </p:cNvSpPr>
            <p:nvPr/>
          </p:nvSpPr>
          <p:spPr bwMode="auto">
            <a:xfrm>
              <a:off x="5191471" y="1874163"/>
              <a:ext cx="720000" cy="339570"/>
            </a:xfrm>
            <a:prstGeom prst="rect">
              <a:avLst/>
            </a:prstGeom>
            <a:noFill/>
            <a:ln w="9525">
              <a:noFill/>
              <a:miter lim="800000"/>
              <a:headEnd/>
              <a:tailEnd/>
            </a:ln>
          </p:spPr>
          <p:txBody>
            <a:bodyPr>
              <a:spAutoFit/>
            </a:bodyPr>
            <a:lstStyle/>
            <a:p>
              <a:pPr>
                <a:defRPr/>
              </a:pPr>
              <a:r>
                <a:rPr lang="it-IT" sz="1600" dirty="0">
                  <a:solidFill>
                    <a:schemeClr val="bg1"/>
                  </a:solidFill>
                  <a:latin typeface="+mj-lt"/>
                  <a:cs typeface="+mn-cs"/>
                </a:rPr>
                <a:t>+13</a:t>
              </a:r>
              <a:r>
                <a:rPr lang="it-IT" sz="1100" dirty="0">
                  <a:solidFill>
                    <a:schemeClr val="bg1"/>
                  </a:solidFill>
                  <a:latin typeface="+mj-lt"/>
                  <a:cs typeface="+mn-cs"/>
                </a:rPr>
                <a:t>%</a:t>
              </a:r>
              <a:endParaRPr lang="it-IT" sz="1600" dirty="0">
                <a:solidFill>
                  <a:schemeClr val="bg1"/>
                </a:solidFill>
                <a:latin typeface="+mj-lt"/>
                <a:cs typeface="+mn-cs"/>
              </a:endParaRPr>
            </a:p>
          </p:txBody>
        </p:sp>
      </p:grpSp>
      <p:sp>
        <p:nvSpPr>
          <p:cNvPr id="12" name="Rectangle 81"/>
          <p:cNvSpPr>
            <a:spLocks noChangeArrowheads="1"/>
          </p:cNvSpPr>
          <p:nvPr/>
        </p:nvSpPr>
        <p:spPr bwMode="auto">
          <a:xfrm>
            <a:off x="7251700" y="1628775"/>
            <a:ext cx="307975" cy="276225"/>
          </a:xfrm>
          <a:prstGeom prst="rect">
            <a:avLst/>
          </a:prstGeom>
          <a:noFill/>
          <a:ln w="9525">
            <a:noFill/>
            <a:miter lim="800000"/>
            <a:headEnd/>
            <a:tailEnd/>
          </a:ln>
        </p:spPr>
        <p:txBody>
          <a:bodyPr wrap="none" lIns="0" tIns="0" rIns="0" bIns="0">
            <a:spAutoFit/>
          </a:bodyPr>
          <a:lstStyle/>
          <a:p>
            <a:pPr>
              <a:defRPr/>
            </a:pPr>
            <a:r>
              <a:rPr lang="it-IT" sz="1800" dirty="0">
                <a:solidFill>
                  <a:schemeClr val="bg1">
                    <a:lumMod val="50000"/>
                  </a:schemeClr>
                </a:solidFill>
              </a:rPr>
              <a:t>Q3</a:t>
            </a:r>
            <a:endParaRPr lang="it-IT" b="0" dirty="0">
              <a:solidFill>
                <a:schemeClr val="bg1">
                  <a:lumMod val="50000"/>
                </a:schemeClr>
              </a:solidFill>
            </a:endParaRPr>
          </a:p>
        </p:txBody>
      </p:sp>
      <p:sp>
        <p:nvSpPr>
          <p:cNvPr id="92172" name="Freeform 12"/>
          <p:cNvSpPr>
            <a:spLocks/>
          </p:cNvSpPr>
          <p:nvPr/>
        </p:nvSpPr>
        <p:spPr bwMode="auto">
          <a:xfrm>
            <a:off x="2135188" y="4711700"/>
            <a:ext cx="5010150" cy="273050"/>
          </a:xfrm>
          <a:custGeom>
            <a:avLst/>
            <a:gdLst>
              <a:gd name="T0" fmla="*/ 39 w 11474"/>
              <a:gd name="T1" fmla="*/ 353 h 624"/>
              <a:gd name="T2" fmla="*/ 2887 w 11474"/>
              <a:gd name="T3" fmla="*/ 177 h 624"/>
              <a:gd name="T4" fmla="*/ 5735 w 11474"/>
              <a:gd name="T5" fmla="*/ 1 h 624"/>
              <a:gd name="T6" fmla="*/ 5745 w 11474"/>
              <a:gd name="T7" fmla="*/ 1 h 624"/>
              <a:gd name="T8" fmla="*/ 8593 w 11474"/>
              <a:gd name="T9" fmla="*/ 545 h 624"/>
              <a:gd name="T10" fmla="*/ 8585 w 11474"/>
              <a:gd name="T11" fmla="*/ 544 h 624"/>
              <a:gd name="T12" fmla="*/ 11433 w 11474"/>
              <a:gd name="T13" fmla="*/ 512 h 624"/>
              <a:gd name="T14" fmla="*/ 11473 w 11474"/>
              <a:gd name="T15" fmla="*/ 552 h 624"/>
              <a:gd name="T16" fmla="*/ 11434 w 11474"/>
              <a:gd name="T17" fmla="*/ 592 h 624"/>
              <a:gd name="T18" fmla="*/ 8586 w 11474"/>
              <a:gd name="T19" fmla="*/ 624 h 624"/>
              <a:gd name="T20" fmla="*/ 8578 w 11474"/>
              <a:gd name="T21" fmla="*/ 624 h 624"/>
              <a:gd name="T22" fmla="*/ 5730 w 11474"/>
              <a:gd name="T23" fmla="*/ 80 h 624"/>
              <a:gd name="T24" fmla="*/ 5740 w 11474"/>
              <a:gd name="T25" fmla="*/ 80 h 624"/>
              <a:gd name="T26" fmla="*/ 2892 w 11474"/>
              <a:gd name="T27" fmla="*/ 256 h 624"/>
              <a:gd name="T28" fmla="*/ 44 w 11474"/>
              <a:gd name="T29" fmla="*/ 432 h 624"/>
              <a:gd name="T30" fmla="*/ 2 w 11474"/>
              <a:gd name="T31" fmla="*/ 395 h 624"/>
              <a:gd name="T32" fmla="*/ 39 w 11474"/>
              <a:gd name="T33" fmla="*/ 353 h 6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474"/>
              <a:gd name="T52" fmla="*/ 0 h 624"/>
              <a:gd name="T53" fmla="*/ 11474 w 11474"/>
              <a:gd name="T54" fmla="*/ 624 h 6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474" h="624">
                <a:moveTo>
                  <a:pt x="39" y="353"/>
                </a:moveTo>
                <a:lnTo>
                  <a:pt x="2887" y="177"/>
                </a:lnTo>
                <a:lnTo>
                  <a:pt x="5735" y="1"/>
                </a:lnTo>
                <a:cubicBezTo>
                  <a:pt x="5738" y="0"/>
                  <a:pt x="5742" y="1"/>
                  <a:pt x="5745" y="1"/>
                </a:cubicBezTo>
                <a:lnTo>
                  <a:pt x="8593" y="545"/>
                </a:lnTo>
                <a:lnTo>
                  <a:pt x="8585" y="544"/>
                </a:lnTo>
                <a:lnTo>
                  <a:pt x="11433" y="512"/>
                </a:lnTo>
                <a:cubicBezTo>
                  <a:pt x="11455" y="512"/>
                  <a:pt x="11473" y="530"/>
                  <a:pt x="11473" y="552"/>
                </a:cubicBezTo>
                <a:cubicBezTo>
                  <a:pt x="11474" y="574"/>
                  <a:pt x="11456" y="592"/>
                  <a:pt x="11434" y="592"/>
                </a:cubicBezTo>
                <a:lnTo>
                  <a:pt x="8586" y="624"/>
                </a:lnTo>
                <a:cubicBezTo>
                  <a:pt x="8583" y="624"/>
                  <a:pt x="8581" y="624"/>
                  <a:pt x="8578" y="624"/>
                </a:cubicBezTo>
                <a:lnTo>
                  <a:pt x="5730" y="80"/>
                </a:lnTo>
                <a:lnTo>
                  <a:pt x="5740" y="80"/>
                </a:lnTo>
                <a:lnTo>
                  <a:pt x="2892" y="256"/>
                </a:lnTo>
                <a:lnTo>
                  <a:pt x="44" y="432"/>
                </a:lnTo>
                <a:cubicBezTo>
                  <a:pt x="22" y="434"/>
                  <a:pt x="3" y="417"/>
                  <a:pt x="2" y="395"/>
                </a:cubicBezTo>
                <a:cubicBezTo>
                  <a:pt x="0" y="373"/>
                  <a:pt x="17" y="354"/>
                  <a:pt x="39" y="353"/>
                </a:cubicBezTo>
                <a:close/>
              </a:path>
            </a:pathLst>
          </a:custGeom>
          <a:solidFill>
            <a:srgbClr val="92D050"/>
          </a:solidFill>
          <a:ln w="6350" cap="flat">
            <a:solidFill>
              <a:srgbClr val="92D050"/>
            </a:solidFill>
            <a:prstDash val="solid"/>
            <a:bevel/>
            <a:headEnd/>
            <a:tailEnd/>
          </a:ln>
        </p:spPr>
        <p:txBody>
          <a:bodyPr/>
          <a:lstStyle/>
          <a:p>
            <a:endParaRPr lang="it-IT"/>
          </a:p>
        </p:txBody>
      </p:sp>
      <p:sp>
        <p:nvSpPr>
          <p:cNvPr id="92173" name="Freeform 13"/>
          <p:cNvSpPr>
            <a:spLocks/>
          </p:cNvSpPr>
          <p:nvPr/>
        </p:nvSpPr>
        <p:spPr bwMode="auto">
          <a:xfrm>
            <a:off x="2135188" y="1471613"/>
            <a:ext cx="5010150" cy="511175"/>
          </a:xfrm>
          <a:custGeom>
            <a:avLst/>
            <a:gdLst>
              <a:gd name="T0" fmla="*/ 45 w 11475"/>
              <a:gd name="T1" fmla="*/ 817 h 1169"/>
              <a:gd name="T2" fmla="*/ 2893 w 11475"/>
              <a:gd name="T3" fmla="*/ 1089 h 1169"/>
              <a:gd name="T4" fmla="*/ 2875 w 11475"/>
              <a:gd name="T5" fmla="*/ 1091 h 1169"/>
              <a:gd name="T6" fmla="*/ 5723 w 11475"/>
              <a:gd name="T7" fmla="*/ 3 h 1169"/>
              <a:gd name="T8" fmla="*/ 5745 w 11475"/>
              <a:gd name="T9" fmla="*/ 1 h 1169"/>
              <a:gd name="T10" fmla="*/ 8593 w 11475"/>
              <a:gd name="T11" fmla="*/ 545 h 1169"/>
              <a:gd name="T12" fmla="*/ 11437 w 11475"/>
              <a:gd name="T13" fmla="*/ 833 h 1169"/>
              <a:gd name="T14" fmla="*/ 11473 w 11475"/>
              <a:gd name="T15" fmla="*/ 876 h 1169"/>
              <a:gd name="T16" fmla="*/ 11429 w 11475"/>
              <a:gd name="T17" fmla="*/ 912 h 1169"/>
              <a:gd name="T18" fmla="*/ 8578 w 11475"/>
              <a:gd name="T19" fmla="*/ 624 h 1169"/>
              <a:gd name="T20" fmla="*/ 5730 w 11475"/>
              <a:gd name="T21" fmla="*/ 80 h 1169"/>
              <a:gd name="T22" fmla="*/ 5752 w 11475"/>
              <a:gd name="T23" fmla="*/ 78 h 1169"/>
              <a:gd name="T24" fmla="*/ 2904 w 11475"/>
              <a:gd name="T25" fmla="*/ 1166 h 1169"/>
              <a:gd name="T26" fmla="*/ 2886 w 11475"/>
              <a:gd name="T27" fmla="*/ 1168 h 1169"/>
              <a:gd name="T28" fmla="*/ 38 w 11475"/>
              <a:gd name="T29" fmla="*/ 896 h 1169"/>
              <a:gd name="T30" fmla="*/ 2 w 11475"/>
              <a:gd name="T31" fmla="*/ 853 h 1169"/>
              <a:gd name="T32" fmla="*/ 45 w 11475"/>
              <a:gd name="T33" fmla="*/ 817 h 116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475"/>
              <a:gd name="T52" fmla="*/ 0 h 1169"/>
              <a:gd name="T53" fmla="*/ 11475 w 11475"/>
              <a:gd name="T54" fmla="*/ 1169 h 116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475" h="1169">
                <a:moveTo>
                  <a:pt x="45" y="817"/>
                </a:moveTo>
                <a:lnTo>
                  <a:pt x="2893" y="1089"/>
                </a:lnTo>
                <a:lnTo>
                  <a:pt x="2875" y="1091"/>
                </a:lnTo>
                <a:lnTo>
                  <a:pt x="5723" y="3"/>
                </a:lnTo>
                <a:cubicBezTo>
                  <a:pt x="5730" y="0"/>
                  <a:pt x="5738" y="0"/>
                  <a:pt x="5745" y="1"/>
                </a:cubicBezTo>
                <a:lnTo>
                  <a:pt x="8593" y="545"/>
                </a:lnTo>
                <a:lnTo>
                  <a:pt x="11437" y="833"/>
                </a:lnTo>
                <a:cubicBezTo>
                  <a:pt x="11459" y="835"/>
                  <a:pt x="11475" y="855"/>
                  <a:pt x="11473" y="876"/>
                </a:cubicBezTo>
                <a:cubicBezTo>
                  <a:pt x="11471" y="898"/>
                  <a:pt x="11451" y="914"/>
                  <a:pt x="11429" y="912"/>
                </a:cubicBezTo>
                <a:lnTo>
                  <a:pt x="8578" y="624"/>
                </a:lnTo>
                <a:lnTo>
                  <a:pt x="5730" y="80"/>
                </a:lnTo>
                <a:lnTo>
                  <a:pt x="5752" y="78"/>
                </a:lnTo>
                <a:lnTo>
                  <a:pt x="2904" y="1166"/>
                </a:lnTo>
                <a:cubicBezTo>
                  <a:pt x="2898" y="1168"/>
                  <a:pt x="2892" y="1169"/>
                  <a:pt x="2886" y="1168"/>
                </a:cubicBezTo>
                <a:lnTo>
                  <a:pt x="38" y="896"/>
                </a:lnTo>
                <a:cubicBezTo>
                  <a:pt x="16" y="894"/>
                  <a:pt x="0" y="875"/>
                  <a:pt x="2" y="853"/>
                </a:cubicBezTo>
                <a:cubicBezTo>
                  <a:pt x="4" y="831"/>
                  <a:pt x="23" y="815"/>
                  <a:pt x="45" y="817"/>
                </a:cubicBezTo>
                <a:close/>
              </a:path>
            </a:pathLst>
          </a:custGeom>
          <a:solidFill>
            <a:srgbClr val="A6A6A6"/>
          </a:solidFill>
          <a:ln w="6350" cap="flat">
            <a:solidFill>
              <a:srgbClr val="A6A6A6"/>
            </a:solidFill>
            <a:prstDash val="solid"/>
            <a:bevel/>
            <a:headEnd/>
            <a:tailEnd/>
          </a:ln>
        </p:spPr>
        <p:txBody>
          <a:bodyPr/>
          <a:lstStyle/>
          <a:p>
            <a:endParaRPr lang="it-IT"/>
          </a:p>
        </p:txBody>
      </p:sp>
      <p:grpSp>
        <p:nvGrpSpPr>
          <p:cNvPr id="4" name="Gruppo 62"/>
          <p:cNvGrpSpPr>
            <a:grpSpLocks/>
          </p:cNvGrpSpPr>
          <p:nvPr/>
        </p:nvGrpSpPr>
        <p:grpSpPr bwMode="auto">
          <a:xfrm>
            <a:off x="931863" y="1141413"/>
            <a:ext cx="6819900" cy="4416425"/>
            <a:chOff x="931608" y="1141413"/>
            <a:chExt cx="6820155" cy="4416425"/>
          </a:xfrm>
        </p:grpSpPr>
        <p:sp>
          <p:nvSpPr>
            <p:cNvPr id="49179" name="Freeform 6"/>
            <p:cNvSpPr>
              <a:spLocks noEditPoints="1"/>
            </p:cNvSpPr>
            <p:nvPr/>
          </p:nvSpPr>
          <p:spPr bwMode="auto">
            <a:xfrm>
              <a:off x="1530350" y="1233488"/>
              <a:ext cx="6218238" cy="3198813"/>
            </a:xfrm>
            <a:custGeom>
              <a:avLst/>
              <a:gdLst>
                <a:gd name="T0" fmla="*/ 0 w 3917"/>
                <a:gd name="T1" fmla="*/ 2010 h 2015"/>
                <a:gd name="T2" fmla="*/ 3917 w 3917"/>
                <a:gd name="T3" fmla="*/ 2010 h 2015"/>
                <a:gd name="T4" fmla="*/ 3917 w 3917"/>
                <a:gd name="T5" fmla="*/ 2015 h 2015"/>
                <a:gd name="T6" fmla="*/ 0 w 3917"/>
                <a:gd name="T7" fmla="*/ 2015 h 2015"/>
                <a:gd name="T8" fmla="*/ 0 w 3917"/>
                <a:gd name="T9" fmla="*/ 2010 h 2015"/>
                <a:gd name="T10" fmla="*/ 0 w 3917"/>
                <a:gd name="T11" fmla="*/ 1508 h 2015"/>
                <a:gd name="T12" fmla="*/ 3917 w 3917"/>
                <a:gd name="T13" fmla="*/ 1508 h 2015"/>
                <a:gd name="T14" fmla="*/ 3917 w 3917"/>
                <a:gd name="T15" fmla="*/ 1512 h 2015"/>
                <a:gd name="T16" fmla="*/ 0 w 3917"/>
                <a:gd name="T17" fmla="*/ 1512 h 2015"/>
                <a:gd name="T18" fmla="*/ 0 w 3917"/>
                <a:gd name="T19" fmla="*/ 1508 h 2015"/>
                <a:gd name="T20" fmla="*/ 0 w 3917"/>
                <a:gd name="T21" fmla="*/ 1005 h 2015"/>
                <a:gd name="T22" fmla="*/ 3917 w 3917"/>
                <a:gd name="T23" fmla="*/ 1005 h 2015"/>
                <a:gd name="T24" fmla="*/ 3917 w 3917"/>
                <a:gd name="T25" fmla="*/ 1010 h 2015"/>
                <a:gd name="T26" fmla="*/ 0 w 3917"/>
                <a:gd name="T27" fmla="*/ 1010 h 2015"/>
                <a:gd name="T28" fmla="*/ 0 w 3917"/>
                <a:gd name="T29" fmla="*/ 1005 h 2015"/>
                <a:gd name="T30" fmla="*/ 0 w 3917"/>
                <a:gd name="T31" fmla="*/ 503 h 2015"/>
                <a:gd name="T32" fmla="*/ 3917 w 3917"/>
                <a:gd name="T33" fmla="*/ 503 h 2015"/>
                <a:gd name="T34" fmla="*/ 3917 w 3917"/>
                <a:gd name="T35" fmla="*/ 507 h 2015"/>
                <a:gd name="T36" fmla="*/ 0 w 3917"/>
                <a:gd name="T37" fmla="*/ 507 h 2015"/>
                <a:gd name="T38" fmla="*/ 0 w 3917"/>
                <a:gd name="T39" fmla="*/ 503 h 2015"/>
                <a:gd name="T40" fmla="*/ 0 w 3917"/>
                <a:gd name="T41" fmla="*/ 0 h 2015"/>
                <a:gd name="T42" fmla="*/ 3917 w 3917"/>
                <a:gd name="T43" fmla="*/ 0 h 2015"/>
                <a:gd name="T44" fmla="*/ 3917 w 3917"/>
                <a:gd name="T45" fmla="*/ 5 h 2015"/>
                <a:gd name="T46" fmla="*/ 0 w 3917"/>
                <a:gd name="T47" fmla="*/ 5 h 2015"/>
                <a:gd name="T48" fmla="*/ 0 w 3917"/>
                <a:gd name="T49" fmla="*/ 0 h 201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917"/>
                <a:gd name="T76" fmla="*/ 0 h 2015"/>
                <a:gd name="T77" fmla="*/ 3917 w 3917"/>
                <a:gd name="T78" fmla="*/ 2015 h 201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917" h="2015">
                  <a:moveTo>
                    <a:pt x="0" y="2010"/>
                  </a:moveTo>
                  <a:lnTo>
                    <a:pt x="3917" y="2010"/>
                  </a:lnTo>
                  <a:lnTo>
                    <a:pt x="3917" y="2015"/>
                  </a:lnTo>
                  <a:lnTo>
                    <a:pt x="0" y="2015"/>
                  </a:lnTo>
                  <a:lnTo>
                    <a:pt x="0" y="2010"/>
                  </a:lnTo>
                  <a:close/>
                  <a:moveTo>
                    <a:pt x="0" y="1508"/>
                  </a:moveTo>
                  <a:lnTo>
                    <a:pt x="3917" y="1508"/>
                  </a:lnTo>
                  <a:lnTo>
                    <a:pt x="3917" y="1512"/>
                  </a:lnTo>
                  <a:lnTo>
                    <a:pt x="0" y="1512"/>
                  </a:lnTo>
                  <a:lnTo>
                    <a:pt x="0" y="1508"/>
                  </a:lnTo>
                  <a:close/>
                  <a:moveTo>
                    <a:pt x="0" y="1005"/>
                  </a:moveTo>
                  <a:lnTo>
                    <a:pt x="3917" y="1005"/>
                  </a:lnTo>
                  <a:lnTo>
                    <a:pt x="3917" y="1010"/>
                  </a:lnTo>
                  <a:lnTo>
                    <a:pt x="0" y="1010"/>
                  </a:lnTo>
                  <a:lnTo>
                    <a:pt x="0" y="1005"/>
                  </a:lnTo>
                  <a:close/>
                  <a:moveTo>
                    <a:pt x="0" y="503"/>
                  </a:moveTo>
                  <a:lnTo>
                    <a:pt x="3917" y="503"/>
                  </a:lnTo>
                  <a:lnTo>
                    <a:pt x="3917" y="507"/>
                  </a:lnTo>
                  <a:lnTo>
                    <a:pt x="0" y="507"/>
                  </a:lnTo>
                  <a:lnTo>
                    <a:pt x="0" y="503"/>
                  </a:lnTo>
                  <a:close/>
                  <a:moveTo>
                    <a:pt x="0" y="0"/>
                  </a:moveTo>
                  <a:lnTo>
                    <a:pt x="3917" y="0"/>
                  </a:lnTo>
                  <a:lnTo>
                    <a:pt x="3917"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49180" name="Rectangle 7"/>
            <p:cNvSpPr>
              <a:spLocks noChangeArrowheads="1"/>
            </p:cNvSpPr>
            <p:nvPr/>
          </p:nvSpPr>
          <p:spPr bwMode="auto">
            <a:xfrm>
              <a:off x="1527175" y="1236663"/>
              <a:ext cx="6350" cy="3989388"/>
            </a:xfrm>
            <a:prstGeom prst="rect">
              <a:avLst/>
            </a:prstGeom>
            <a:solidFill>
              <a:srgbClr val="868686"/>
            </a:solidFill>
            <a:ln w="6350">
              <a:solidFill>
                <a:srgbClr val="868686"/>
              </a:solidFill>
              <a:bevel/>
              <a:headEnd/>
              <a:tailEnd/>
            </a:ln>
          </p:spPr>
          <p:txBody>
            <a:bodyPr/>
            <a:lstStyle/>
            <a:p>
              <a:endParaRPr lang="it-IT"/>
            </a:p>
          </p:txBody>
        </p:sp>
        <p:sp>
          <p:nvSpPr>
            <p:cNvPr id="49181" name="Freeform 8"/>
            <p:cNvSpPr>
              <a:spLocks noEditPoints="1"/>
            </p:cNvSpPr>
            <p:nvPr/>
          </p:nvSpPr>
          <p:spPr bwMode="auto">
            <a:xfrm>
              <a:off x="1481138" y="1233488"/>
              <a:ext cx="49213" cy="3995738"/>
            </a:xfrm>
            <a:custGeom>
              <a:avLst/>
              <a:gdLst>
                <a:gd name="T0" fmla="*/ 0 w 31"/>
                <a:gd name="T1" fmla="*/ 2513 h 2517"/>
                <a:gd name="T2" fmla="*/ 31 w 31"/>
                <a:gd name="T3" fmla="*/ 2513 h 2517"/>
                <a:gd name="T4" fmla="*/ 31 w 31"/>
                <a:gd name="T5" fmla="*/ 2517 h 2517"/>
                <a:gd name="T6" fmla="*/ 0 w 31"/>
                <a:gd name="T7" fmla="*/ 2517 h 2517"/>
                <a:gd name="T8" fmla="*/ 0 w 31"/>
                <a:gd name="T9" fmla="*/ 2513 h 2517"/>
                <a:gd name="T10" fmla="*/ 0 w 31"/>
                <a:gd name="T11" fmla="*/ 2010 h 2517"/>
                <a:gd name="T12" fmla="*/ 31 w 31"/>
                <a:gd name="T13" fmla="*/ 2010 h 2517"/>
                <a:gd name="T14" fmla="*/ 31 w 31"/>
                <a:gd name="T15" fmla="*/ 2015 h 2517"/>
                <a:gd name="T16" fmla="*/ 0 w 31"/>
                <a:gd name="T17" fmla="*/ 2015 h 2517"/>
                <a:gd name="T18" fmla="*/ 0 w 31"/>
                <a:gd name="T19" fmla="*/ 2010 h 2517"/>
                <a:gd name="T20" fmla="*/ 0 w 31"/>
                <a:gd name="T21" fmla="*/ 1508 h 2517"/>
                <a:gd name="T22" fmla="*/ 31 w 31"/>
                <a:gd name="T23" fmla="*/ 1508 h 2517"/>
                <a:gd name="T24" fmla="*/ 31 w 31"/>
                <a:gd name="T25" fmla="*/ 1512 h 2517"/>
                <a:gd name="T26" fmla="*/ 0 w 31"/>
                <a:gd name="T27" fmla="*/ 1512 h 2517"/>
                <a:gd name="T28" fmla="*/ 0 w 31"/>
                <a:gd name="T29" fmla="*/ 1508 h 2517"/>
                <a:gd name="T30" fmla="*/ 0 w 31"/>
                <a:gd name="T31" fmla="*/ 1005 h 2517"/>
                <a:gd name="T32" fmla="*/ 31 w 31"/>
                <a:gd name="T33" fmla="*/ 1005 h 2517"/>
                <a:gd name="T34" fmla="*/ 31 w 31"/>
                <a:gd name="T35" fmla="*/ 1010 h 2517"/>
                <a:gd name="T36" fmla="*/ 0 w 31"/>
                <a:gd name="T37" fmla="*/ 1010 h 2517"/>
                <a:gd name="T38" fmla="*/ 0 w 31"/>
                <a:gd name="T39" fmla="*/ 1005 h 2517"/>
                <a:gd name="T40" fmla="*/ 0 w 31"/>
                <a:gd name="T41" fmla="*/ 503 h 2517"/>
                <a:gd name="T42" fmla="*/ 31 w 31"/>
                <a:gd name="T43" fmla="*/ 503 h 2517"/>
                <a:gd name="T44" fmla="*/ 31 w 31"/>
                <a:gd name="T45" fmla="*/ 507 h 2517"/>
                <a:gd name="T46" fmla="*/ 0 w 31"/>
                <a:gd name="T47" fmla="*/ 507 h 2517"/>
                <a:gd name="T48" fmla="*/ 0 w 31"/>
                <a:gd name="T49" fmla="*/ 503 h 2517"/>
                <a:gd name="T50" fmla="*/ 0 w 31"/>
                <a:gd name="T51" fmla="*/ 0 h 2517"/>
                <a:gd name="T52" fmla="*/ 31 w 31"/>
                <a:gd name="T53" fmla="*/ 0 h 2517"/>
                <a:gd name="T54" fmla="*/ 31 w 31"/>
                <a:gd name="T55" fmla="*/ 5 h 2517"/>
                <a:gd name="T56" fmla="*/ 0 w 31"/>
                <a:gd name="T57" fmla="*/ 5 h 2517"/>
                <a:gd name="T58" fmla="*/ 0 w 31"/>
                <a:gd name="T59" fmla="*/ 0 h 251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1"/>
                <a:gd name="T91" fmla="*/ 0 h 2517"/>
                <a:gd name="T92" fmla="*/ 31 w 31"/>
                <a:gd name="T93" fmla="*/ 2517 h 251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1" h="2517">
                  <a:moveTo>
                    <a:pt x="0" y="2513"/>
                  </a:moveTo>
                  <a:lnTo>
                    <a:pt x="31" y="2513"/>
                  </a:lnTo>
                  <a:lnTo>
                    <a:pt x="31" y="2517"/>
                  </a:lnTo>
                  <a:lnTo>
                    <a:pt x="0" y="2517"/>
                  </a:lnTo>
                  <a:lnTo>
                    <a:pt x="0" y="2513"/>
                  </a:lnTo>
                  <a:close/>
                  <a:moveTo>
                    <a:pt x="0" y="2010"/>
                  </a:moveTo>
                  <a:lnTo>
                    <a:pt x="31" y="2010"/>
                  </a:lnTo>
                  <a:lnTo>
                    <a:pt x="31" y="2015"/>
                  </a:lnTo>
                  <a:lnTo>
                    <a:pt x="0" y="2015"/>
                  </a:lnTo>
                  <a:lnTo>
                    <a:pt x="0" y="2010"/>
                  </a:lnTo>
                  <a:close/>
                  <a:moveTo>
                    <a:pt x="0" y="1508"/>
                  </a:moveTo>
                  <a:lnTo>
                    <a:pt x="31" y="1508"/>
                  </a:lnTo>
                  <a:lnTo>
                    <a:pt x="31" y="1512"/>
                  </a:lnTo>
                  <a:lnTo>
                    <a:pt x="0" y="1512"/>
                  </a:lnTo>
                  <a:lnTo>
                    <a:pt x="0" y="1508"/>
                  </a:lnTo>
                  <a:close/>
                  <a:moveTo>
                    <a:pt x="0" y="1005"/>
                  </a:moveTo>
                  <a:lnTo>
                    <a:pt x="31" y="1005"/>
                  </a:lnTo>
                  <a:lnTo>
                    <a:pt x="31" y="1010"/>
                  </a:lnTo>
                  <a:lnTo>
                    <a:pt x="0" y="1010"/>
                  </a:lnTo>
                  <a:lnTo>
                    <a:pt x="0" y="1005"/>
                  </a:lnTo>
                  <a:close/>
                  <a:moveTo>
                    <a:pt x="0" y="503"/>
                  </a:moveTo>
                  <a:lnTo>
                    <a:pt x="31" y="503"/>
                  </a:lnTo>
                  <a:lnTo>
                    <a:pt x="31" y="507"/>
                  </a:lnTo>
                  <a:lnTo>
                    <a:pt x="0" y="507"/>
                  </a:lnTo>
                  <a:lnTo>
                    <a:pt x="0" y="503"/>
                  </a:lnTo>
                  <a:close/>
                  <a:moveTo>
                    <a:pt x="0" y="0"/>
                  </a:moveTo>
                  <a:lnTo>
                    <a:pt x="31" y="0"/>
                  </a:lnTo>
                  <a:lnTo>
                    <a:pt x="31"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49182" name="Rectangle 9"/>
            <p:cNvSpPr>
              <a:spLocks noChangeArrowheads="1"/>
            </p:cNvSpPr>
            <p:nvPr/>
          </p:nvSpPr>
          <p:spPr bwMode="auto">
            <a:xfrm>
              <a:off x="1530350" y="5222875"/>
              <a:ext cx="6218238" cy="6350"/>
            </a:xfrm>
            <a:prstGeom prst="rect">
              <a:avLst/>
            </a:prstGeom>
            <a:solidFill>
              <a:srgbClr val="868686"/>
            </a:solidFill>
            <a:ln w="6350">
              <a:solidFill>
                <a:srgbClr val="868686"/>
              </a:solidFill>
              <a:bevel/>
              <a:headEnd/>
              <a:tailEnd/>
            </a:ln>
          </p:spPr>
          <p:txBody>
            <a:bodyPr/>
            <a:lstStyle/>
            <a:p>
              <a:endParaRPr lang="it-IT"/>
            </a:p>
          </p:txBody>
        </p:sp>
        <p:sp>
          <p:nvSpPr>
            <p:cNvPr id="49183" name="Freeform 10"/>
            <p:cNvSpPr>
              <a:spLocks noEditPoints="1"/>
            </p:cNvSpPr>
            <p:nvPr/>
          </p:nvSpPr>
          <p:spPr bwMode="auto">
            <a:xfrm>
              <a:off x="2149475" y="5191125"/>
              <a:ext cx="5602288" cy="77788"/>
            </a:xfrm>
            <a:custGeom>
              <a:avLst/>
              <a:gdLst>
                <a:gd name="T0" fmla="*/ 4 w 3529"/>
                <a:gd name="T1" fmla="*/ 0 h 49"/>
                <a:gd name="T2" fmla="*/ 4 w 3529"/>
                <a:gd name="T3" fmla="*/ 49 h 49"/>
                <a:gd name="T4" fmla="*/ 0 w 3529"/>
                <a:gd name="T5" fmla="*/ 49 h 49"/>
                <a:gd name="T6" fmla="*/ 0 w 3529"/>
                <a:gd name="T7" fmla="*/ 0 h 49"/>
                <a:gd name="T8" fmla="*/ 4 w 3529"/>
                <a:gd name="T9" fmla="*/ 0 h 49"/>
                <a:gd name="T10" fmla="*/ 787 w 3529"/>
                <a:gd name="T11" fmla="*/ 0 h 49"/>
                <a:gd name="T12" fmla="*/ 787 w 3529"/>
                <a:gd name="T13" fmla="*/ 49 h 49"/>
                <a:gd name="T14" fmla="*/ 783 w 3529"/>
                <a:gd name="T15" fmla="*/ 49 h 49"/>
                <a:gd name="T16" fmla="*/ 783 w 3529"/>
                <a:gd name="T17" fmla="*/ 0 h 49"/>
                <a:gd name="T18" fmla="*/ 787 w 3529"/>
                <a:gd name="T19" fmla="*/ 0 h 49"/>
                <a:gd name="T20" fmla="*/ 1571 w 3529"/>
                <a:gd name="T21" fmla="*/ 0 h 49"/>
                <a:gd name="T22" fmla="*/ 1571 w 3529"/>
                <a:gd name="T23" fmla="*/ 49 h 49"/>
                <a:gd name="T24" fmla="*/ 1566 w 3529"/>
                <a:gd name="T25" fmla="*/ 49 h 49"/>
                <a:gd name="T26" fmla="*/ 1566 w 3529"/>
                <a:gd name="T27" fmla="*/ 0 h 49"/>
                <a:gd name="T28" fmla="*/ 1571 w 3529"/>
                <a:gd name="T29" fmla="*/ 0 h 49"/>
                <a:gd name="T30" fmla="*/ 2354 w 3529"/>
                <a:gd name="T31" fmla="*/ 0 h 49"/>
                <a:gd name="T32" fmla="*/ 2354 w 3529"/>
                <a:gd name="T33" fmla="*/ 49 h 49"/>
                <a:gd name="T34" fmla="*/ 2350 w 3529"/>
                <a:gd name="T35" fmla="*/ 49 h 49"/>
                <a:gd name="T36" fmla="*/ 2350 w 3529"/>
                <a:gd name="T37" fmla="*/ 0 h 49"/>
                <a:gd name="T38" fmla="*/ 2354 w 3529"/>
                <a:gd name="T39" fmla="*/ 0 h 49"/>
                <a:gd name="T40" fmla="*/ 3138 w 3529"/>
                <a:gd name="T41" fmla="*/ 0 h 49"/>
                <a:gd name="T42" fmla="*/ 3138 w 3529"/>
                <a:gd name="T43" fmla="*/ 49 h 49"/>
                <a:gd name="T44" fmla="*/ 3133 w 3529"/>
                <a:gd name="T45" fmla="*/ 49 h 49"/>
                <a:gd name="T46" fmla="*/ 3133 w 3529"/>
                <a:gd name="T47" fmla="*/ 0 h 49"/>
                <a:gd name="T48" fmla="*/ 3138 w 3529"/>
                <a:gd name="T49" fmla="*/ 0 h 49"/>
                <a:gd name="T50" fmla="*/ 3529 w 3529"/>
                <a:gd name="T51" fmla="*/ 0 h 49"/>
                <a:gd name="T52" fmla="*/ 3529 w 3529"/>
                <a:gd name="T53" fmla="*/ 49 h 49"/>
                <a:gd name="T54" fmla="*/ 3525 w 3529"/>
                <a:gd name="T55" fmla="*/ 49 h 49"/>
                <a:gd name="T56" fmla="*/ 3525 w 3529"/>
                <a:gd name="T57" fmla="*/ 0 h 49"/>
                <a:gd name="T58" fmla="*/ 3529 w 3529"/>
                <a:gd name="T59" fmla="*/ 0 h 4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529"/>
                <a:gd name="T91" fmla="*/ 0 h 49"/>
                <a:gd name="T92" fmla="*/ 3529 w 3529"/>
                <a:gd name="T93" fmla="*/ 49 h 4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529" h="49">
                  <a:moveTo>
                    <a:pt x="4" y="0"/>
                  </a:moveTo>
                  <a:lnTo>
                    <a:pt x="4" y="49"/>
                  </a:lnTo>
                  <a:lnTo>
                    <a:pt x="0" y="49"/>
                  </a:lnTo>
                  <a:lnTo>
                    <a:pt x="0" y="0"/>
                  </a:lnTo>
                  <a:lnTo>
                    <a:pt x="4" y="0"/>
                  </a:lnTo>
                  <a:close/>
                  <a:moveTo>
                    <a:pt x="787" y="0"/>
                  </a:moveTo>
                  <a:lnTo>
                    <a:pt x="787" y="49"/>
                  </a:lnTo>
                  <a:lnTo>
                    <a:pt x="783" y="49"/>
                  </a:lnTo>
                  <a:lnTo>
                    <a:pt x="783" y="0"/>
                  </a:lnTo>
                  <a:lnTo>
                    <a:pt x="787" y="0"/>
                  </a:lnTo>
                  <a:close/>
                  <a:moveTo>
                    <a:pt x="1571" y="0"/>
                  </a:moveTo>
                  <a:lnTo>
                    <a:pt x="1571" y="49"/>
                  </a:lnTo>
                  <a:lnTo>
                    <a:pt x="1566" y="49"/>
                  </a:lnTo>
                  <a:lnTo>
                    <a:pt x="1566" y="0"/>
                  </a:lnTo>
                  <a:lnTo>
                    <a:pt x="1571" y="0"/>
                  </a:lnTo>
                  <a:close/>
                  <a:moveTo>
                    <a:pt x="2354" y="0"/>
                  </a:moveTo>
                  <a:lnTo>
                    <a:pt x="2354" y="49"/>
                  </a:lnTo>
                  <a:lnTo>
                    <a:pt x="2350" y="49"/>
                  </a:lnTo>
                  <a:lnTo>
                    <a:pt x="2350" y="0"/>
                  </a:lnTo>
                  <a:lnTo>
                    <a:pt x="2354" y="0"/>
                  </a:lnTo>
                  <a:close/>
                  <a:moveTo>
                    <a:pt x="3138" y="0"/>
                  </a:moveTo>
                  <a:lnTo>
                    <a:pt x="3138" y="49"/>
                  </a:lnTo>
                  <a:lnTo>
                    <a:pt x="3133" y="49"/>
                  </a:lnTo>
                  <a:lnTo>
                    <a:pt x="3133" y="0"/>
                  </a:lnTo>
                  <a:lnTo>
                    <a:pt x="3138" y="0"/>
                  </a:lnTo>
                  <a:close/>
                  <a:moveTo>
                    <a:pt x="3529" y="0"/>
                  </a:moveTo>
                  <a:lnTo>
                    <a:pt x="3529" y="49"/>
                  </a:lnTo>
                  <a:lnTo>
                    <a:pt x="3525" y="49"/>
                  </a:lnTo>
                  <a:lnTo>
                    <a:pt x="3525" y="0"/>
                  </a:lnTo>
                  <a:lnTo>
                    <a:pt x="3529"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49184" name="Freeform 11"/>
            <p:cNvSpPr>
              <a:spLocks/>
            </p:cNvSpPr>
            <p:nvPr/>
          </p:nvSpPr>
          <p:spPr bwMode="auto">
            <a:xfrm>
              <a:off x="2135188" y="3514725"/>
              <a:ext cx="5010150" cy="280988"/>
            </a:xfrm>
            <a:custGeom>
              <a:avLst/>
              <a:gdLst>
                <a:gd name="T0" fmla="*/ 44 w 11476"/>
                <a:gd name="T1" fmla="*/ 2 h 642"/>
                <a:gd name="T2" fmla="*/ 2892 w 11476"/>
                <a:gd name="T3" fmla="*/ 210 h 642"/>
                <a:gd name="T4" fmla="*/ 5737 w 11476"/>
                <a:gd name="T5" fmla="*/ 177 h 642"/>
                <a:gd name="T6" fmla="*/ 5743 w 11476"/>
                <a:gd name="T7" fmla="*/ 178 h 642"/>
                <a:gd name="T8" fmla="*/ 8591 w 11476"/>
                <a:gd name="T9" fmla="*/ 562 h 642"/>
                <a:gd name="T10" fmla="*/ 8580 w 11476"/>
                <a:gd name="T11" fmla="*/ 562 h 642"/>
                <a:gd name="T12" fmla="*/ 11428 w 11476"/>
                <a:gd name="T13" fmla="*/ 146 h 642"/>
                <a:gd name="T14" fmla="*/ 11473 w 11476"/>
                <a:gd name="T15" fmla="*/ 180 h 642"/>
                <a:gd name="T16" fmla="*/ 11439 w 11476"/>
                <a:gd name="T17" fmla="*/ 225 h 642"/>
                <a:gd name="T18" fmla="*/ 8591 w 11476"/>
                <a:gd name="T19" fmla="*/ 641 h 642"/>
                <a:gd name="T20" fmla="*/ 8580 w 11476"/>
                <a:gd name="T21" fmla="*/ 641 h 642"/>
                <a:gd name="T22" fmla="*/ 5732 w 11476"/>
                <a:gd name="T23" fmla="*/ 257 h 642"/>
                <a:gd name="T24" fmla="*/ 5738 w 11476"/>
                <a:gd name="T25" fmla="*/ 257 h 642"/>
                <a:gd name="T26" fmla="*/ 2887 w 11476"/>
                <a:gd name="T27" fmla="*/ 289 h 642"/>
                <a:gd name="T28" fmla="*/ 39 w 11476"/>
                <a:gd name="T29" fmla="*/ 81 h 642"/>
                <a:gd name="T30" fmla="*/ 2 w 11476"/>
                <a:gd name="T31" fmla="*/ 39 h 642"/>
                <a:gd name="T32" fmla="*/ 44 w 11476"/>
                <a:gd name="T33" fmla="*/ 2 h 6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476"/>
                <a:gd name="T52" fmla="*/ 0 h 642"/>
                <a:gd name="T53" fmla="*/ 11476 w 11476"/>
                <a:gd name="T54" fmla="*/ 642 h 64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476" h="642">
                  <a:moveTo>
                    <a:pt x="44" y="2"/>
                  </a:moveTo>
                  <a:lnTo>
                    <a:pt x="2892" y="210"/>
                  </a:lnTo>
                  <a:lnTo>
                    <a:pt x="5737" y="177"/>
                  </a:lnTo>
                  <a:cubicBezTo>
                    <a:pt x="5739" y="177"/>
                    <a:pt x="5741" y="178"/>
                    <a:pt x="5743" y="178"/>
                  </a:cubicBezTo>
                  <a:lnTo>
                    <a:pt x="8591" y="562"/>
                  </a:lnTo>
                  <a:lnTo>
                    <a:pt x="8580" y="562"/>
                  </a:lnTo>
                  <a:lnTo>
                    <a:pt x="11428" y="146"/>
                  </a:lnTo>
                  <a:cubicBezTo>
                    <a:pt x="11450" y="143"/>
                    <a:pt x="11470" y="158"/>
                    <a:pt x="11473" y="180"/>
                  </a:cubicBezTo>
                  <a:cubicBezTo>
                    <a:pt x="11476" y="202"/>
                    <a:pt x="11461" y="222"/>
                    <a:pt x="11439" y="225"/>
                  </a:cubicBezTo>
                  <a:lnTo>
                    <a:pt x="8591" y="641"/>
                  </a:lnTo>
                  <a:cubicBezTo>
                    <a:pt x="8588" y="642"/>
                    <a:pt x="8584" y="642"/>
                    <a:pt x="8580" y="641"/>
                  </a:cubicBezTo>
                  <a:lnTo>
                    <a:pt x="5732" y="257"/>
                  </a:lnTo>
                  <a:lnTo>
                    <a:pt x="5738" y="257"/>
                  </a:lnTo>
                  <a:lnTo>
                    <a:pt x="2887" y="289"/>
                  </a:lnTo>
                  <a:lnTo>
                    <a:pt x="39" y="81"/>
                  </a:lnTo>
                  <a:cubicBezTo>
                    <a:pt x="17" y="80"/>
                    <a:pt x="0" y="61"/>
                    <a:pt x="2" y="39"/>
                  </a:cubicBezTo>
                  <a:cubicBezTo>
                    <a:pt x="3" y="17"/>
                    <a:pt x="22" y="0"/>
                    <a:pt x="44" y="2"/>
                  </a:cubicBezTo>
                  <a:close/>
                </a:path>
              </a:pathLst>
            </a:custGeom>
            <a:solidFill>
              <a:srgbClr val="76923C"/>
            </a:solidFill>
            <a:ln w="6350" cap="flat">
              <a:solidFill>
                <a:srgbClr val="76923C"/>
              </a:solidFill>
              <a:prstDash val="solid"/>
              <a:bevel/>
              <a:headEnd/>
              <a:tailEnd/>
            </a:ln>
          </p:spPr>
          <p:txBody>
            <a:bodyPr/>
            <a:lstStyle/>
            <a:p>
              <a:endParaRPr lang="it-IT"/>
            </a:p>
          </p:txBody>
        </p:sp>
        <p:sp>
          <p:nvSpPr>
            <p:cNvPr id="49185" name="Rectangle 14"/>
            <p:cNvSpPr>
              <a:spLocks noChangeArrowheads="1"/>
            </p:cNvSpPr>
            <p:nvPr/>
          </p:nvSpPr>
          <p:spPr bwMode="auto">
            <a:xfrm>
              <a:off x="1041146" y="5133975"/>
              <a:ext cx="35586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0%</a:t>
              </a:r>
              <a:endParaRPr lang="it-IT" sz="3200"/>
            </a:p>
          </p:txBody>
        </p:sp>
        <p:sp>
          <p:nvSpPr>
            <p:cNvPr id="49186" name="Rectangle 15"/>
            <p:cNvSpPr>
              <a:spLocks noChangeArrowheads="1"/>
            </p:cNvSpPr>
            <p:nvPr/>
          </p:nvSpPr>
          <p:spPr bwMode="auto">
            <a:xfrm>
              <a:off x="931608" y="4335463"/>
              <a:ext cx="5032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10%</a:t>
              </a:r>
              <a:endParaRPr lang="it-IT" sz="3200"/>
            </a:p>
          </p:txBody>
        </p:sp>
        <p:sp>
          <p:nvSpPr>
            <p:cNvPr id="49187" name="Rectangle 16"/>
            <p:cNvSpPr>
              <a:spLocks noChangeArrowheads="1"/>
            </p:cNvSpPr>
            <p:nvPr/>
          </p:nvSpPr>
          <p:spPr bwMode="auto">
            <a:xfrm>
              <a:off x="931608" y="3536950"/>
              <a:ext cx="5032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a:t>
              </a:r>
              <a:endParaRPr lang="it-IT" sz="3200"/>
            </a:p>
          </p:txBody>
        </p:sp>
        <p:sp>
          <p:nvSpPr>
            <p:cNvPr id="49188" name="Rectangle 17"/>
            <p:cNvSpPr>
              <a:spLocks noChangeArrowheads="1"/>
            </p:cNvSpPr>
            <p:nvPr/>
          </p:nvSpPr>
          <p:spPr bwMode="auto">
            <a:xfrm>
              <a:off x="931608" y="2738438"/>
              <a:ext cx="5032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30%</a:t>
              </a:r>
              <a:endParaRPr lang="it-IT" sz="3200"/>
            </a:p>
          </p:txBody>
        </p:sp>
        <p:sp>
          <p:nvSpPr>
            <p:cNvPr id="49189" name="Rectangle 18"/>
            <p:cNvSpPr>
              <a:spLocks noChangeArrowheads="1"/>
            </p:cNvSpPr>
            <p:nvPr/>
          </p:nvSpPr>
          <p:spPr bwMode="auto">
            <a:xfrm>
              <a:off x="931608" y="1939925"/>
              <a:ext cx="5032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40%</a:t>
              </a:r>
              <a:endParaRPr lang="it-IT" sz="3200"/>
            </a:p>
          </p:txBody>
        </p:sp>
        <p:sp>
          <p:nvSpPr>
            <p:cNvPr id="49190" name="Rectangle 19"/>
            <p:cNvSpPr>
              <a:spLocks noChangeArrowheads="1"/>
            </p:cNvSpPr>
            <p:nvPr/>
          </p:nvSpPr>
          <p:spPr bwMode="auto">
            <a:xfrm>
              <a:off x="931608" y="1141413"/>
              <a:ext cx="5032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50%</a:t>
              </a:r>
              <a:endParaRPr lang="it-IT" sz="3200"/>
            </a:p>
          </p:txBody>
        </p:sp>
        <p:sp>
          <p:nvSpPr>
            <p:cNvPr id="49191" name="Rectangle 20"/>
            <p:cNvSpPr>
              <a:spLocks noChangeArrowheads="1"/>
            </p:cNvSpPr>
            <p:nvPr/>
          </p:nvSpPr>
          <p:spPr bwMode="auto">
            <a:xfrm>
              <a:off x="1946275" y="5334000"/>
              <a:ext cx="5302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2006</a:t>
              </a:r>
              <a:endParaRPr lang="it-IT" sz="3200"/>
            </a:p>
          </p:txBody>
        </p:sp>
        <p:sp>
          <p:nvSpPr>
            <p:cNvPr id="49192" name="Rectangle 21"/>
            <p:cNvSpPr>
              <a:spLocks noChangeArrowheads="1"/>
            </p:cNvSpPr>
            <p:nvPr/>
          </p:nvSpPr>
          <p:spPr bwMode="auto">
            <a:xfrm>
              <a:off x="3189288" y="5334000"/>
              <a:ext cx="5302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2007</a:t>
              </a:r>
              <a:endParaRPr lang="it-IT" sz="3200"/>
            </a:p>
          </p:txBody>
        </p:sp>
        <p:sp>
          <p:nvSpPr>
            <p:cNvPr id="49193" name="Rectangle 22"/>
            <p:cNvSpPr>
              <a:spLocks noChangeArrowheads="1"/>
            </p:cNvSpPr>
            <p:nvPr/>
          </p:nvSpPr>
          <p:spPr bwMode="auto">
            <a:xfrm>
              <a:off x="4432300" y="5334000"/>
              <a:ext cx="5302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2008</a:t>
              </a:r>
              <a:endParaRPr lang="it-IT" sz="3200"/>
            </a:p>
          </p:txBody>
        </p:sp>
        <p:sp>
          <p:nvSpPr>
            <p:cNvPr id="49194" name="Rectangle 23"/>
            <p:cNvSpPr>
              <a:spLocks noChangeArrowheads="1"/>
            </p:cNvSpPr>
            <p:nvPr/>
          </p:nvSpPr>
          <p:spPr bwMode="auto">
            <a:xfrm>
              <a:off x="5675313" y="5334000"/>
              <a:ext cx="5302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2009</a:t>
              </a:r>
              <a:endParaRPr lang="it-IT" sz="3200"/>
            </a:p>
          </p:txBody>
        </p:sp>
        <p:sp>
          <p:nvSpPr>
            <p:cNvPr id="49195" name="Rectangle 24"/>
            <p:cNvSpPr>
              <a:spLocks noChangeArrowheads="1"/>
            </p:cNvSpPr>
            <p:nvPr/>
          </p:nvSpPr>
          <p:spPr bwMode="auto">
            <a:xfrm>
              <a:off x="6918325" y="5334000"/>
              <a:ext cx="5302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2010</a:t>
              </a:r>
              <a:endParaRPr lang="it-IT" sz="3200"/>
            </a:p>
          </p:txBody>
        </p:sp>
      </p:grpSp>
    </p:spTree>
    <p:extLst>
      <p:ext uri="{BB962C8B-B14F-4D97-AF65-F5344CB8AC3E}">
        <p14:creationId xmlns:p14="http://schemas.microsoft.com/office/powerpoint/2010/main" val="126428489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par>
                                <p:cTn id="12" presetID="10" presetClass="entr" presetSubtype="0" fill="hold"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2000"/>
                                        <p:tgtEl>
                                          <p:spTgt spid="3"/>
                                        </p:tgtEl>
                                      </p:cBhvr>
                                    </p:animEffect>
                                  </p:childTnLst>
                                </p:cTn>
                              </p:par>
                            </p:childTnLst>
                          </p:cTn>
                        </p:par>
                        <p:par>
                          <p:cTn id="15" fill="hold" nodeType="afterGroup">
                            <p:stCondLst>
                              <p:cond delay="4000"/>
                            </p:stCondLst>
                            <p:childTnLst>
                              <p:par>
                                <p:cTn id="16" presetID="10" presetClass="entr" presetSubtype="0" fill="hold" grpId="0" nodeType="afterEffect">
                                  <p:stCondLst>
                                    <p:cond delay="0"/>
                                  </p:stCondLst>
                                  <p:childTnLst>
                                    <p:set>
                                      <p:cBhvr>
                                        <p:cTn id="17" dur="1" fill="hold">
                                          <p:stCondLst>
                                            <p:cond delay="0"/>
                                          </p:stCondLst>
                                        </p:cTn>
                                        <p:tgtEl>
                                          <p:spTgt spid="92173"/>
                                        </p:tgtEl>
                                        <p:attrNameLst>
                                          <p:attrName>style.visibility</p:attrName>
                                        </p:attrNameLst>
                                      </p:cBhvr>
                                      <p:to>
                                        <p:strVal val="visible"/>
                                      </p:to>
                                    </p:set>
                                    <p:animEffect transition="in" filter="fade">
                                      <p:cBhvr>
                                        <p:cTn id="18" dur="2000"/>
                                        <p:tgtEl>
                                          <p:spTgt spid="9217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2172"/>
                                        </p:tgtEl>
                                        <p:attrNameLst>
                                          <p:attrName>style.visibility</p:attrName>
                                        </p:attrNameLst>
                                      </p:cBhvr>
                                      <p:to>
                                        <p:strVal val="visible"/>
                                      </p:to>
                                    </p:set>
                                    <p:animEffect transition="in" filter="fade">
                                      <p:cBhvr>
                                        <p:cTn id="21" dur="2000"/>
                                        <p:tgtEl>
                                          <p:spTgt spid="9217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1"/>
                                        </p:tgtEl>
                                        <p:attrNameLst>
                                          <p:attrName>style.visibility</p:attrName>
                                        </p:attrNameLst>
                                      </p:cBhvr>
                                      <p:to>
                                        <p:strVal val="visible"/>
                                      </p:to>
                                    </p:set>
                                    <p:animEffect transition="in" filter="fade">
                                      <p:cBhvr>
                                        <p:cTn id="24" dur="2000"/>
                                        <p:tgtEl>
                                          <p:spTgt spid="8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80"/>
                                        </p:tgtEl>
                                        <p:attrNameLst>
                                          <p:attrName>style.visibility</p:attrName>
                                        </p:attrNameLst>
                                      </p:cBhvr>
                                      <p:to>
                                        <p:strVal val="visible"/>
                                      </p:to>
                                    </p:set>
                                    <p:animEffect transition="in" filter="fade">
                                      <p:cBhvr>
                                        <p:cTn id="27" dur="2000"/>
                                        <p:tgtEl>
                                          <p:spTgt spid="8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2000"/>
                                        <p:tgtEl>
                                          <p:spTgt spid="12"/>
                                        </p:tgtEl>
                                      </p:cBhvr>
                                    </p:animEffect>
                                  </p:childTnLst>
                                </p:cTn>
                              </p:par>
                            </p:childTnLst>
                          </p:cTn>
                        </p:par>
                        <p:par>
                          <p:cTn id="31" fill="hold" nodeType="afterGroup">
                            <p:stCondLst>
                              <p:cond delay="6000"/>
                            </p:stCondLst>
                            <p:childTnLst>
                              <p:par>
                                <p:cTn id="32" presetID="10" presetClass="entr" presetSubtype="0" fill="hold" grpId="0" nodeType="afterEffect">
                                  <p:stCondLst>
                                    <p:cond delay="0"/>
                                  </p:stCondLst>
                                  <p:childTnLst>
                                    <p:set>
                                      <p:cBhvr>
                                        <p:cTn id="33" dur="1" fill="hold">
                                          <p:stCondLst>
                                            <p:cond delay="0"/>
                                          </p:stCondLst>
                                        </p:cTn>
                                        <p:tgtEl>
                                          <p:spTgt spid="334"/>
                                        </p:tgtEl>
                                        <p:attrNameLst>
                                          <p:attrName>style.visibility</p:attrName>
                                        </p:attrNameLst>
                                      </p:cBhvr>
                                      <p:to>
                                        <p:strVal val="visible"/>
                                      </p:to>
                                    </p:set>
                                    <p:animEffect transition="in" filter="fade">
                                      <p:cBhvr>
                                        <p:cTn id="34" dur="2000"/>
                                        <p:tgtEl>
                                          <p:spTgt spid="334"/>
                                        </p:tgtEl>
                                      </p:cBhvr>
                                    </p:animEffect>
                                  </p:childTnLst>
                                </p:cTn>
                              </p:par>
                              <p:par>
                                <p:cTn id="35" presetID="10" presetClass="entr" presetSubtype="0"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334" grpId="0" autoUpdateAnimBg="0"/>
      <p:bldP spid="80" grpId="0"/>
      <p:bldP spid="81" grpId="0"/>
      <p:bldP spid="12" grpId="0"/>
      <p:bldP spid="92172" grpId="0" animBg="1"/>
      <p:bldP spid="9217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178" name="Gruppo 91"/>
          <p:cNvGrpSpPr>
            <a:grpSpLocks/>
          </p:cNvGrpSpPr>
          <p:nvPr/>
        </p:nvGrpSpPr>
        <p:grpSpPr bwMode="auto">
          <a:xfrm>
            <a:off x="908050" y="917575"/>
            <a:ext cx="7559675" cy="5291138"/>
            <a:chOff x="-1692696" y="764704"/>
            <a:chExt cx="7559675" cy="5292000"/>
          </a:xfrm>
        </p:grpSpPr>
        <p:pic>
          <p:nvPicPr>
            <p:cNvPr id="49" name="Picture 2" descr="C:\Users\Ospite\Desktop\images.jpg"/>
            <p:cNvPicPr>
              <a:picLocks noChangeArrowheads="1"/>
            </p:cNvPicPr>
            <p:nvPr/>
          </p:nvPicPr>
          <p:blipFill>
            <a:blip r:embed="rId3" cstate="print">
              <a:duotone>
                <a:schemeClr val="bg2">
                  <a:shade val="45000"/>
                  <a:satMod val="135000"/>
                </a:schemeClr>
                <a:prstClr val="white"/>
              </a:duotone>
              <a:extLst/>
            </a:blip>
            <a:srcRect/>
            <a:stretch>
              <a:fillRect/>
            </a:stretch>
          </p:blipFill>
          <p:spPr bwMode="auto">
            <a:xfrm>
              <a:off x="-1188640" y="966788"/>
              <a:ext cx="6732000" cy="5076000"/>
            </a:xfrm>
            <a:prstGeom prst="rect">
              <a:avLst/>
            </a:prstGeom>
            <a:noFill/>
            <a:extLst/>
          </p:spPr>
        </p:pic>
        <p:sp>
          <p:nvSpPr>
            <p:cNvPr id="50227" name="Rettangolo 26"/>
            <p:cNvSpPr>
              <a:spLocks noChangeArrowheads="1"/>
            </p:cNvSpPr>
            <p:nvPr/>
          </p:nvSpPr>
          <p:spPr bwMode="auto">
            <a:xfrm>
              <a:off x="-1692696" y="764704"/>
              <a:ext cx="7559675" cy="5292000"/>
            </a:xfrm>
            <a:prstGeom prst="rect">
              <a:avLst/>
            </a:prstGeom>
            <a:solidFill>
              <a:srgbClr val="EAEAEA">
                <a:alpha val="81960"/>
              </a:srgbClr>
            </a:solidFill>
            <a:ln>
              <a:noFill/>
            </a:ln>
            <a:extLst>
              <a:ext uri="{91240B29-F687-4F45-9708-019B960494DF}">
                <a14:hiddenLine xmlns:a14="http://schemas.microsoft.com/office/drawing/2010/main" w="28575" algn="ctr">
                  <a:solidFill>
                    <a:srgbClr val="000000"/>
                  </a:solidFill>
                  <a:prstDash val="dash"/>
                  <a:round/>
                  <a:headEnd/>
                  <a:tailEnd type="triangle" w="med" len="med"/>
                </a14:hiddenLine>
              </a:ext>
            </a:extLst>
          </p:spPr>
          <p:txBody>
            <a:bodyPr anchor="ctr"/>
            <a:lstStyle/>
            <a:p>
              <a:pPr algn="ctr"/>
              <a:endParaRPr lang="it-IT"/>
            </a:p>
          </p:txBody>
        </p:sp>
      </p:grpSp>
      <p:sp>
        <p:nvSpPr>
          <p:cNvPr id="7171" name="Rectangle 10"/>
          <p:cNvSpPr>
            <a:spLocks noGrp="1" noChangeArrowheads="1"/>
          </p:cNvSpPr>
          <p:nvPr>
            <p:ph type="title"/>
          </p:nvPr>
        </p:nvSpPr>
        <p:spPr>
          <a:xfrm>
            <a:off x="598488" y="188913"/>
            <a:ext cx="8172450" cy="792162"/>
          </a:xfrm>
        </p:spPr>
        <p:txBody>
          <a:bodyPr/>
          <a:lstStyle/>
          <a:p>
            <a:pPr eaLnBrk="1" hangingPunct="1"/>
            <a:r>
              <a:rPr lang="it-IT" sz="2000" smtClean="0">
                <a:solidFill>
                  <a:srgbClr val="76923C"/>
                </a:solidFill>
                <a:latin typeface="Verdana" pitchFamily="34" charset="0"/>
              </a:rPr>
              <a:t>Attività di alloggio – copertura oneri finanziari</a:t>
            </a:r>
            <a:endParaRPr lang="it-IT" sz="2000" b="0" smtClean="0">
              <a:solidFill>
                <a:srgbClr val="76923C"/>
              </a:solidFill>
              <a:latin typeface="Verdana" pitchFamily="34" charset="0"/>
            </a:endParaRPr>
          </a:p>
        </p:txBody>
      </p:sp>
      <p:sp>
        <p:nvSpPr>
          <p:cNvPr id="334" name="Rectangle 15"/>
          <p:cNvSpPr>
            <a:spLocks noChangeArrowheads="1"/>
          </p:cNvSpPr>
          <p:nvPr/>
        </p:nvSpPr>
        <p:spPr bwMode="auto">
          <a:xfrm>
            <a:off x="1331913" y="5683250"/>
            <a:ext cx="727253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it-IT" sz="2000" dirty="0" smtClean="0">
                <a:solidFill>
                  <a:srgbClr val="76923C"/>
                </a:solidFill>
                <a:latin typeface="Verdana" pitchFamily="34" charset="0"/>
              </a:rPr>
              <a:t>Oltre </a:t>
            </a:r>
            <a:r>
              <a:rPr lang="it-IT" sz="2000" dirty="0">
                <a:solidFill>
                  <a:srgbClr val="76923C"/>
                </a:solidFill>
                <a:latin typeface="Verdana" pitchFamily="34" charset="0"/>
              </a:rPr>
              <a:t>un quarto delle imprese </a:t>
            </a:r>
            <a:r>
              <a:rPr lang="it-IT" sz="2000" dirty="0" smtClean="0">
                <a:solidFill>
                  <a:srgbClr val="76923C"/>
                </a:solidFill>
                <a:latin typeface="Verdana" pitchFamily="34" charset="0"/>
              </a:rPr>
              <a:t>non regge il peso del debito</a:t>
            </a:r>
            <a:endParaRPr lang="it-IT" sz="2000" dirty="0">
              <a:solidFill>
                <a:srgbClr val="76923C"/>
              </a:solidFill>
              <a:latin typeface="Verdana" pitchFamily="34" charset="0"/>
            </a:endParaRPr>
          </a:p>
        </p:txBody>
      </p:sp>
      <p:sp>
        <p:nvSpPr>
          <p:cNvPr id="30" name="Pentagono 29"/>
          <p:cNvSpPr/>
          <p:nvPr/>
        </p:nvSpPr>
        <p:spPr bwMode="auto">
          <a:xfrm>
            <a:off x="769224" y="5853523"/>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80" name="Rectangle 81"/>
          <p:cNvSpPr>
            <a:spLocks noChangeArrowheads="1"/>
          </p:cNvSpPr>
          <p:nvPr/>
        </p:nvSpPr>
        <p:spPr bwMode="auto">
          <a:xfrm>
            <a:off x="7019925" y="3224213"/>
            <a:ext cx="3206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800">
                <a:solidFill>
                  <a:srgbClr val="76923C"/>
                </a:solidFill>
              </a:rPr>
              <a:t>Me</a:t>
            </a:r>
            <a:endParaRPr lang="it-IT" b="0">
              <a:solidFill>
                <a:srgbClr val="76923C"/>
              </a:solidFill>
            </a:endParaRPr>
          </a:p>
        </p:txBody>
      </p:sp>
      <p:sp>
        <p:nvSpPr>
          <p:cNvPr id="81" name="Rectangle 81"/>
          <p:cNvSpPr>
            <a:spLocks noChangeArrowheads="1"/>
          </p:cNvSpPr>
          <p:nvPr/>
        </p:nvSpPr>
        <p:spPr bwMode="auto">
          <a:xfrm>
            <a:off x="7019925" y="4446588"/>
            <a:ext cx="3079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800">
                <a:solidFill>
                  <a:srgbClr val="92D050"/>
                </a:solidFill>
              </a:rPr>
              <a:t>Q1</a:t>
            </a:r>
            <a:endParaRPr lang="it-IT" b="0">
              <a:solidFill>
                <a:srgbClr val="92D050"/>
              </a:solidFill>
            </a:endParaRPr>
          </a:p>
        </p:txBody>
      </p:sp>
      <p:sp>
        <p:nvSpPr>
          <p:cNvPr id="41" name="Rettangolo 40"/>
          <p:cNvSpPr/>
          <p:nvPr/>
        </p:nvSpPr>
        <p:spPr bwMode="auto">
          <a:xfrm>
            <a:off x="2030490" y="6568835"/>
            <a:ext cx="226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Morfologia</a:t>
            </a:r>
          </a:p>
        </p:txBody>
      </p:sp>
      <p:sp>
        <p:nvSpPr>
          <p:cNvPr id="42" name="Rettangolo 41"/>
          <p:cNvSpPr/>
          <p:nvPr/>
        </p:nvSpPr>
        <p:spPr bwMode="auto">
          <a:xfrm>
            <a:off x="4298482"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Risultati della provincia</a:t>
            </a:r>
          </a:p>
        </p:txBody>
      </p:sp>
      <p:sp>
        <p:nvSpPr>
          <p:cNvPr id="47" name="Rettangolo 46"/>
          <p:cNvSpPr/>
          <p:nvPr/>
        </p:nvSpPr>
        <p:spPr bwMode="auto">
          <a:xfrm>
            <a:off x="6797306" y="6568835"/>
            <a:ext cx="2340000" cy="333375"/>
          </a:xfrm>
          <a:prstGeom prst="rect">
            <a:avLst/>
          </a:prstGeom>
          <a:solidFill>
            <a:srgbClr val="33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solidFill>
                <a:latin typeface="Verdana" pitchFamily="34" charset="0"/>
                <a:cs typeface="+mn-cs"/>
              </a:rPr>
              <a:t>I settori economici</a:t>
            </a:r>
          </a:p>
        </p:txBody>
      </p:sp>
      <p:sp>
        <p:nvSpPr>
          <p:cNvPr id="48" name="Rettangolo 47"/>
          <p:cNvSpPr/>
          <p:nvPr/>
        </p:nvSpPr>
        <p:spPr bwMode="auto">
          <a:xfrm>
            <a:off x="-16797" y="6568835"/>
            <a:ext cx="208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Domande</a:t>
            </a:r>
          </a:p>
        </p:txBody>
      </p:sp>
      <p:sp>
        <p:nvSpPr>
          <p:cNvPr id="12" name="Rectangle 81"/>
          <p:cNvSpPr>
            <a:spLocks noChangeArrowheads="1"/>
          </p:cNvSpPr>
          <p:nvPr/>
        </p:nvSpPr>
        <p:spPr bwMode="auto">
          <a:xfrm>
            <a:off x="7019925" y="1268413"/>
            <a:ext cx="307975" cy="276225"/>
          </a:xfrm>
          <a:prstGeom prst="rect">
            <a:avLst/>
          </a:prstGeom>
          <a:noFill/>
          <a:ln w="9525">
            <a:noFill/>
            <a:miter lim="800000"/>
            <a:headEnd/>
            <a:tailEnd/>
          </a:ln>
        </p:spPr>
        <p:txBody>
          <a:bodyPr wrap="none" lIns="0" tIns="0" rIns="0" bIns="0">
            <a:spAutoFit/>
          </a:bodyPr>
          <a:lstStyle/>
          <a:p>
            <a:pPr>
              <a:defRPr/>
            </a:pPr>
            <a:r>
              <a:rPr lang="it-IT" sz="1800" dirty="0">
                <a:solidFill>
                  <a:schemeClr val="bg1">
                    <a:lumMod val="50000"/>
                  </a:schemeClr>
                </a:solidFill>
              </a:rPr>
              <a:t>Q3</a:t>
            </a:r>
            <a:endParaRPr lang="it-IT" b="0" dirty="0">
              <a:solidFill>
                <a:schemeClr val="bg1">
                  <a:lumMod val="50000"/>
                </a:schemeClr>
              </a:solidFill>
            </a:endParaRPr>
          </a:p>
        </p:txBody>
      </p:sp>
      <p:sp>
        <p:nvSpPr>
          <p:cNvPr id="93196" name="Freeform 12"/>
          <p:cNvSpPr>
            <a:spLocks/>
          </p:cNvSpPr>
          <p:nvPr/>
        </p:nvSpPr>
        <p:spPr bwMode="auto">
          <a:xfrm>
            <a:off x="1966913" y="4167188"/>
            <a:ext cx="5011737" cy="1001712"/>
          </a:xfrm>
          <a:custGeom>
            <a:avLst/>
            <a:gdLst>
              <a:gd name="T0" fmla="*/ 42 w 11477"/>
              <a:gd name="T1" fmla="*/ 1 h 2289"/>
              <a:gd name="T2" fmla="*/ 2890 w 11477"/>
              <a:gd name="T3" fmla="*/ 129 h 2289"/>
              <a:gd name="T4" fmla="*/ 2906 w 11477"/>
              <a:gd name="T5" fmla="*/ 133 h 2289"/>
              <a:gd name="T6" fmla="*/ 5754 w 11477"/>
              <a:gd name="T7" fmla="*/ 1541 h 2289"/>
              <a:gd name="T8" fmla="*/ 5746 w 11477"/>
              <a:gd name="T9" fmla="*/ 1538 h 2289"/>
              <a:gd name="T10" fmla="*/ 8594 w 11477"/>
              <a:gd name="T11" fmla="*/ 2210 h 2289"/>
              <a:gd name="T12" fmla="*/ 8574 w 11477"/>
              <a:gd name="T13" fmla="*/ 2210 h 2289"/>
              <a:gd name="T14" fmla="*/ 11422 w 11477"/>
              <a:gd name="T15" fmla="*/ 1458 h 2289"/>
              <a:gd name="T16" fmla="*/ 11471 w 11477"/>
              <a:gd name="T17" fmla="*/ 1486 h 2289"/>
              <a:gd name="T18" fmla="*/ 11443 w 11477"/>
              <a:gd name="T19" fmla="*/ 1535 h 2289"/>
              <a:gd name="T20" fmla="*/ 8595 w 11477"/>
              <a:gd name="T21" fmla="*/ 2287 h 2289"/>
              <a:gd name="T22" fmla="*/ 8575 w 11477"/>
              <a:gd name="T23" fmla="*/ 2287 h 2289"/>
              <a:gd name="T24" fmla="*/ 5727 w 11477"/>
              <a:gd name="T25" fmla="*/ 1615 h 2289"/>
              <a:gd name="T26" fmla="*/ 5719 w 11477"/>
              <a:gd name="T27" fmla="*/ 1612 h 2289"/>
              <a:gd name="T28" fmla="*/ 2871 w 11477"/>
              <a:gd name="T29" fmla="*/ 204 h 2289"/>
              <a:gd name="T30" fmla="*/ 2887 w 11477"/>
              <a:gd name="T31" fmla="*/ 208 h 2289"/>
              <a:gd name="T32" fmla="*/ 39 w 11477"/>
              <a:gd name="T33" fmla="*/ 80 h 2289"/>
              <a:gd name="T34" fmla="*/ 1 w 11477"/>
              <a:gd name="T35" fmla="*/ 39 h 2289"/>
              <a:gd name="T36" fmla="*/ 42 w 11477"/>
              <a:gd name="T37" fmla="*/ 1 h 228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477"/>
              <a:gd name="T58" fmla="*/ 0 h 2289"/>
              <a:gd name="T59" fmla="*/ 11477 w 11477"/>
              <a:gd name="T60" fmla="*/ 2289 h 228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477" h="2289">
                <a:moveTo>
                  <a:pt x="42" y="1"/>
                </a:moveTo>
                <a:lnTo>
                  <a:pt x="2890" y="129"/>
                </a:lnTo>
                <a:cubicBezTo>
                  <a:pt x="2896" y="129"/>
                  <a:pt x="2901" y="130"/>
                  <a:pt x="2906" y="133"/>
                </a:cubicBezTo>
                <a:lnTo>
                  <a:pt x="5754" y="1541"/>
                </a:lnTo>
                <a:lnTo>
                  <a:pt x="5746" y="1538"/>
                </a:lnTo>
                <a:lnTo>
                  <a:pt x="8594" y="2210"/>
                </a:lnTo>
                <a:lnTo>
                  <a:pt x="8574" y="2210"/>
                </a:lnTo>
                <a:lnTo>
                  <a:pt x="11422" y="1458"/>
                </a:lnTo>
                <a:cubicBezTo>
                  <a:pt x="11444" y="1452"/>
                  <a:pt x="11466" y="1465"/>
                  <a:pt x="11471" y="1486"/>
                </a:cubicBezTo>
                <a:cubicBezTo>
                  <a:pt x="11477" y="1508"/>
                  <a:pt x="11464" y="1530"/>
                  <a:pt x="11443" y="1535"/>
                </a:cubicBezTo>
                <a:lnTo>
                  <a:pt x="8595" y="2287"/>
                </a:lnTo>
                <a:cubicBezTo>
                  <a:pt x="8588" y="2289"/>
                  <a:pt x="8582" y="2289"/>
                  <a:pt x="8575" y="2287"/>
                </a:cubicBezTo>
                <a:lnTo>
                  <a:pt x="5727" y="1615"/>
                </a:lnTo>
                <a:cubicBezTo>
                  <a:pt x="5724" y="1615"/>
                  <a:pt x="5721" y="1614"/>
                  <a:pt x="5719" y="1612"/>
                </a:cubicBezTo>
                <a:lnTo>
                  <a:pt x="2871" y="204"/>
                </a:lnTo>
                <a:lnTo>
                  <a:pt x="2887" y="208"/>
                </a:lnTo>
                <a:lnTo>
                  <a:pt x="39" y="80"/>
                </a:lnTo>
                <a:cubicBezTo>
                  <a:pt x="17" y="79"/>
                  <a:pt x="0" y="61"/>
                  <a:pt x="1" y="39"/>
                </a:cubicBezTo>
                <a:cubicBezTo>
                  <a:pt x="2" y="17"/>
                  <a:pt x="20" y="0"/>
                  <a:pt x="42" y="1"/>
                </a:cubicBezTo>
                <a:close/>
              </a:path>
            </a:pathLst>
          </a:custGeom>
          <a:solidFill>
            <a:srgbClr val="92D050"/>
          </a:solidFill>
          <a:ln w="6350" cap="flat">
            <a:solidFill>
              <a:srgbClr val="92D050"/>
            </a:solidFill>
            <a:prstDash val="solid"/>
            <a:bevel/>
            <a:headEnd/>
            <a:tailEnd/>
          </a:ln>
        </p:spPr>
        <p:txBody>
          <a:bodyPr/>
          <a:lstStyle/>
          <a:p>
            <a:endParaRPr lang="it-IT"/>
          </a:p>
        </p:txBody>
      </p:sp>
      <p:sp>
        <p:nvSpPr>
          <p:cNvPr id="93197" name="Freeform 13"/>
          <p:cNvSpPr>
            <a:spLocks/>
          </p:cNvSpPr>
          <p:nvPr/>
        </p:nvSpPr>
        <p:spPr bwMode="auto">
          <a:xfrm>
            <a:off x="1966913" y="1414463"/>
            <a:ext cx="5011737" cy="1592262"/>
          </a:xfrm>
          <a:custGeom>
            <a:avLst/>
            <a:gdLst>
              <a:gd name="T0" fmla="*/ 44 w 11478"/>
              <a:gd name="T1" fmla="*/ 1045 h 3638"/>
              <a:gd name="T2" fmla="*/ 2892 w 11478"/>
              <a:gd name="T3" fmla="*/ 1237 h 3638"/>
              <a:gd name="T4" fmla="*/ 2915 w 11478"/>
              <a:gd name="T5" fmla="*/ 1245 h 3638"/>
              <a:gd name="T6" fmla="*/ 5763 w 11478"/>
              <a:gd name="T7" fmla="*/ 3565 h 3638"/>
              <a:gd name="T8" fmla="*/ 5731 w 11478"/>
              <a:gd name="T9" fmla="*/ 3557 h 3638"/>
              <a:gd name="T10" fmla="*/ 8579 w 11478"/>
              <a:gd name="T11" fmla="*/ 3109 h 3638"/>
              <a:gd name="T12" fmla="*/ 8556 w 11478"/>
              <a:gd name="T13" fmla="*/ 3121 h 3638"/>
              <a:gd name="T14" fmla="*/ 11404 w 11478"/>
              <a:gd name="T15" fmla="*/ 17 h 3638"/>
              <a:gd name="T16" fmla="*/ 11461 w 11478"/>
              <a:gd name="T17" fmla="*/ 15 h 3638"/>
              <a:gd name="T18" fmla="*/ 11463 w 11478"/>
              <a:gd name="T19" fmla="*/ 72 h 3638"/>
              <a:gd name="T20" fmla="*/ 8615 w 11478"/>
              <a:gd name="T21" fmla="*/ 3176 h 3638"/>
              <a:gd name="T22" fmla="*/ 8592 w 11478"/>
              <a:gd name="T23" fmla="*/ 3188 h 3638"/>
              <a:gd name="T24" fmla="*/ 5744 w 11478"/>
              <a:gd name="T25" fmla="*/ 3636 h 3638"/>
              <a:gd name="T26" fmla="*/ 5712 w 11478"/>
              <a:gd name="T27" fmla="*/ 3627 h 3638"/>
              <a:gd name="T28" fmla="*/ 2864 w 11478"/>
              <a:gd name="T29" fmla="*/ 1307 h 3638"/>
              <a:gd name="T30" fmla="*/ 2887 w 11478"/>
              <a:gd name="T31" fmla="*/ 1316 h 3638"/>
              <a:gd name="T32" fmla="*/ 39 w 11478"/>
              <a:gd name="T33" fmla="*/ 1124 h 3638"/>
              <a:gd name="T34" fmla="*/ 2 w 11478"/>
              <a:gd name="T35" fmla="*/ 1082 h 3638"/>
              <a:gd name="T36" fmla="*/ 44 w 11478"/>
              <a:gd name="T37" fmla="*/ 1045 h 363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478"/>
              <a:gd name="T58" fmla="*/ 0 h 3638"/>
              <a:gd name="T59" fmla="*/ 11478 w 11478"/>
              <a:gd name="T60" fmla="*/ 3638 h 363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478" h="3638">
                <a:moveTo>
                  <a:pt x="44" y="1045"/>
                </a:moveTo>
                <a:lnTo>
                  <a:pt x="2892" y="1237"/>
                </a:lnTo>
                <a:cubicBezTo>
                  <a:pt x="2900" y="1237"/>
                  <a:pt x="2908" y="1240"/>
                  <a:pt x="2915" y="1245"/>
                </a:cubicBezTo>
                <a:lnTo>
                  <a:pt x="5763" y="3565"/>
                </a:lnTo>
                <a:lnTo>
                  <a:pt x="5731" y="3557"/>
                </a:lnTo>
                <a:lnTo>
                  <a:pt x="8579" y="3109"/>
                </a:lnTo>
                <a:lnTo>
                  <a:pt x="8556" y="3121"/>
                </a:lnTo>
                <a:lnTo>
                  <a:pt x="11404" y="17"/>
                </a:lnTo>
                <a:cubicBezTo>
                  <a:pt x="11419" y="1"/>
                  <a:pt x="11444" y="0"/>
                  <a:pt x="11461" y="15"/>
                </a:cubicBezTo>
                <a:cubicBezTo>
                  <a:pt x="11477" y="30"/>
                  <a:pt x="11478" y="55"/>
                  <a:pt x="11463" y="72"/>
                </a:cubicBezTo>
                <a:lnTo>
                  <a:pt x="8615" y="3176"/>
                </a:lnTo>
                <a:cubicBezTo>
                  <a:pt x="8609" y="3182"/>
                  <a:pt x="8601" y="3187"/>
                  <a:pt x="8592" y="3188"/>
                </a:cubicBezTo>
                <a:lnTo>
                  <a:pt x="5744" y="3636"/>
                </a:lnTo>
                <a:cubicBezTo>
                  <a:pt x="5732" y="3638"/>
                  <a:pt x="5721" y="3635"/>
                  <a:pt x="5712" y="3627"/>
                </a:cubicBezTo>
                <a:lnTo>
                  <a:pt x="2864" y="1307"/>
                </a:lnTo>
                <a:lnTo>
                  <a:pt x="2887" y="1316"/>
                </a:lnTo>
                <a:lnTo>
                  <a:pt x="39" y="1124"/>
                </a:lnTo>
                <a:cubicBezTo>
                  <a:pt x="17" y="1123"/>
                  <a:pt x="0" y="1104"/>
                  <a:pt x="2" y="1082"/>
                </a:cubicBezTo>
                <a:cubicBezTo>
                  <a:pt x="3" y="1060"/>
                  <a:pt x="22" y="1043"/>
                  <a:pt x="44" y="1045"/>
                </a:cubicBezTo>
                <a:close/>
              </a:path>
            </a:pathLst>
          </a:custGeom>
          <a:solidFill>
            <a:srgbClr val="A6A6A6"/>
          </a:solidFill>
          <a:ln w="6350" cap="flat">
            <a:solidFill>
              <a:srgbClr val="A6A6A6"/>
            </a:solidFill>
            <a:prstDash val="solid"/>
            <a:bevel/>
            <a:headEnd/>
            <a:tailEnd/>
          </a:ln>
        </p:spPr>
        <p:txBody>
          <a:bodyPr/>
          <a:lstStyle/>
          <a:p>
            <a:endParaRPr lang="it-IT"/>
          </a:p>
        </p:txBody>
      </p:sp>
      <p:grpSp>
        <p:nvGrpSpPr>
          <p:cNvPr id="4" name="Gruppo 65"/>
          <p:cNvGrpSpPr>
            <a:grpSpLocks/>
          </p:cNvGrpSpPr>
          <p:nvPr/>
        </p:nvGrpSpPr>
        <p:grpSpPr bwMode="auto">
          <a:xfrm>
            <a:off x="971550" y="1149350"/>
            <a:ext cx="6613525" cy="4087813"/>
            <a:chOff x="971600" y="1149350"/>
            <a:chExt cx="6613475" cy="4087812"/>
          </a:xfrm>
        </p:grpSpPr>
        <p:sp>
          <p:nvSpPr>
            <p:cNvPr id="50204" name="Freeform 6"/>
            <p:cNvSpPr>
              <a:spLocks noEditPoints="1"/>
            </p:cNvSpPr>
            <p:nvPr/>
          </p:nvSpPr>
          <p:spPr bwMode="auto">
            <a:xfrm>
              <a:off x="1362075" y="1241425"/>
              <a:ext cx="6219825" cy="3995737"/>
            </a:xfrm>
            <a:custGeom>
              <a:avLst/>
              <a:gdLst>
                <a:gd name="T0" fmla="*/ 0 w 3918"/>
                <a:gd name="T1" fmla="*/ 2513 h 2517"/>
                <a:gd name="T2" fmla="*/ 3918 w 3918"/>
                <a:gd name="T3" fmla="*/ 2513 h 2517"/>
                <a:gd name="T4" fmla="*/ 3918 w 3918"/>
                <a:gd name="T5" fmla="*/ 2517 h 2517"/>
                <a:gd name="T6" fmla="*/ 0 w 3918"/>
                <a:gd name="T7" fmla="*/ 2517 h 2517"/>
                <a:gd name="T8" fmla="*/ 0 w 3918"/>
                <a:gd name="T9" fmla="*/ 2513 h 2517"/>
                <a:gd name="T10" fmla="*/ 0 w 3918"/>
                <a:gd name="T11" fmla="*/ 1794 h 2517"/>
                <a:gd name="T12" fmla="*/ 3918 w 3918"/>
                <a:gd name="T13" fmla="*/ 1794 h 2517"/>
                <a:gd name="T14" fmla="*/ 3918 w 3918"/>
                <a:gd name="T15" fmla="*/ 1799 h 2517"/>
                <a:gd name="T16" fmla="*/ 0 w 3918"/>
                <a:gd name="T17" fmla="*/ 1799 h 2517"/>
                <a:gd name="T18" fmla="*/ 0 w 3918"/>
                <a:gd name="T19" fmla="*/ 1794 h 2517"/>
                <a:gd name="T20" fmla="*/ 0 w 3918"/>
                <a:gd name="T21" fmla="*/ 1437 h 2517"/>
                <a:gd name="T22" fmla="*/ 3918 w 3918"/>
                <a:gd name="T23" fmla="*/ 1437 h 2517"/>
                <a:gd name="T24" fmla="*/ 3918 w 3918"/>
                <a:gd name="T25" fmla="*/ 1442 h 2517"/>
                <a:gd name="T26" fmla="*/ 0 w 3918"/>
                <a:gd name="T27" fmla="*/ 1442 h 2517"/>
                <a:gd name="T28" fmla="*/ 0 w 3918"/>
                <a:gd name="T29" fmla="*/ 1437 h 2517"/>
                <a:gd name="T30" fmla="*/ 0 w 3918"/>
                <a:gd name="T31" fmla="*/ 1076 h 2517"/>
                <a:gd name="T32" fmla="*/ 3918 w 3918"/>
                <a:gd name="T33" fmla="*/ 1076 h 2517"/>
                <a:gd name="T34" fmla="*/ 3918 w 3918"/>
                <a:gd name="T35" fmla="*/ 1080 h 2517"/>
                <a:gd name="T36" fmla="*/ 0 w 3918"/>
                <a:gd name="T37" fmla="*/ 1080 h 2517"/>
                <a:gd name="T38" fmla="*/ 0 w 3918"/>
                <a:gd name="T39" fmla="*/ 1076 h 2517"/>
                <a:gd name="T40" fmla="*/ 0 w 3918"/>
                <a:gd name="T41" fmla="*/ 719 h 2517"/>
                <a:gd name="T42" fmla="*/ 3918 w 3918"/>
                <a:gd name="T43" fmla="*/ 719 h 2517"/>
                <a:gd name="T44" fmla="*/ 3918 w 3918"/>
                <a:gd name="T45" fmla="*/ 723 h 2517"/>
                <a:gd name="T46" fmla="*/ 0 w 3918"/>
                <a:gd name="T47" fmla="*/ 723 h 2517"/>
                <a:gd name="T48" fmla="*/ 0 w 3918"/>
                <a:gd name="T49" fmla="*/ 719 h 2517"/>
                <a:gd name="T50" fmla="*/ 0 w 3918"/>
                <a:gd name="T51" fmla="*/ 357 h 2517"/>
                <a:gd name="T52" fmla="*/ 3918 w 3918"/>
                <a:gd name="T53" fmla="*/ 357 h 2517"/>
                <a:gd name="T54" fmla="*/ 3918 w 3918"/>
                <a:gd name="T55" fmla="*/ 362 h 2517"/>
                <a:gd name="T56" fmla="*/ 0 w 3918"/>
                <a:gd name="T57" fmla="*/ 362 h 2517"/>
                <a:gd name="T58" fmla="*/ 0 w 3918"/>
                <a:gd name="T59" fmla="*/ 357 h 2517"/>
                <a:gd name="T60" fmla="*/ 0 w 3918"/>
                <a:gd name="T61" fmla="*/ 0 h 2517"/>
                <a:gd name="T62" fmla="*/ 3918 w 3918"/>
                <a:gd name="T63" fmla="*/ 0 h 2517"/>
                <a:gd name="T64" fmla="*/ 3918 w 3918"/>
                <a:gd name="T65" fmla="*/ 5 h 2517"/>
                <a:gd name="T66" fmla="*/ 0 w 3918"/>
                <a:gd name="T67" fmla="*/ 5 h 2517"/>
                <a:gd name="T68" fmla="*/ 0 w 3918"/>
                <a:gd name="T69" fmla="*/ 0 h 251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918"/>
                <a:gd name="T106" fmla="*/ 0 h 2517"/>
                <a:gd name="T107" fmla="*/ 3918 w 3918"/>
                <a:gd name="T108" fmla="*/ 2517 h 251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918" h="2517">
                  <a:moveTo>
                    <a:pt x="0" y="2513"/>
                  </a:moveTo>
                  <a:lnTo>
                    <a:pt x="3918" y="2513"/>
                  </a:lnTo>
                  <a:lnTo>
                    <a:pt x="3918" y="2517"/>
                  </a:lnTo>
                  <a:lnTo>
                    <a:pt x="0" y="2517"/>
                  </a:lnTo>
                  <a:lnTo>
                    <a:pt x="0" y="2513"/>
                  </a:lnTo>
                  <a:close/>
                  <a:moveTo>
                    <a:pt x="0" y="1794"/>
                  </a:moveTo>
                  <a:lnTo>
                    <a:pt x="3918" y="1794"/>
                  </a:lnTo>
                  <a:lnTo>
                    <a:pt x="3918" y="1799"/>
                  </a:lnTo>
                  <a:lnTo>
                    <a:pt x="0" y="1799"/>
                  </a:lnTo>
                  <a:lnTo>
                    <a:pt x="0" y="1794"/>
                  </a:lnTo>
                  <a:close/>
                  <a:moveTo>
                    <a:pt x="0" y="1437"/>
                  </a:moveTo>
                  <a:lnTo>
                    <a:pt x="3918" y="1437"/>
                  </a:lnTo>
                  <a:lnTo>
                    <a:pt x="3918" y="1442"/>
                  </a:lnTo>
                  <a:lnTo>
                    <a:pt x="0" y="1442"/>
                  </a:lnTo>
                  <a:lnTo>
                    <a:pt x="0" y="1437"/>
                  </a:lnTo>
                  <a:close/>
                  <a:moveTo>
                    <a:pt x="0" y="1076"/>
                  </a:moveTo>
                  <a:lnTo>
                    <a:pt x="3918" y="1076"/>
                  </a:lnTo>
                  <a:lnTo>
                    <a:pt x="3918" y="1080"/>
                  </a:lnTo>
                  <a:lnTo>
                    <a:pt x="0" y="1080"/>
                  </a:lnTo>
                  <a:lnTo>
                    <a:pt x="0" y="1076"/>
                  </a:lnTo>
                  <a:close/>
                  <a:moveTo>
                    <a:pt x="0" y="719"/>
                  </a:moveTo>
                  <a:lnTo>
                    <a:pt x="3918" y="719"/>
                  </a:lnTo>
                  <a:lnTo>
                    <a:pt x="3918" y="723"/>
                  </a:lnTo>
                  <a:lnTo>
                    <a:pt x="0" y="723"/>
                  </a:lnTo>
                  <a:lnTo>
                    <a:pt x="0" y="719"/>
                  </a:lnTo>
                  <a:close/>
                  <a:moveTo>
                    <a:pt x="0" y="357"/>
                  </a:moveTo>
                  <a:lnTo>
                    <a:pt x="3918" y="357"/>
                  </a:lnTo>
                  <a:lnTo>
                    <a:pt x="3918" y="362"/>
                  </a:lnTo>
                  <a:lnTo>
                    <a:pt x="0" y="362"/>
                  </a:lnTo>
                  <a:lnTo>
                    <a:pt x="0" y="357"/>
                  </a:lnTo>
                  <a:close/>
                  <a:moveTo>
                    <a:pt x="0" y="0"/>
                  </a:moveTo>
                  <a:lnTo>
                    <a:pt x="3918" y="0"/>
                  </a:lnTo>
                  <a:lnTo>
                    <a:pt x="3918"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50205" name="Rectangle 7"/>
            <p:cNvSpPr>
              <a:spLocks noChangeArrowheads="1"/>
            </p:cNvSpPr>
            <p:nvPr/>
          </p:nvSpPr>
          <p:spPr bwMode="auto">
            <a:xfrm>
              <a:off x="1358900" y="1244600"/>
              <a:ext cx="7938" cy="3989387"/>
            </a:xfrm>
            <a:prstGeom prst="rect">
              <a:avLst/>
            </a:prstGeom>
            <a:solidFill>
              <a:srgbClr val="868686"/>
            </a:solidFill>
            <a:ln w="6350">
              <a:solidFill>
                <a:srgbClr val="868686"/>
              </a:solidFill>
              <a:bevel/>
              <a:headEnd/>
              <a:tailEnd/>
            </a:ln>
          </p:spPr>
          <p:txBody>
            <a:bodyPr/>
            <a:lstStyle/>
            <a:p>
              <a:endParaRPr lang="it-IT"/>
            </a:p>
          </p:txBody>
        </p:sp>
        <p:sp>
          <p:nvSpPr>
            <p:cNvPr id="50206" name="Freeform 8"/>
            <p:cNvSpPr>
              <a:spLocks noEditPoints="1"/>
            </p:cNvSpPr>
            <p:nvPr/>
          </p:nvSpPr>
          <p:spPr bwMode="auto">
            <a:xfrm>
              <a:off x="1314450" y="1241425"/>
              <a:ext cx="47625" cy="3995737"/>
            </a:xfrm>
            <a:custGeom>
              <a:avLst/>
              <a:gdLst>
                <a:gd name="T0" fmla="*/ 0 w 30"/>
                <a:gd name="T1" fmla="*/ 2513 h 2517"/>
                <a:gd name="T2" fmla="*/ 30 w 30"/>
                <a:gd name="T3" fmla="*/ 2513 h 2517"/>
                <a:gd name="T4" fmla="*/ 30 w 30"/>
                <a:gd name="T5" fmla="*/ 2517 h 2517"/>
                <a:gd name="T6" fmla="*/ 0 w 30"/>
                <a:gd name="T7" fmla="*/ 2517 h 2517"/>
                <a:gd name="T8" fmla="*/ 0 w 30"/>
                <a:gd name="T9" fmla="*/ 2513 h 2517"/>
                <a:gd name="T10" fmla="*/ 0 w 30"/>
                <a:gd name="T11" fmla="*/ 2156 h 2517"/>
                <a:gd name="T12" fmla="*/ 30 w 30"/>
                <a:gd name="T13" fmla="*/ 2156 h 2517"/>
                <a:gd name="T14" fmla="*/ 30 w 30"/>
                <a:gd name="T15" fmla="*/ 2160 h 2517"/>
                <a:gd name="T16" fmla="*/ 0 w 30"/>
                <a:gd name="T17" fmla="*/ 2160 h 2517"/>
                <a:gd name="T18" fmla="*/ 0 w 30"/>
                <a:gd name="T19" fmla="*/ 2156 h 2517"/>
                <a:gd name="T20" fmla="*/ 0 w 30"/>
                <a:gd name="T21" fmla="*/ 1794 h 2517"/>
                <a:gd name="T22" fmla="*/ 30 w 30"/>
                <a:gd name="T23" fmla="*/ 1794 h 2517"/>
                <a:gd name="T24" fmla="*/ 30 w 30"/>
                <a:gd name="T25" fmla="*/ 1799 h 2517"/>
                <a:gd name="T26" fmla="*/ 0 w 30"/>
                <a:gd name="T27" fmla="*/ 1799 h 2517"/>
                <a:gd name="T28" fmla="*/ 0 w 30"/>
                <a:gd name="T29" fmla="*/ 1794 h 2517"/>
                <a:gd name="T30" fmla="*/ 0 w 30"/>
                <a:gd name="T31" fmla="*/ 1437 h 2517"/>
                <a:gd name="T32" fmla="*/ 30 w 30"/>
                <a:gd name="T33" fmla="*/ 1437 h 2517"/>
                <a:gd name="T34" fmla="*/ 30 w 30"/>
                <a:gd name="T35" fmla="*/ 1442 h 2517"/>
                <a:gd name="T36" fmla="*/ 0 w 30"/>
                <a:gd name="T37" fmla="*/ 1442 h 2517"/>
                <a:gd name="T38" fmla="*/ 0 w 30"/>
                <a:gd name="T39" fmla="*/ 1437 h 2517"/>
                <a:gd name="T40" fmla="*/ 0 w 30"/>
                <a:gd name="T41" fmla="*/ 1076 h 2517"/>
                <a:gd name="T42" fmla="*/ 30 w 30"/>
                <a:gd name="T43" fmla="*/ 1076 h 2517"/>
                <a:gd name="T44" fmla="*/ 30 w 30"/>
                <a:gd name="T45" fmla="*/ 1080 h 2517"/>
                <a:gd name="T46" fmla="*/ 0 w 30"/>
                <a:gd name="T47" fmla="*/ 1080 h 2517"/>
                <a:gd name="T48" fmla="*/ 0 w 30"/>
                <a:gd name="T49" fmla="*/ 1076 h 2517"/>
                <a:gd name="T50" fmla="*/ 0 w 30"/>
                <a:gd name="T51" fmla="*/ 719 h 2517"/>
                <a:gd name="T52" fmla="*/ 30 w 30"/>
                <a:gd name="T53" fmla="*/ 719 h 2517"/>
                <a:gd name="T54" fmla="*/ 30 w 30"/>
                <a:gd name="T55" fmla="*/ 723 h 2517"/>
                <a:gd name="T56" fmla="*/ 0 w 30"/>
                <a:gd name="T57" fmla="*/ 723 h 2517"/>
                <a:gd name="T58" fmla="*/ 0 w 30"/>
                <a:gd name="T59" fmla="*/ 719 h 2517"/>
                <a:gd name="T60" fmla="*/ 0 w 30"/>
                <a:gd name="T61" fmla="*/ 357 h 2517"/>
                <a:gd name="T62" fmla="*/ 30 w 30"/>
                <a:gd name="T63" fmla="*/ 357 h 2517"/>
                <a:gd name="T64" fmla="*/ 30 w 30"/>
                <a:gd name="T65" fmla="*/ 362 h 2517"/>
                <a:gd name="T66" fmla="*/ 0 w 30"/>
                <a:gd name="T67" fmla="*/ 362 h 2517"/>
                <a:gd name="T68" fmla="*/ 0 w 30"/>
                <a:gd name="T69" fmla="*/ 357 h 2517"/>
                <a:gd name="T70" fmla="*/ 0 w 30"/>
                <a:gd name="T71" fmla="*/ 0 h 2517"/>
                <a:gd name="T72" fmla="*/ 30 w 30"/>
                <a:gd name="T73" fmla="*/ 0 h 2517"/>
                <a:gd name="T74" fmla="*/ 30 w 30"/>
                <a:gd name="T75" fmla="*/ 5 h 2517"/>
                <a:gd name="T76" fmla="*/ 0 w 30"/>
                <a:gd name="T77" fmla="*/ 5 h 2517"/>
                <a:gd name="T78" fmla="*/ 0 w 30"/>
                <a:gd name="T79" fmla="*/ 0 h 251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0"/>
                <a:gd name="T121" fmla="*/ 0 h 2517"/>
                <a:gd name="T122" fmla="*/ 30 w 30"/>
                <a:gd name="T123" fmla="*/ 2517 h 2517"/>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0" h="2517">
                  <a:moveTo>
                    <a:pt x="0" y="2513"/>
                  </a:moveTo>
                  <a:lnTo>
                    <a:pt x="30" y="2513"/>
                  </a:lnTo>
                  <a:lnTo>
                    <a:pt x="30" y="2517"/>
                  </a:lnTo>
                  <a:lnTo>
                    <a:pt x="0" y="2517"/>
                  </a:lnTo>
                  <a:lnTo>
                    <a:pt x="0" y="2513"/>
                  </a:lnTo>
                  <a:close/>
                  <a:moveTo>
                    <a:pt x="0" y="2156"/>
                  </a:moveTo>
                  <a:lnTo>
                    <a:pt x="30" y="2156"/>
                  </a:lnTo>
                  <a:lnTo>
                    <a:pt x="30" y="2160"/>
                  </a:lnTo>
                  <a:lnTo>
                    <a:pt x="0" y="2160"/>
                  </a:lnTo>
                  <a:lnTo>
                    <a:pt x="0" y="2156"/>
                  </a:lnTo>
                  <a:close/>
                  <a:moveTo>
                    <a:pt x="0" y="1794"/>
                  </a:moveTo>
                  <a:lnTo>
                    <a:pt x="30" y="1794"/>
                  </a:lnTo>
                  <a:lnTo>
                    <a:pt x="30" y="1799"/>
                  </a:lnTo>
                  <a:lnTo>
                    <a:pt x="0" y="1799"/>
                  </a:lnTo>
                  <a:lnTo>
                    <a:pt x="0" y="1794"/>
                  </a:lnTo>
                  <a:close/>
                  <a:moveTo>
                    <a:pt x="0" y="1437"/>
                  </a:moveTo>
                  <a:lnTo>
                    <a:pt x="30" y="1437"/>
                  </a:lnTo>
                  <a:lnTo>
                    <a:pt x="30" y="1442"/>
                  </a:lnTo>
                  <a:lnTo>
                    <a:pt x="0" y="1442"/>
                  </a:lnTo>
                  <a:lnTo>
                    <a:pt x="0" y="1437"/>
                  </a:lnTo>
                  <a:close/>
                  <a:moveTo>
                    <a:pt x="0" y="1076"/>
                  </a:moveTo>
                  <a:lnTo>
                    <a:pt x="30" y="1076"/>
                  </a:lnTo>
                  <a:lnTo>
                    <a:pt x="30" y="1080"/>
                  </a:lnTo>
                  <a:lnTo>
                    <a:pt x="0" y="1080"/>
                  </a:lnTo>
                  <a:lnTo>
                    <a:pt x="0" y="1076"/>
                  </a:lnTo>
                  <a:close/>
                  <a:moveTo>
                    <a:pt x="0" y="719"/>
                  </a:moveTo>
                  <a:lnTo>
                    <a:pt x="30" y="719"/>
                  </a:lnTo>
                  <a:lnTo>
                    <a:pt x="30" y="723"/>
                  </a:lnTo>
                  <a:lnTo>
                    <a:pt x="0" y="723"/>
                  </a:lnTo>
                  <a:lnTo>
                    <a:pt x="0" y="719"/>
                  </a:lnTo>
                  <a:close/>
                  <a:moveTo>
                    <a:pt x="0" y="357"/>
                  </a:moveTo>
                  <a:lnTo>
                    <a:pt x="30" y="357"/>
                  </a:lnTo>
                  <a:lnTo>
                    <a:pt x="30" y="362"/>
                  </a:lnTo>
                  <a:lnTo>
                    <a:pt x="0" y="362"/>
                  </a:lnTo>
                  <a:lnTo>
                    <a:pt x="0" y="357"/>
                  </a:lnTo>
                  <a:close/>
                  <a:moveTo>
                    <a:pt x="0" y="0"/>
                  </a:moveTo>
                  <a:lnTo>
                    <a:pt x="30" y="0"/>
                  </a:lnTo>
                  <a:lnTo>
                    <a:pt x="30" y="5"/>
                  </a:lnTo>
                  <a:lnTo>
                    <a:pt x="0" y="5"/>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50207" name="Rectangle 9"/>
            <p:cNvSpPr>
              <a:spLocks noChangeArrowheads="1"/>
            </p:cNvSpPr>
            <p:nvPr/>
          </p:nvSpPr>
          <p:spPr bwMode="auto">
            <a:xfrm>
              <a:off x="1362075" y="4664075"/>
              <a:ext cx="6219825" cy="6350"/>
            </a:xfrm>
            <a:prstGeom prst="rect">
              <a:avLst/>
            </a:prstGeom>
            <a:solidFill>
              <a:srgbClr val="868686"/>
            </a:solidFill>
            <a:ln w="6350">
              <a:solidFill>
                <a:srgbClr val="868686"/>
              </a:solidFill>
              <a:bevel/>
              <a:headEnd/>
              <a:tailEnd/>
            </a:ln>
          </p:spPr>
          <p:txBody>
            <a:bodyPr/>
            <a:lstStyle/>
            <a:p>
              <a:endParaRPr lang="it-IT"/>
            </a:p>
          </p:txBody>
        </p:sp>
        <p:sp>
          <p:nvSpPr>
            <p:cNvPr id="50208" name="Freeform 10"/>
            <p:cNvSpPr>
              <a:spLocks noEditPoints="1"/>
            </p:cNvSpPr>
            <p:nvPr/>
          </p:nvSpPr>
          <p:spPr bwMode="auto">
            <a:xfrm>
              <a:off x="1981200" y="4632325"/>
              <a:ext cx="5603875" cy="69850"/>
            </a:xfrm>
            <a:custGeom>
              <a:avLst/>
              <a:gdLst>
                <a:gd name="T0" fmla="*/ 4 w 3530"/>
                <a:gd name="T1" fmla="*/ 0 h 44"/>
                <a:gd name="T2" fmla="*/ 4 w 3530"/>
                <a:gd name="T3" fmla="*/ 44 h 44"/>
                <a:gd name="T4" fmla="*/ 0 w 3530"/>
                <a:gd name="T5" fmla="*/ 44 h 44"/>
                <a:gd name="T6" fmla="*/ 0 w 3530"/>
                <a:gd name="T7" fmla="*/ 0 h 44"/>
                <a:gd name="T8" fmla="*/ 4 w 3530"/>
                <a:gd name="T9" fmla="*/ 0 h 44"/>
                <a:gd name="T10" fmla="*/ 788 w 3530"/>
                <a:gd name="T11" fmla="*/ 0 h 44"/>
                <a:gd name="T12" fmla="*/ 788 w 3530"/>
                <a:gd name="T13" fmla="*/ 44 h 44"/>
                <a:gd name="T14" fmla="*/ 783 w 3530"/>
                <a:gd name="T15" fmla="*/ 44 h 44"/>
                <a:gd name="T16" fmla="*/ 783 w 3530"/>
                <a:gd name="T17" fmla="*/ 0 h 44"/>
                <a:gd name="T18" fmla="*/ 788 w 3530"/>
                <a:gd name="T19" fmla="*/ 0 h 44"/>
                <a:gd name="T20" fmla="*/ 1571 w 3530"/>
                <a:gd name="T21" fmla="*/ 0 h 44"/>
                <a:gd name="T22" fmla="*/ 1571 w 3530"/>
                <a:gd name="T23" fmla="*/ 44 h 44"/>
                <a:gd name="T24" fmla="*/ 1567 w 3530"/>
                <a:gd name="T25" fmla="*/ 44 h 44"/>
                <a:gd name="T26" fmla="*/ 1567 w 3530"/>
                <a:gd name="T27" fmla="*/ 0 h 44"/>
                <a:gd name="T28" fmla="*/ 1571 w 3530"/>
                <a:gd name="T29" fmla="*/ 0 h 44"/>
                <a:gd name="T30" fmla="*/ 2355 w 3530"/>
                <a:gd name="T31" fmla="*/ 0 h 44"/>
                <a:gd name="T32" fmla="*/ 2355 w 3530"/>
                <a:gd name="T33" fmla="*/ 44 h 44"/>
                <a:gd name="T34" fmla="*/ 2350 w 3530"/>
                <a:gd name="T35" fmla="*/ 44 h 44"/>
                <a:gd name="T36" fmla="*/ 2350 w 3530"/>
                <a:gd name="T37" fmla="*/ 0 h 44"/>
                <a:gd name="T38" fmla="*/ 2355 w 3530"/>
                <a:gd name="T39" fmla="*/ 0 h 44"/>
                <a:gd name="T40" fmla="*/ 3138 w 3530"/>
                <a:gd name="T41" fmla="*/ 0 h 44"/>
                <a:gd name="T42" fmla="*/ 3138 w 3530"/>
                <a:gd name="T43" fmla="*/ 44 h 44"/>
                <a:gd name="T44" fmla="*/ 3134 w 3530"/>
                <a:gd name="T45" fmla="*/ 44 h 44"/>
                <a:gd name="T46" fmla="*/ 3134 w 3530"/>
                <a:gd name="T47" fmla="*/ 0 h 44"/>
                <a:gd name="T48" fmla="*/ 3138 w 3530"/>
                <a:gd name="T49" fmla="*/ 0 h 44"/>
                <a:gd name="T50" fmla="*/ 3530 w 3530"/>
                <a:gd name="T51" fmla="*/ 0 h 44"/>
                <a:gd name="T52" fmla="*/ 3530 w 3530"/>
                <a:gd name="T53" fmla="*/ 44 h 44"/>
                <a:gd name="T54" fmla="*/ 3525 w 3530"/>
                <a:gd name="T55" fmla="*/ 44 h 44"/>
                <a:gd name="T56" fmla="*/ 3525 w 3530"/>
                <a:gd name="T57" fmla="*/ 0 h 44"/>
                <a:gd name="T58" fmla="*/ 3530 w 3530"/>
                <a:gd name="T59" fmla="*/ 0 h 4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530"/>
                <a:gd name="T91" fmla="*/ 0 h 44"/>
                <a:gd name="T92" fmla="*/ 3530 w 3530"/>
                <a:gd name="T93" fmla="*/ 44 h 4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530" h="44">
                  <a:moveTo>
                    <a:pt x="4" y="0"/>
                  </a:moveTo>
                  <a:lnTo>
                    <a:pt x="4" y="44"/>
                  </a:lnTo>
                  <a:lnTo>
                    <a:pt x="0" y="44"/>
                  </a:lnTo>
                  <a:lnTo>
                    <a:pt x="0" y="0"/>
                  </a:lnTo>
                  <a:lnTo>
                    <a:pt x="4" y="0"/>
                  </a:lnTo>
                  <a:close/>
                  <a:moveTo>
                    <a:pt x="788" y="0"/>
                  </a:moveTo>
                  <a:lnTo>
                    <a:pt x="788" y="44"/>
                  </a:lnTo>
                  <a:lnTo>
                    <a:pt x="783" y="44"/>
                  </a:lnTo>
                  <a:lnTo>
                    <a:pt x="783" y="0"/>
                  </a:lnTo>
                  <a:lnTo>
                    <a:pt x="788" y="0"/>
                  </a:lnTo>
                  <a:close/>
                  <a:moveTo>
                    <a:pt x="1571" y="0"/>
                  </a:moveTo>
                  <a:lnTo>
                    <a:pt x="1571" y="44"/>
                  </a:lnTo>
                  <a:lnTo>
                    <a:pt x="1567" y="44"/>
                  </a:lnTo>
                  <a:lnTo>
                    <a:pt x="1567" y="0"/>
                  </a:lnTo>
                  <a:lnTo>
                    <a:pt x="1571" y="0"/>
                  </a:lnTo>
                  <a:close/>
                  <a:moveTo>
                    <a:pt x="2355" y="0"/>
                  </a:moveTo>
                  <a:lnTo>
                    <a:pt x="2355" y="44"/>
                  </a:lnTo>
                  <a:lnTo>
                    <a:pt x="2350" y="44"/>
                  </a:lnTo>
                  <a:lnTo>
                    <a:pt x="2350" y="0"/>
                  </a:lnTo>
                  <a:lnTo>
                    <a:pt x="2355" y="0"/>
                  </a:lnTo>
                  <a:close/>
                  <a:moveTo>
                    <a:pt x="3138" y="0"/>
                  </a:moveTo>
                  <a:lnTo>
                    <a:pt x="3138" y="44"/>
                  </a:lnTo>
                  <a:lnTo>
                    <a:pt x="3134" y="44"/>
                  </a:lnTo>
                  <a:lnTo>
                    <a:pt x="3134" y="0"/>
                  </a:lnTo>
                  <a:lnTo>
                    <a:pt x="3138" y="0"/>
                  </a:lnTo>
                  <a:close/>
                  <a:moveTo>
                    <a:pt x="3530" y="0"/>
                  </a:moveTo>
                  <a:lnTo>
                    <a:pt x="3530" y="44"/>
                  </a:lnTo>
                  <a:lnTo>
                    <a:pt x="3525" y="44"/>
                  </a:lnTo>
                  <a:lnTo>
                    <a:pt x="3525" y="0"/>
                  </a:lnTo>
                  <a:lnTo>
                    <a:pt x="353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50209" name="Freeform 11"/>
            <p:cNvSpPr>
              <a:spLocks/>
            </p:cNvSpPr>
            <p:nvPr/>
          </p:nvSpPr>
          <p:spPr bwMode="auto">
            <a:xfrm>
              <a:off x="1966913" y="3235325"/>
              <a:ext cx="5013325" cy="833437"/>
            </a:xfrm>
            <a:custGeom>
              <a:avLst/>
              <a:gdLst>
                <a:gd name="T0" fmla="*/ 48 w 11480"/>
                <a:gd name="T1" fmla="*/ 3 h 1907"/>
                <a:gd name="T2" fmla="*/ 2896 w 11480"/>
                <a:gd name="T3" fmla="*/ 387 h 1907"/>
                <a:gd name="T4" fmla="*/ 2908 w 11480"/>
                <a:gd name="T5" fmla="*/ 390 h 1907"/>
                <a:gd name="T6" fmla="*/ 5756 w 11480"/>
                <a:gd name="T7" fmla="*/ 1734 h 1907"/>
                <a:gd name="T8" fmla="*/ 5740 w 11480"/>
                <a:gd name="T9" fmla="*/ 1730 h 1907"/>
                <a:gd name="T10" fmla="*/ 8588 w 11480"/>
                <a:gd name="T11" fmla="*/ 1826 h 1907"/>
                <a:gd name="T12" fmla="*/ 8572 w 11480"/>
                <a:gd name="T13" fmla="*/ 1829 h 1907"/>
                <a:gd name="T14" fmla="*/ 11420 w 11480"/>
                <a:gd name="T15" fmla="*/ 693 h 1907"/>
                <a:gd name="T16" fmla="*/ 11472 w 11480"/>
                <a:gd name="T17" fmla="*/ 716 h 1907"/>
                <a:gd name="T18" fmla="*/ 11449 w 11480"/>
                <a:gd name="T19" fmla="*/ 768 h 1907"/>
                <a:gd name="T20" fmla="*/ 8601 w 11480"/>
                <a:gd name="T21" fmla="*/ 1904 h 1907"/>
                <a:gd name="T22" fmla="*/ 8585 w 11480"/>
                <a:gd name="T23" fmla="*/ 1906 h 1907"/>
                <a:gd name="T24" fmla="*/ 5737 w 11480"/>
                <a:gd name="T25" fmla="*/ 1810 h 1907"/>
                <a:gd name="T26" fmla="*/ 5721 w 11480"/>
                <a:gd name="T27" fmla="*/ 1807 h 1907"/>
                <a:gd name="T28" fmla="*/ 2873 w 11480"/>
                <a:gd name="T29" fmla="*/ 463 h 1907"/>
                <a:gd name="T30" fmla="*/ 2885 w 11480"/>
                <a:gd name="T31" fmla="*/ 466 h 1907"/>
                <a:gd name="T32" fmla="*/ 37 w 11480"/>
                <a:gd name="T33" fmla="*/ 82 h 1907"/>
                <a:gd name="T34" fmla="*/ 3 w 11480"/>
                <a:gd name="T35" fmla="*/ 37 h 1907"/>
                <a:gd name="T36" fmla="*/ 48 w 11480"/>
                <a:gd name="T37" fmla="*/ 3 h 19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480"/>
                <a:gd name="T58" fmla="*/ 0 h 1907"/>
                <a:gd name="T59" fmla="*/ 11480 w 11480"/>
                <a:gd name="T60" fmla="*/ 1907 h 190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480" h="1907">
                  <a:moveTo>
                    <a:pt x="48" y="3"/>
                  </a:moveTo>
                  <a:lnTo>
                    <a:pt x="2896" y="387"/>
                  </a:lnTo>
                  <a:cubicBezTo>
                    <a:pt x="2900" y="387"/>
                    <a:pt x="2904" y="389"/>
                    <a:pt x="2908" y="390"/>
                  </a:cubicBezTo>
                  <a:lnTo>
                    <a:pt x="5756" y="1734"/>
                  </a:lnTo>
                  <a:lnTo>
                    <a:pt x="5740" y="1730"/>
                  </a:lnTo>
                  <a:lnTo>
                    <a:pt x="8588" y="1826"/>
                  </a:lnTo>
                  <a:lnTo>
                    <a:pt x="8572" y="1829"/>
                  </a:lnTo>
                  <a:lnTo>
                    <a:pt x="11420" y="693"/>
                  </a:lnTo>
                  <a:cubicBezTo>
                    <a:pt x="11440" y="685"/>
                    <a:pt x="11463" y="695"/>
                    <a:pt x="11472" y="716"/>
                  </a:cubicBezTo>
                  <a:cubicBezTo>
                    <a:pt x="11480" y="736"/>
                    <a:pt x="11470" y="759"/>
                    <a:pt x="11449" y="768"/>
                  </a:cubicBezTo>
                  <a:lnTo>
                    <a:pt x="8601" y="1904"/>
                  </a:lnTo>
                  <a:cubicBezTo>
                    <a:pt x="8596" y="1906"/>
                    <a:pt x="8591" y="1907"/>
                    <a:pt x="8585" y="1906"/>
                  </a:cubicBezTo>
                  <a:lnTo>
                    <a:pt x="5737" y="1810"/>
                  </a:lnTo>
                  <a:cubicBezTo>
                    <a:pt x="5732" y="1810"/>
                    <a:pt x="5726" y="1809"/>
                    <a:pt x="5721" y="1807"/>
                  </a:cubicBezTo>
                  <a:lnTo>
                    <a:pt x="2873" y="463"/>
                  </a:lnTo>
                  <a:lnTo>
                    <a:pt x="2885" y="466"/>
                  </a:lnTo>
                  <a:lnTo>
                    <a:pt x="37" y="82"/>
                  </a:lnTo>
                  <a:cubicBezTo>
                    <a:pt x="15" y="79"/>
                    <a:pt x="0" y="59"/>
                    <a:pt x="3" y="37"/>
                  </a:cubicBezTo>
                  <a:cubicBezTo>
                    <a:pt x="6" y="15"/>
                    <a:pt x="26" y="0"/>
                    <a:pt x="48" y="3"/>
                  </a:cubicBezTo>
                  <a:close/>
                </a:path>
              </a:pathLst>
            </a:custGeom>
            <a:solidFill>
              <a:srgbClr val="76923C"/>
            </a:solidFill>
            <a:ln w="6350" cap="flat">
              <a:solidFill>
                <a:srgbClr val="76923C"/>
              </a:solidFill>
              <a:prstDash val="solid"/>
              <a:bevel/>
              <a:headEnd/>
              <a:tailEnd/>
            </a:ln>
          </p:spPr>
          <p:txBody>
            <a:bodyPr/>
            <a:lstStyle/>
            <a:p>
              <a:endParaRPr lang="it-IT"/>
            </a:p>
          </p:txBody>
        </p:sp>
        <p:sp>
          <p:nvSpPr>
            <p:cNvPr id="50210" name="Rectangle 16"/>
            <p:cNvSpPr>
              <a:spLocks noChangeArrowheads="1"/>
            </p:cNvSpPr>
            <p:nvPr/>
          </p:nvSpPr>
          <p:spPr bwMode="auto">
            <a:xfrm>
              <a:off x="1073200" y="4572000"/>
              <a:ext cx="12824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0</a:t>
              </a:r>
              <a:endParaRPr lang="it-IT" sz="3200"/>
            </a:p>
          </p:txBody>
        </p:sp>
        <p:sp>
          <p:nvSpPr>
            <p:cNvPr id="50211" name="Rectangle 17"/>
            <p:cNvSpPr>
              <a:spLocks noChangeArrowheads="1"/>
            </p:cNvSpPr>
            <p:nvPr/>
          </p:nvSpPr>
          <p:spPr bwMode="auto">
            <a:xfrm>
              <a:off x="1073200" y="4002088"/>
              <a:ext cx="12824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a:t>
              </a:r>
              <a:endParaRPr lang="it-IT" sz="3200"/>
            </a:p>
          </p:txBody>
        </p:sp>
        <p:sp>
          <p:nvSpPr>
            <p:cNvPr id="50212" name="Rectangle 18"/>
            <p:cNvSpPr>
              <a:spLocks noChangeArrowheads="1"/>
            </p:cNvSpPr>
            <p:nvPr/>
          </p:nvSpPr>
          <p:spPr bwMode="auto">
            <a:xfrm>
              <a:off x="1073200" y="3430588"/>
              <a:ext cx="12824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4</a:t>
              </a:r>
              <a:endParaRPr lang="it-IT" sz="3200"/>
            </a:p>
          </p:txBody>
        </p:sp>
        <p:sp>
          <p:nvSpPr>
            <p:cNvPr id="50213" name="Rectangle 19"/>
            <p:cNvSpPr>
              <a:spLocks noChangeArrowheads="1"/>
            </p:cNvSpPr>
            <p:nvPr/>
          </p:nvSpPr>
          <p:spPr bwMode="auto">
            <a:xfrm>
              <a:off x="1073200" y="2860675"/>
              <a:ext cx="12824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6</a:t>
              </a:r>
              <a:endParaRPr lang="it-IT" sz="3200"/>
            </a:p>
          </p:txBody>
        </p:sp>
        <p:sp>
          <p:nvSpPr>
            <p:cNvPr id="50214" name="Rectangle 20"/>
            <p:cNvSpPr>
              <a:spLocks noChangeArrowheads="1"/>
            </p:cNvSpPr>
            <p:nvPr/>
          </p:nvSpPr>
          <p:spPr bwMode="auto">
            <a:xfrm>
              <a:off x="1073200" y="2290763"/>
              <a:ext cx="12824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8</a:t>
              </a:r>
              <a:endParaRPr lang="it-IT" sz="3200"/>
            </a:p>
          </p:txBody>
        </p:sp>
        <p:sp>
          <p:nvSpPr>
            <p:cNvPr id="50215" name="Rectangle 21"/>
            <p:cNvSpPr>
              <a:spLocks noChangeArrowheads="1"/>
            </p:cNvSpPr>
            <p:nvPr/>
          </p:nvSpPr>
          <p:spPr bwMode="auto">
            <a:xfrm>
              <a:off x="971600" y="1719263"/>
              <a:ext cx="25648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10</a:t>
              </a:r>
              <a:endParaRPr lang="it-IT" sz="3200"/>
            </a:p>
          </p:txBody>
        </p:sp>
        <p:sp>
          <p:nvSpPr>
            <p:cNvPr id="50216" name="Rectangle 22"/>
            <p:cNvSpPr>
              <a:spLocks noChangeArrowheads="1"/>
            </p:cNvSpPr>
            <p:nvPr/>
          </p:nvSpPr>
          <p:spPr bwMode="auto">
            <a:xfrm>
              <a:off x="971600" y="1149350"/>
              <a:ext cx="25648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12</a:t>
              </a:r>
              <a:endParaRPr lang="it-IT" sz="3200"/>
            </a:p>
          </p:txBody>
        </p:sp>
        <p:sp>
          <p:nvSpPr>
            <p:cNvPr id="50217" name="Rectangle 23"/>
            <p:cNvSpPr>
              <a:spLocks noChangeArrowheads="1"/>
            </p:cNvSpPr>
            <p:nvPr/>
          </p:nvSpPr>
          <p:spPr bwMode="auto">
            <a:xfrm>
              <a:off x="1721176" y="4799934"/>
              <a:ext cx="531813"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2006</a:t>
              </a:r>
              <a:endParaRPr lang="it-IT" sz="3200"/>
            </a:p>
          </p:txBody>
        </p:sp>
        <p:sp>
          <p:nvSpPr>
            <p:cNvPr id="50218" name="Rectangle 24"/>
            <p:cNvSpPr>
              <a:spLocks noChangeArrowheads="1"/>
            </p:cNvSpPr>
            <p:nvPr/>
          </p:nvSpPr>
          <p:spPr bwMode="auto">
            <a:xfrm>
              <a:off x="2964189" y="4799934"/>
              <a:ext cx="531813"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2007</a:t>
              </a:r>
              <a:endParaRPr lang="it-IT" sz="3200"/>
            </a:p>
          </p:txBody>
        </p:sp>
        <p:sp>
          <p:nvSpPr>
            <p:cNvPr id="50219" name="Rectangle 25"/>
            <p:cNvSpPr>
              <a:spLocks noChangeArrowheads="1"/>
            </p:cNvSpPr>
            <p:nvPr/>
          </p:nvSpPr>
          <p:spPr bwMode="auto">
            <a:xfrm>
              <a:off x="4207201" y="4799934"/>
              <a:ext cx="531813"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2008</a:t>
              </a:r>
              <a:endParaRPr lang="it-IT" sz="3200"/>
            </a:p>
          </p:txBody>
        </p:sp>
        <p:sp>
          <p:nvSpPr>
            <p:cNvPr id="50220" name="Rectangle 26"/>
            <p:cNvSpPr>
              <a:spLocks noChangeArrowheads="1"/>
            </p:cNvSpPr>
            <p:nvPr/>
          </p:nvSpPr>
          <p:spPr bwMode="auto">
            <a:xfrm>
              <a:off x="5450214" y="4799934"/>
              <a:ext cx="531813"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2009</a:t>
              </a:r>
              <a:endParaRPr lang="it-IT" sz="3200"/>
            </a:p>
          </p:txBody>
        </p:sp>
        <p:sp>
          <p:nvSpPr>
            <p:cNvPr id="50221" name="Rectangle 27"/>
            <p:cNvSpPr>
              <a:spLocks noChangeArrowheads="1"/>
            </p:cNvSpPr>
            <p:nvPr/>
          </p:nvSpPr>
          <p:spPr bwMode="auto">
            <a:xfrm>
              <a:off x="6693226" y="4799934"/>
              <a:ext cx="531813"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2010</a:t>
              </a:r>
              <a:endParaRPr lang="it-IT" sz="3200"/>
            </a:p>
          </p:txBody>
        </p:sp>
      </p:grpSp>
      <p:sp>
        <p:nvSpPr>
          <p:cNvPr id="50203" name="Rectangle 15"/>
          <p:cNvSpPr>
            <a:spLocks noChangeArrowheads="1"/>
          </p:cNvSpPr>
          <p:nvPr/>
        </p:nvSpPr>
        <p:spPr bwMode="auto">
          <a:xfrm>
            <a:off x="928688" y="5141913"/>
            <a:ext cx="2762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- 2</a:t>
            </a:r>
            <a:endParaRPr lang="it-IT" sz="3200"/>
          </a:p>
        </p:txBody>
      </p:sp>
      <p:grpSp>
        <p:nvGrpSpPr>
          <p:cNvPr id="3" name="Gruppo 38"/>
          <p:cNvGrpSpPr>
            <a:grpSpLocks/>
          </p:cNvGrpSpPr>
          <p:nvPr/>
        </p:nvGrpSpPr>
        <p:grpSpPr bwMode="auto">
          <a:xfrm>
            <a:off x="6013450" y="2997200"/>
            <a:ext cx="719138" cy="576263"/>
            <a:chOff x="5191471" y="1775783"/>
            <a:chExt cx="720000" cy="576000"/>
          </a:xfrm>
        </p:grpSpPr>
        <p:sp>
          <p:nvSpPr>
            <p:cNvPr id="39" name="Ovale 38"/>
            <p:cNvSpPr>
              <a:spLocks/>
            </p:cNvSpPr>
            <p:nvPr/>
          </p:nvSpPr>
          <p:spPr bwMode="auto">
            <a:xfrm>
              <a:off x="5220072" y="1775783"/>
              <a:ext cx="576000" cy="576000"/>
            </a:xfrm>
            <a:prstGeom prst="ellipse">
              <a:avLst/>
            </a:prstGeom>
            <a:solidFill>
              <a:srgbClr val="76923C"/>
            </a:solidFill>
            <a:ln w="28575" cap="flat" cmpd="sng" algn="ctr">
              <a:solidFill>
                <a:srgbClr val="76923C"/>
              </a:solidFill>
              <a:prstDash val="dash"/>
              <a:round/>
              <a:headEnd type="none" w="med" len="med"/>
              <a:tailEnd type="triangle" w="med" len="med"/>
            </a:ln>
            <a:effectLst/>
            <a:scene3d>
              <a:camera prst="orthographicFront"/>
              <a:lightRig rig="threePt" dir="t"/>
            </a:scene3d>
            <a:sp3d>
              <a:bevelT/>
            </a:sp3d>
          </p:spPr>
          <p:txBody>
            <a:bodyPr anchor="ctr"/>
            <a:lstStyle/>
            <a:p>
              <a:pPr algn="ctr">
                <a:defRPr/>
              </a:pPr>
              <a:endParaRPr lang="it-IT" dirty="0">
                <a:solidFill>
                  <a:schemeClr val="bg1"/>
                </a:solidFill>
                <a:cs typeface="+mn-cs"/>
              </a:endParaRPr>
            </a:p>
          </p:txBody>
        </p:sp>
        <p:sp>
          <p:nvSpPr>
            <p:cNvPr id="40" name="CasellaDiTesto 39"/>
            <p:cNvSpPr txBox="1">
              <a:spLocks noChangeArrowheads="1"/>
            </p:cNvSpPr>
            <p:nvPr/>
          </p:nvSpPr>
          <p:spPr bwMode="auto">
            <a:xfrm>
              <a:off x="5191471" y="1874163"/>
              <a:ext cx="720000" cy="339570"/>
            </a:xfrm>
            <a:prstGeom prst="rect">
              <a:avLst/>
            </a:prstGeom>
            <a:noFill/>
            <a:ln w="9525">
              <a:noFill/>
              <a:miter lim="800000"/>
              <a:headEnd/>
              <a:tailEnd/>
            </a:ln>
          </p:spPr>
          <p:txBody>
            <a:bodyPr>
              <a:spAutoFit/>
            </a:bodyPr>
            <a:lstStyle/>
            <a:p>
              <a:pPr>
                <a:defRPr/>
              </a:pPr>
              <a:r>
                <a:rPr lang="it-IT" sz="1600" dirty="0">
                  <a:solidFill>
                    <a:schemeClr val="bg1"/>
                  </a:solidFill>
                  <a:latin typeface="+mj-lt"/>
                  <a:cs typeface="+mn-cs"/>
                </a:rPr>
                <a:t>+80</a:t>
              </a:r>
              <a:r>
                <a:rPr lang="it-IT" sz="1100" dirty="0">
                  <a:solidFill>
                    <a:schemeClr val="bg1"/>
                  </a:solidFill>
                  <a:latin typeface="+mj-lt"/>
                  <a:cs typeface="+mn-cs"/>
                </a:rPr>
                <a:t>%</a:t>
              </a:r>
              <a:endParaRPr lang="it-IT" sz="1600" dirty="0">
                <a:solidFill>
                  <a:schemeClr val="bg1"/>
                </a:solidFill>
                <a:latin typeface="+mj-lt"/>
                <a:cs typeface="+mn-cs"/>
              </a:endParaRPr>
            </a:p>
          </p:txBody>
        </p:sp>
      </p:grpSp>
    </p:spTree>
    <p:extLst>
      <p:ext uri="{BB962C8B-B14F-4D97-AF65-F5344CB8AC3E}">
        <p14:creationId xmlns:p14="http://schemas.microsoft.com/office/powerpoint/2010/main" val="43445816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par>
                                <p:cTn id="12" presetID="10" presetClass="entr" presetSubtype="0" fill="hold"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2000"/>
                                        <p:tgtEl>
                                          <p:spTgt spid="3"/>
                                        </p:tgtEl>
                                      </p:cBhvr>
                                    </p:animEffect>
                                  </p:childTnLst>
                                </p:cTn>
                              </p:par>
                            </p:childTnLst>
                          </p:cTn>
                        </p:par>
                        <p:par>
                          <p:cTn id="15" fill="hold" nodeType="afterGroup">
                            <p:stCondLst>
                              <p:cond delay="4000"/>
                            </p:stCondLst>
                            <p:childTnLst>
                              <p:par>
                                <p:cTn id="16" presetID="10" presetClass="entr" presetSubtype="0" fill="hold" grpId="0" nodeType="afterEffect">
                                  <p:stCondLst>
                                    <p:cond delay="0"/>
                                  </p:stCondLst>
                                  <p:childTnLst>
                                    <p:set>
                                      <p:cBhvr>
                                        <p:cTn id="17" dur="1" fill="hold">
                                          <p:stCondLst>
                                            <p:cond delay="0"/>
                                          </p:stCondLst>
                                        </p:cTn>
                                        <p:tgtEl>
                                          <p:spTgt spid="93197"/>
                                        </p:tgtEl>
                                        <p:attrNameLst>
                                          <p:attrName>style.visibility</p:attrName>
                                        </p:attrNameLst>
                                      </p:cBhvr>
                                      <p:to>
                                        <p:strVal val="visible"/>
                                      </p:to>
                                    </p:set>
                                    <p:animEffect transition="in" filter="fade">
                                      <p:cBhvr>
                                        <p:cTn id="18" dur="2000"/>
                                        <p:tgtEl>
                                          <p:spTgt spid="9319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3196"/>
                                        </p:tgtEl>
                                        <p:attrNameLst>
                                          <p:attrName>style.visibility</p:attrName>
                                        </p:attrNameLst>
                                      </p:cBhvr>
                                      <p:to>
                                        <p:strVal val="visible"/>
                                      </p:to>
                                    </p:set>
                                    <p:animEffect transition="in" filter="fade">
                                      <p:cBhvr>
                                        <p:cTn id="21" dur="2000"/>
                                        <p:tgtEl>
                                          <p:spTgt spid="9319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1"/>
                                        </p:tgtEl>
                                        <p:attrNameLst>
                                          <p:attrName>style.visibility</p:attrName>
                                        </p:attrNameLst>
                                      </p:cBhvr>
                                      <p:to>
                                        <p:strVal val="visible"/>
                                      </p:to>
                                    </p:set>
                                    <p:animEffect transition="in" filter="fade">
                                      <p:cBhvr>
                                        <p:cTn id="24" dur="2000"/>
                                        <p:tgtEl>
                                          <p:spTgt spid="8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80"/>
                                        </p:tgtEl>
                                        <p:attrNameLst>
                                          <p:attrName>style.visibility</p:attrName>
                                        </p:attrNameLst>
                                      </p:cBhvr>
                                      <p:to>
                                        <p:strVal val="visible"/>
                                      </p:to>
                                    </p:set>
                                    <p:animEffect transition="in" filter="fade">
                                      <p:cBhvr>
                                        <p:cTn id="27" dur="2000"/>
                                        <p:tgtEl>
                                          <p:spTgt spid="8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2000"/>
                                        <p:tgtEl>
                                          <p:spTgt spid="12"/>
                                        </p:tgtEl>
                                      </p:cBhvr>
                                    </p:animEffect>
                                  </p:childTnLst>
                                </p:cTn>
                              </p:par>
                            </p:childTnLst>
                          </p:cTn>
                        </p:par>
                        <p:par>
                          <p:cTn id="31" fill="hold" nodeType="afterGroup">
                            <p:stCondLst>
                              <p:cond delay="6000"/>
                            </p:stCondLst>
                            <p:childTnLst>
                              <p:par>
                                <p:cTn id="32" presetID="10" presetClass="entr" presetSubtype="0" fill="hold" grpId="0" nodeType="afterEffect">
                                  <p:stCondLst>
                                    <p:cond delay="0"/>
                                  </p:stCondLst>
                                  <p:childTnLst>
                                    <p:set>
                                      <p:cBhvr>
                                        <p:cTn id="33" dur="1" fill="hold">
                                          <p:stCondLst>
                                            <p:cond delay="0"/>
                                          </p:stCondLst>
                                        </p:cTn>
                                        <p:tgtEl>
                                          <p:spTgt spid="334"/>
                                        </p:tgtEl>
                                        <p:attrNameLst>
                                          <p:attrName>style.visibility</p:attrName>
                                        </p:attrNameLst>
                                      </p:cBhvr>
                                      <p:to>
                                        <p:strVal val="visible"/>
                                      </p:to>
                                    </p:set>
                                    <p:animEffect transition="in" filter="fade">
                                      <p:cBhvr>
                                        <p:cTn id="34" dur="2000"/>
                                        <p:tgtEl>
                                          <p:spTgt spid="334"/>
                                        </p:tgtEl>
                                      </p:cBhvr>
                                    </p:animEffect>
                                  </p:childTnLst>
                                </p:cTn>
                              </p:par>
                              <p:par>
                                <p:cTn id="35" presetID="10" presetClass="entr" presetSubtype="0"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334" grpId="0" autoUpdateAnimBg="0"/>
      <p:bldP spid="80" grpId="0"/>
      <p:bldP spid="81" grpId="0"/>
      <p:bldP spid="12" grpId="0"/>
      <p:bldP spid="93196" grpId="0" animBg="1"/>
      <p:bldP spid="93197"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ChangeArrowheads="1"/>
          </p:cNvSpPr>
          <p:nvPr/>
        </p:nvSpPr>
        <p:spPr bwMode="auto">
          <a:xfrm>
            <a:off x="579438" y="452438"/>
            <a:ext cx="44688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it-IT" sz="2000">
                <a:solidFill>
                  <a:srgbClr val="336699"/>
                </a:solidFill>
                <a:latin typeface="Verdana" pitchFamily="34" charset="0"/>
              </a:rPr>
              <a:t>Le domande guida dell’analisi</a:t>
            </a:r>
          </a:p>
        </p:txBody>
      </p:sp>
      <p:sp>
        <p:nvSpPr>
          <p:cNvPr id="29" name="Rectangle 15"/>
          <p:cNvSpPr>
            <a:spLocks noChangeArrowheads="1"/>
          </p:cNvSpPr>
          <p:nvPr/>
        </p:nvSpPr>
        <p:spPr bwMode="auto">
          <a:xfrm>
            <a:off x="1314450" y="1412776"/>
            <a:ext cx="7559675" cy="923330"/>
          </a:xfrm>
          <a:prstGeom prst="rect">
            <a:avLst/>
          </a:prstGeom>
          <a:noFill/>
          <a:ln w="9525">
            <a:noFill/>
            <a:miter lim="800000"/>
            <a:headEnd/>
            <a:tailEnd/>
          </a:ln>
        </p:spPr>
        <p:txBody>
          <a:bodyPr anchor="ctr">
            <a:spAutoFit/>
          </a:bodyPr>
          <a:lstStyle/>
          <a:p>
            <a:pPr>
              <a:defRPr/>
            </a:pPr>
            <a:r>
              <a:rPr lang="it-IT" sz="1800" i="1" dirty="0">
                <a:solidFill>
                  <a:schemeClr val="bg1">
                    <a:lumMod val="75000"/>
                  </a:schemeClr>
                </a:solidFill>
                <a:latin typeface="Verdana" pitchFamily="34" charset="0"/>
              </a:rPr>
              <a:t>Popolazione costante; imprese di dimensioni ridotte rispetto al passato e sempre più addensate intorno al capoluogo, motore dell’economia provinciale</a:t>
            </a:r>
          </a:p>
        </p:txBody>
      </p:sp>
      <p:sp>
        <p:nvSpPr>
          <p:cNvPr id="16" name="Text Box 2"/>
          <p:cNvSpPr txBox="1">
            <a:spLocks noChangeArrowheads="1"/>
          </p:cNvSpPr>
          <p:nvPr/>
        </p:nvSpPr>
        <p:spPr bwMode="auto">
          <a:xfrm>
            <a:off x="1290638" y="1052513"/>
            <a:ext cx="7542212" cy="369887"/>
          </a:xfrm>
          <a:prstGeom prst="rect">
            <a:avLst/>
          </a:prstGeom>
          <a:noFill/>
          <a:ln>
            <a:noFill/>
          </a:ln>
          <a:extLst/>
        </p:spPr>
        <p:txBody>
          <a:bodyPr>
            <a:spAutoFit/>
          </a:bodyPr>
          <a:lstStyle>
            <a:lvl1pPr eaLnBrk="0" hangingPunct="0">
              <a:defRPr sz="2800" b="1">
                <a:solidFill>
                  <a:srgbClr val="336699"/>
                </a:solidFill>
                <a:latin typeface="Arial" charset="0"/>
                <a:cs typeface="Arial" charset="0"/>
              </a:defRPr>
            </a:lvl1pPr>
            <a:lvl2pPr marL="742950" indent="-285750" eaLnBrk="0" hangingPunct="0">
              <a:defRPr sz="2800" b="1">
                <a:solidFill>
                  <a:srgbClr val="336699"/>
                </a:solidFill>
                <a:latin typeface="Arial" charset="0"/>
                <a:cs typeface="Arial" charset="0"/>
              </a:defRPr>
            </a:lvl2pPr>
            <a:lvl3pPr marL="1143000" indent="-228600" eaLnBrk="0" hangingPunct="0">
              <a:defRPr sz="2800" b="1">
                <a:solidFill>
                  <a:srgbClr val="336699"/>
                </a:solidFill>
                <a:latin typeface="Arial" charset="0"/>
                <a:cs typeface="Arial" charset="0"/>
              </a:defRPr>
            </a:lvl3pPr>
            <a:lvl4pPr marL="1600200" indent="-228600" eaLnBrk="0" hangingPunct="0">
              <a:defRPr sz="2800" b="1">
                <a:solidFill>
                  <a:srgbClr val="336699"/>
                </a:solidFill>
                <a:latin typeface="Arial" charset="0"/>
                <a:cs typeface="Arial" charset="0"/>
              </a:defRPr>
            </a:lvl4pPr>
            <a:lvl5pPr marL="2057400" indent="-228600" eaLnBrk="0" hangingPunct="0">
              <a:defRPr sz="2800" b="1">
                <a:solidFill>
                  <a:srgbClr val="336699"/>
                </a:solidFill>
                <a:latin typeface="Arial" charset="0"/>
                <a:cs typeface="Arial" charset="0"/>
              </a:defRPr>
            </a:lvl5pPr>
            <a:lvl6pPr marL="2514600" indent="-228600" eaLnBrk="0" fontAlgn="base" hangingPunct="0">
              <a:spcBef>
                <a:spcPct val="0"/>
              </a:spcBef>
              <a:spcAft>
                <a:spcPct val="0"/>
              </a:spcAft>
              <a:defRPr sz="2800" b="1">
                <a:solidFill>
                  <a:srgbClr val="336699"/>
                </a:solidFill>
                <a:latin typeface="Arial" charset="0"/>
                <a:cs typeface="Arial" charset="0"/>
              </a:defRPr>
            </a:lvl6pPr>
            <a:lvl7pPr marL="2971800" indent="-228600" eaLnBrk="0" fontAlgn="base" hangingPunct="0">
              <a:spcBef>
                <a:spcPct val="0"/>
              </a:spcBef>
              <a:spcAft>
                <a:spcPct val="0"/>
              </a:spcAft>
              <a:defRPr sz="2800" b="1">
                <a:solidFill>
                  <a:srgbClr val="336699"/>
                </a:solidFill>
                <a:latin typeface="Arial" charset="0"/>
                <a:cs typeface="Arial" charset="0"/>
              </a:defRPr>
            </a:lvl7pPr>
            <a:lvl8pPr marL="3429000" indent="-228600" eaLnBrk="0" fontAlgn="base" hangingPunct="0">
              <a:spcBef>
                <a:spcPct val="0"/>
              </a:spcBef>
              <a:spcAft>
                <a:spcPct val="0"/>
              </a:spcAft>
              <a:defRPr sz="2800" b="1">
                <a:solidFill>
                  <a:srgbClr val="336699"/>
                </a:solidFill>
                <a:latin typeface="Arial" charset="0"/>
                <a:cs typeface="Arial" charset="0"/>
              </a:defRPr>
            </a:lvl8pPr>
            <a:lvl9pPr marL="3886200" indent="-228600" eaLnBrk="0" fontAlgn="base" hangingPunct="0">
              <a:spcBef>
                <a:spcPct val="0"/>
              </a:spcBef>
              <a:spcAft>
                <a:spcPct val="0"/>
              </a:spcAft>
              <a:defRPr sz="2800" b="1">
                <a:solidFill>
                  <a:srgbClr val="336699"/>
                </a:solidFill>
                <a:latin typeface="Arial" charset="0"/>
                <a:cs typeface="Arial" charset="0"/>
              </a:defRPr>
            </a:lvl9pPr>
          </a:lstStyle>
          <a:p>
            <a:pPr>
              <a:defRPr/>
            </a:pPr>
            <a:r>
              <a:rPr lang="it-IT" sz="1800" i="1" dirty="0" smtClean="0">
                <a:solidFill>
                  <a:schemeClr val="bg1">
                    <a:lumMod val="75000"/>
                  </a:schemeClr>
                </a:solidFill>
                <a:latin typeface="Verdana" pitchFamily="34" charset="0"/>
              </a:rPr>
              <a:t>Come è cambiata la morfologia del sistema produttivo?</a:t>
            </a:r>
          </a:p>
        </p:txBody>
      </p:sp>
      <p:sp>
        <p:nvSpPr>
          <p:cNvPr id="17" name="Pentagono 16"/>
          <p:cNvSpPr/>
          <p:nvPr/>
        </p:nvSpPr>
        <p:spPr bwMode="auto">
          <a:xfrm>
            <a:off x="784604" y="1111443"/>
            <a:ext cx="468538" cy="360000"/>
          </a:xfrm>
          <a:prstGeom prst="homePlate">
            <a:avLst/>
          </a:prstGeom>
          <a:solidFill>
            <a:schemeClr val="bg1">
              <a:lumMod val="75000"/>
              <a:alpha val="50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cs typeface="+mn-cs"/>
            </a:endParaRPr>
          </a:p>
        </p:txBody>
      </p:sp>
      <p:sp>
        <p:nvSpPr>
          <p:cNvPr id="11" name="Text Box 2"/>
          <p:cNvSpPr txBox="1">
            <a:spLocks noChangeArrowheads="1"/>
          </p:cNvSpPr>
          <p:nvPr/>
        </p:nvSpPr>
        <p:spPr bwMode="auto">
          <a:xfrm>
            <a:off x="1290638" y="2492375"/>
            <a:ext cx="7847012" cy="647700"/>
          </a:xfrm>
          <a:prstGeom prst="rect">
            <a:avLst/>
          </a:prstGeom>
          <a:noFill/>
          <a:ln>
            <a:noFill/>
          </a:ln>
          <a:extLst/>
        </p:spPr>
        <p:txBody>
          <a:bodyPr>
            <a:spAutoFit/>
          </a:bodyPr>
          <a:lstStyle>
            <a:lvl1pPr eaLnBrk="0" hangingPunct="0">
              <a:defRPr sz="2800" b="1">
                <a:solidFill>
                  <a:srgbClr val="336699"/>
                </a:solidFill>
                <a:latin typeface="Arial" charset="0"/>
                <a:cs typeface="Arial" charset="0"/>
              </a:defRPr>
            </a:lvl1pPr>
            <a:lvl2pPr marL="742950" indent="-285750" eaLnBrk="0" hangingPunct="0">
              <a:defRPr sz="2800" b="1">
                <a:solidFill>
                  <a:srgbClr val="336699"/>
                </a:solidFill>
                <a:latin typeface="Arial" charset="0"/>
                <a:cs typeface="Arial" charset="0"/>
              </a:defRPr>
            </a:lvl2pPr>
            <a:lvl3pPr marL="1143000" indent="-228600" eaLnBrk="0" hangingPunct="0">
              <a:defRPr sz="2800" b="1">
                <a:solidFill>
                  <a:srgbClr val="336699"/>
                </a:solidFill>
                <a:latin typeface="Arial" charset="0"/>
                <a:cs typeface="Arial" charset="0"/>
              </a:defRPr>
            </a:lvl3pPr>
            <a:lvl4pPr marL="1600200" indent="-228600" eaLnBrk="0" hangingPunct="0">
              <a:defRPr sz="2800" b="1">
                <a:solidFill>
                  <a:srgbClr val="336699"/>
                </a:solidFill>
                <a:latin typeface="Arial" charset="0"/>
                <a:cs typeface="Arial" charset="0"/>
              </a:defRPr>
            </a:lvl4pPr>
            <a:lvl5pPr marL="2057400" indent="-228600" eaLnBrk="0" hangingPunct="0">
              <a:defRPr sz="2800" b="1">
                <a:solidFill>
                  <a:srgbClr val="336699"/>
                </a:solidFill>
                <a:latin typeface="Arial" charset="0"/>
                <a:cs typeface="Arial" charset="0"/>
              </a:defRPr>
            </a:lvl5pPr>
            <a:lvl6pPr marL="2514600" indent="-228600" eaLnBrk="0" fontAlgn="base" hangingPunct="0">
              <a:spcBef>
                <a:spcPct val="0"/>
              </a:spcBef>
              <a:spcAft>
                <a:spcPct val="0"/>
              </a:spcAft>
              <a:defRPr sz="2800" b="1">
                <a:solidFill>
                  <a:srgbClr val="336699"/>
                </a:solidFill>
                <a:latin typeface="Arial" charset="0"/>
                <a:cs typeface="Arial" charset="0"/>
              </a:defRPr>
            </a:lvl6pPr>
            <a:lvl7pPr marL="2971800" indent="-228600" eaLnBrk="0" fontAlgn="base" hangingPunct="0">
              <a:spcBef>
                <a:spcPct val="0"/>
              </a:spcBef>
              <a:spcAft>
                <a:spcPct val="0"/>
              </a:spcAft>
              <a:defRPr sz="2800" b="1">
                <a:solidFill>
                  <a:srgbClr val="336699"/>
                </a:solidFill>
                <a:latin typeface="Arial" charset="0"/>
                <a:cs typeface="Arial" charset="0"/>
              </a:defRPr>
            </a:lvl7pPr>
            <a:lvl8pPr marL="3429000" indent="-228600" eaLnBrk="0" fontAlgn="base" hangingPunct="0">
              <a:spcBef>
                <a:spcPct val="0"/>
              </a:spcBef>
              <a:spcAft>
                <a:spcPct val="0"/>
              </a:spcAft>
              <a:defRPr sz="2800" b="1">
                <a:solidFill>
                  <a:srgbClr val="336699"/>
                </a:solidFill>
                <a:latin typeface="Arial" charset="0"/>
                <a:cs typeface="Arial" charset="0"/>
              </a:defRPr>
            </a:lvl8pPr>
            <a:lvl9pPr marL="3886200" indent="-228600" eaLnBrk="0" fontAlgn="base" hangingPunct="0">
              <a:spcBef>
                <a:spcPct val="0"/>
              </a:spcBef>
              <a:spcAft>
                <a:spcPct val="0"/>
              </a:spcAft>
              <a:defRPr sz="2800" b="1">
                <a:solidFill>
                  <a:srgbClr val="336699"/>
                </a:solidFill>
                <a:latin typeface="Arial" charset="0"/>
                <a:cs typeface="Arial" charset="0"/>
              </a:defRPr>
            </a:lvl9pPr>
          </a:lstStyle>
          <a:p>
            <a:pPr>
              <a:defRPr/>
            </a:pPr>
            <a:r>
              <a:rPr lang="it-IT" sz="1800" i="1" dirty="0" smtClean="0">
                <a:solidFill>
                  <a:schemeClr val="bg1">
                    <a:lumMod val="75000"/>
                  </a:schemeClr>
                </a:solidFill>
                <a:latin typeface="Verdana" pitchFamily="34" charset="0"/>
              </a:rPr>
              <a:t>Qual è stato l’andamento del sistema economico provinciale?</a:t>
            </a:r>
          </a:p>
        </p:txBody>
      </p:sp>
      <p:sp>
        <p:nvSpPr>
          <p:cNvPr id="12" name="Pentagono 11"/>
          <p:cNvSpPr/>
          <p:nvPr/>
        </p:nvSpPr>
        <p:spPr bwMode="auto">
          <a:xfrm>
            <a:off x="784604" y="2637259"/>
            <a:ext cx="468538" cy="360000"/>
          </a:xfrm>
          <a:prstGeom prst="homePlate">
            <a:avLst/>
          </a:prstGeom>
          <a:solidFill>
            <a:schemeClr val="bg1">
              <a:lumMod val="75000"/>
              <a:alpha val="50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cs typeface="+mn-cs"/>
            </a:endParaRPr>
          </a:p>
        </p:txBody>
      </p:sp>
      <p:sp>
        <p:nvSpPr>
          <p:cNvPr id="13" name="Rectangle 15"/>
          <p:cNvSpPr>
            <a:spLocks noChangeArrowheads="1"/>
          </p:cNvSpPr>
          <p:nvPr/>
        </p:nvSpPr>
        <p:spPr bwMode="auto">
          <a:xfrm>
            <a:off x="1321082" y="3153399"/>
            <a:ext cx="7703691" cy="1200329"/>
          </a:xfrm>
          <a:prstGeom prst="rect">
            <a:avLst/>
          </a:prstGeom>
          <a:noFill/>
          <a:ln w="9525">
            <a:noFill/>
            <a:miter lim="800000"/>
            <a:headEnd/>
            <a:tailEnd/>
          </a:ln>
        </p:spPr>
        <p:txBody>
          <a:bodyPr wrap="square" anchor="ctr">
            <a:spAutoFit/>
          </a:bodyPr>
          <a:lstStyle/>
          <a:p>
            <a:pPr>
              <a:defRPr/>
            </a:pPr>
            <a:r>
              <a:rPr lang="it-IT" sz="1800" i="1" dirty="0">
                <a:solidFill>
                  <a:schemeClr val="bg1">
                    <a:lumMod val="75000"/>
                  </a:schemeClr>
                </a:solidFill>
                <a:latin typeface="Verdana" pitchFamily="34" charset="0"/>
              </a:rPr>
              <a:t>Riparte il giro d’affari. Una gestione non ancora efficiente dei costi ne impedisce un’integrale presa di beneficio. Meno bilanci in perdita anche grazie alla minore onerosità del debito, che risulta elevato ma sostenibile</a:t>
            </a:r>
          </a:p>
        </p:txBody>
      </p:sp>
      <p:sp>
        <p:nvSpPr>
          <p:cNvPr id="45069" name="Text Box 2"/>
          <p:cNvSpPr txBox="1">
            <a:spLocks noChangeArrowheads="1"/>
          </p:cNvSpPr>
          <p:nvPr/>
        </p:nvSpPr>
        <p:spPr bwMode="auto">
          <a:xfrm>
            <a:off x="1290638" y="4481537"/>
            <a:ext cx="750252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r>
              <a:rPr lang="it-IT" sz="2000" i="1" dirty="0">
                <a:solidFill>
                  <a:srgbClr val="5F5F5F"/>
                </a:solidFill>
                <a:latin typeface="Verdana" pitchFamily="34" charset="0"/>
              </a:rPr>
              <a:t>Quali sono state le prestazioni </a:t>
            </a:r>
            <a:r>
              <a:rPr lang="it-IT" sz="2000" i="1" dirty="0" smtClean="0">
                <a:solidFill>
                  <a:srgbClr val="5F5F5F"/>
                </a:solidFill>
                <a:latin typeface="Verdana" pitchFamily="34" charset="0"/>
              </a:rPr>
              <a:t>di alcuni settori chiave</a:t>
            </a:r>
            <a:r>
              <a:rPr lang="it-IT" sz="2000" i="1" dirty="0" smtClean="0">
                <a:solidFill>
                  <a:srgbClr val="5F5F5F"/>
                </a:solidFill>
                <a:latin typeface="Verdana" pitchFamily="34" charset="0"/>
              </a:rPr>
              <a:t>?  </a:t>
            </a:r>
            <a:endParaRPr lang="it-IT" sz="2000" i="1" dirty="0">
              <a:solidFill>
                <a:srgbClr val="5F5F5F"/>
              </a:solidFill>
              <a:latin typeface="Verdana" pitchFamily="34" charset="0"/>
            </a:endParaRPr>
          </a:p>
        </p:txBody>
      </p:sp>
      <p:sp>
        <p:nvSpPr>
          <p:cNvPr id="15" name="Pentagono 14"/>
          <p:cNvSpPr/>
          <p:nvPr/>
        </p:nvSpPr>
        <p:spPr bwMode="auto">
          <a:xfrm>
            <a:off x="770090" y="4553510"/>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cs typeface="+mn-cs"/>
            </a:endParaRPr>
          </a:p>
        </p:txBody>
      </p:sp>
      <p:sp>
        <p:nvSpPr>
          <p:cNvPr id="22" name="Rectangle 15"/>
          <p:cNvSpPr>
            <a:spLocks noChangeArrowheads="1"/>
          </p:cNvSpPr>
          <p:nvPr/>
        </p:nvSpPr>
        <p:spPr bwMode="auto">
          <a:xfrm>
            <a:off x="1300773" y="5154345"/>
            <a:ext cx="75596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it-IT" sz="1800" i="1" dirty="0" smtClean="0">
                <a:solidFill>
                  <a:srgbClr val="336699"/>
                </a:solidFill>
                <a:latin typeface="Verdana" pitchFamily="34" charset="0"/>
                <a:cs typeface="+mn-cs"/>
              </a:rPr>
              <a:t>L’export traina la Meccanica, ma la scarsa produttività del lavoro ne congela i margini. Riprendono i flussi turistici, anche se la qualità dell’offerta divarica sempre più le performance delle attività di alloggio </a:t>
            </a:r>
            <a:endParaRPr lang="it-IT" sz="1800" i="1" dirty="0">
              <a:solidFill>
                <a:srgbClr val="336699"/>
              </a:solidFill>
              <a:latin typeface="Verdana" pitchFamily="34" charset="0"/>
              <a:cs typeface="+mn-cs"/>
            </a:endParaRPr>
          </a:p>
        </p:txBody>
      </p:sp>
      <p:sp>
        <p:nvSpPr>
          <p:cNvPr id="18" name="Rettangolo 17"/>
          <p:cNvSpPr/>
          <p:nvPr/>
        </p:nvSpPr>
        <p:spPr bwMode="auto">
          <a:xfrm>
            <a:off x="2030490" y="6568835"/>
            <a:ext cx="226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006699"/>
                </a:solidFill>
                <a:latin typeface="Verdana" pitchFamily="34" charset="0"/>
                <a:cs typeface="+mn-cs"/>
              </a:rPr>
              <a:t>Morfologia</a:t>
            </a:r>
          </a:p>
        </p:txBody>
      </p:sp>
      <p:sp>
        <p:nvSpPr>
          <p:cNvPr id="19" name="Rettangolo 18"/>
          <p:cNvSpPr/>
          <p:nvPr/>
        </p:nvSpPr>
        <p:spPr bwMode="auto">
          <a:xfrm>
            <a:off x="4298482"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006699"/>
                </a:solidFill>
                <a:latin typeface="Verdana" pitchFamily="34" charset="0"/>
                <a:cs typeface="+mn-cs"/>
              </a:rPr>
              <a:t>Risultati della provincia</a:t>
            </a:r>
          </a:p>
        </p:txBody>
      </p:sp>
      <p:sp>
        <p:nvSpPr>
          <p:cNvPr id="20" name="Rettangolo 19"/>
          <p:cNvSpPr/>
          <p:nvPr/>
        </p:nvSpPr>
        <p:spPr bwMode="auto">
          <a:xfrm>
            <a:off x="6797306" y="6568835"/>
            <a:ext cx="2340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006699"/>
                </a:solidFill>
                <a:latin typeface="Verdana" pitchFamily="34" charset="0"/>
                <a:cs typeface="+mn-cs"/>
              </a:rPr>
              <a:t>I settori economici</a:t>
            </a:r>
          </a:p>
        </p:txBody>
      </p:sp>
      <p:sp>
        <p:nvSpPr>
          <p:cNvPr id="21" name="Rettangolo 20"/>
          <p:cNvSpPr/>
          <p:nvPr/>
        </p:nvSpPr>
        <p:spPr bwMode="auto">
          <a:xfrm>
            <a:off x="-16797" y="6568835"/>
            <a:ext cx="2088000" cy="333375"/>
          </a:xfrm>
          <a:prstGeom prst="rect">
            <a:avLst/>
          </a:prstGeom>
          <a:solidFill>
            <a:srgbClr val="00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lumMod val="95000"/>
                  </a:schemeClr>
                </a:solidFill>
                <a:latin typeface="Verdana" pitchFamily="34" charset="0"/>
                <a:cs typeface="+mn-cs"/>
              </a:rPr>
              <a:t>Domande</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ChangeArrowheads="1"/>
          </p:cNvSpPr>
          <p:nvPr/>
        </p:nvSpPr>
        <p:spPr bwMode="auto">
          <a:xfrm>
            <a:off x="601663" y="349250"/>
            <a:ext cx="5256212"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it-IT" sz="2400">
                <a:solidFill>
                  <a:srgbClr val="336699"/>
                </a:solidFill>
              </a:rPr>
              <a:t>Grazie per l’attenzione</a:t>
            </a:r>
          </a:p>
        </p:txBody>
      </p:sp>
      <p:sp>
        <p:nvSpPr>
          <p:cNvPr id="46083" name="Text Box 10"/>
          <p:cNvSpPr txBox="1">
            <a:spLocks noChangeArrowheads="1"/>
          </p:cNvSpPr>
          <p:nvPr/>
        </p:nvSpPr>
        <p:spPr bwMode="auto">
          <a:xfrm>
            <a:off x="1831827" y="3857625"/>
            <a:ext cx="25209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r>
              <a:rPr lang="it-IT" sz="2000" i="1">
                <a:solidFill>
                  <a:srgbClr val="5F5F5F"/>
                </a:solidFill>
              </a:rPr>
              <a:t>Francesco Dainelli </a:t>
            </a:r>
          </a:p>
        </p:txBody>
      </p:sp>
      <p:sp>
        <p:nvSpPr>
          <p:cNvPr id="46084" name="Text Box 11"/>
          <p:cNvSpPr txBox="1">
            <a:spLocks noChangeArrowheads="1"/>
          </p:cNvSpPr>
          <p:nvPr/>
        </p:nvSpPr>
        <p:spPr bwMode="auto">
          <a:xfrm>
            <a:off x="1547664" y="2571750"/>
            <a:ext cx="50942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800" b="1">
                <a:solidFill>
                  <a:schemeClr val="tx1"/>
                </a:solidFill>
                <a:latin typeface="Arial" charset="0"/>
                <a:cs typeface="Arial" charset="0"/>
              </a:defRPr>
            </a:lvl1pPr>
            <a:lvl2pPr marL="742950" indent="-285750" eaLnBrk="0" hangingPunct="0">
              <a:defRPr sz="2800" b="1">
                <a:solidFill>
                  <a:schemeClr val="tx1"/>
                </a:solidFill>
                <a:latin typeface="Arial" charset="0"/>
                <a:cs typeface="Arial" charset="0"/>
              </a:defRPr>
            </a:lvl2pPr>
            <a:lvl3pPr marL="1143000" indent="-228600" eaLnBrk="0" hangingPunct="0">
              <a:defRPr sz="2800" b="1">
                <a:solidFill>
                  <a:schemeClr val="tx1"/>
                </a:solidFill>
                <a:latin typeface="Arial" charset="0"/>
                <a:cs typeface="Arial" charset="0"/>
              </a:defRPr>
            </a:lvl3pPr>
            <a:lvl4pPr marL="1600200" indent="-228600" eaLnBrk="0" hangingPunct="0">
              <a:defRPr sz="2800" b="1">
                <a:solidFill>
                  <a:schemeClr val="tx1"/>
                </a:solidFill>
                <a:latin typeface="Arial" charset="0"/>
                <a:cs typeface="Arial" charset="0"/>
              </a:defRPr>
            </a:lvl4pPr>
            <a:lvl5pPr marL="2057400" indent="-228600" eaLnBrk="0" hangingPunct="0">
              <a:defRPr sz="2800" b="1">
                <a:solidFill>
                  <a:schemeClr val="tx1"/>
                </a:solidFill>
                <a:latin typeface="Arial" charset="0"/>
                <a:cs typeface="Arial" charset="0"/>
              </a:defRPr>
            </a:lvl5pPr>
            <a:lvl6pPr marL="2514600" indent="-228600" eaLnBrk="0" fontAlgn="base" hangingPunct="0">
              <a:spcBef>
                <a:spcPct val="0"/>
              </a:spcBef>
              <a:spcAft>
                <a:spcPct val="0"/>
              </a:spcAft>
              <a:defRPr sz="2800" b="1">
                <a:solidFill>
                  <a:schemeClr val="tx1"/>
                </a:solidFill>
                <a:latin typeface="Arial" charset="0"/>
                <a:cs typeface="Arial" charset="0"/>
              </a:defRPr>
            </a:lvl6pPr>
            <a:lvl7pPr marL="2971800" indent="-228600" eaLnBrk="0" fontAlgn="base" hangingPunct="0">
              <a:spcBef>
                <a:spcPct val="0"/>
              </a:spcBef>
              <a:spcAft>
                <a:spcPct val="0"/>
              </a:spcAft>
              <a:defRPr sz="2800" b="1">
                <a:solidFill>
                  <a:schemeClr val="tx1"/>
                </a:solidFill>
                <a:latin typeface="Arial" charset="0"/>
                <a:cs typeface="Arial" charset="0"/>
              </a:defRPr>
            </a:lvl7pPr>
            <a:lvl8pPr marL="3429000" indent="-228600" eaLnBrk="0" fontAlgn="base" hangingPunct="0">
              <a:spcBef>
                <a:spcPct val="0"/>
              </a:spcBef>
              <a:spcAft>
                <a:spcPct val="0"/>
              </a:spcAft>
              <a:defRPr sz="2800" b="1">
                <a:solidFill>
                  <a:schemeClr val="tx1"/>
                </a:solidFill>
                <a:latin typeface="Arial" charset="0"/>
                <a:cs typeface="Arial" charset="0"/>
              </a:defRPr>
            </a:lvl8pPr>
            <a:lvl9pPr marL="3886200" indent="-228600" eaLnBrk="0" fontAlgn="base" hangingPunct="0">
              <a:spcBef>
                <a:spcPct val="0"/>
              </a:spcBef>
              <a:spcAft>
                <a:spcPct val="0"/>
              </a:spcAft>
              <a:defRPr sz="2800" b="1">
                <a:solidFill>
                  <a:schemeClr val="tx1"/>
                </a:solidFill>
                <a:latin typeface="Arial" charset="0"/>
                <a:cs typeface="Arial" charset="0"/>
              </a:defRPr>
            </a:lvl9pPr>
          </a:lstStyle>
          <a:p>
            <a:r>
              <a:rPr lang="it-IT" sz="2400">
                <a:solidFill>
                  <a:srgbClr val="5F5F5F"/>
                </a:solidFill>
              </a:rPr>
              <a:t>Università di Firenze</a:t>
            </a:r>
          </a:p>
          <a:p>
            <a:r>
              <a:rPr lang="it-IT" sz="2400">
                <a:solidFill>
                  <a:srgbClr val="5F5F5F"/>
                </a:solidFill>
              </a:rPr>
              <a:t>Dipartimento di Scienze Aziendali</a:t>
            </a:r>
          </a:p>
        </p:txBody>
      </p:sp>
      <p:pic>
        <p:nvPicPr>
          <p:cNvPr id="5" name="Immagine 18" descr="logoCCIAA"/>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94437" y="16097"/>
            <a:ext cx="284956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1" descr="marchio copy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2436018"/>
            <a:ext cx="1081087" cy="109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
          <p:cNvSpPr>
            <a:spLocks noGrp="1" noChangeArrowheads="1"/>
          </p:cNvSpPr>
          <p:nvPr>
            <p:ph type="title"/>
          </p:nvPr>
        </p:nvSpPr>
        <p:spPr>
          <a:xfrm>
            <a:off x="598488" y="188913"/>
            <a:ext cx="8172450" cy="792162"/>
          </a:xfrm>
        </p:spPr>
        <p:txBody>
          <a:bodyPr/>
          <a:lstStyle/>
          <a:p>
            <a:pPr eaLnBrk="1" hangingPunct="1"/>
            <a:r>
              <a:rPr lang="it-IT" sz="2000" smtClean="0">
                <a:solidFill>
                  <a:srgbClr val="006699"/>
                </a:solidFill>
                <a:latin typeface="Verdana" pitchFamily="34" charset="0"/>
              </a:rPr>
              <a:t>La numerosità delle imprese</a:t>
            </a:r>
            <a:endParaRPr lang="it-IT" sz="1400" b="0" smtClean="0">
              <a:solidFill>
                <a:srgbClr val="006699"/>
              </a:solidFill>
              <a:latin typeface="Verdana" pitchFamily="34" charset="0"/>
            </a:endParaRPr>
          </a:p>
        </p:txBody>
      </p:sp>
      <p:sp>
        <p:nvSpPr>
          <p:cNvPr id="334" name="Rectangle 15"/>
          <p:cNvSpPr>
            <a:spLocks noChangeArrowheads="1"/>
          </p:cNvSpPr>
          <p:nvPr/>
        </p:nvSpPr>
        <p:spPr bwMode="auto">
          <a:xfrm>
            <a:off x="1647825" y="5746750"/>
            <a:ext cx="5818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it-IT" sz="2000">
                <a:solidFill>
                  <a:srgbClr val="006699"/>
                </a:solidFill>
                <a:latin typeface="Verdana" pitchFamily="34" charset="0"/>
              </a:rPr>
              <a:t>Modesta riduzione rispetto al 2009</a:t>
            </a:r>
          </a:p>
        </p:txBody>
      </p:sp>
      <p:sp>
        <p:nvSpPr>
          <p:cNvPr id="44" name="Pentagono 43"/>
          <p:cNvSpPr/>
          <p:nvPr/>
        </p:nvSpPr>
        <p:spPr bwMode="auto">
          <a:xfrm>
            <a:off x="1079126" y="5789806"/>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37" name="Rettangolo 36"/>
          <p:cNvSpPr/>
          <p:nvPr/>
        </p:nvSpPr>
        <p:spPr bwMode="auto">
          <a:xfrm>
            <a:off x="2030490" y="6568835"/>
            <a:ext cx="2268000" cy="333375"/>
          </a:xfrm>
          <a:prstGeom prst="rect">
            <a:avLst/>
          </a:prstGeom>
          <a:solidFill>
            <a:srgbClr val="33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solidFill>
                <a:latin typeface="Verdana" pitchFamily="34" charset="0"/>
                <a:cs typeface="+mn-cs"/>
              </a:rPr>
              <a:t>Morfologia</a:t>
            </a:r>
          </a:p>
        </p:txBody>
      </p:sp>
      <p:sp>
        <p:nvSpPr>
          <p:cNvPr id="39" name="Rettangolo 38"/>
          <p:cNvSpPr/>
          <p:nvPr/>
        </p:nvSpPr>
        <p:spPr bwMode="auto">
          <a:xfrm>
            <a:off x="4298482"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Risultati della provincia</a:t>
            </a:r>
          </a:p>
        </p:txBody>
      </p:sp>
      <p:sp>
        <p:nvSpPr>
          <p:cNvPr id="40" name="Rettangolo 39"/>
          <p:cNvSpPr/>
          <p:nvPr/>
        </p:nvSpPr>
        <p:spPr bwMode="auto">
          <a:xfrm>
            <a:off x="6797306" y="6568835"/>
            <a:ext cx="2340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I settori economici</a:t>
            </a:r>
          </a:p>
        </p:txBody>
      </p:sp>
      <p:sp>
        <p:nvSpPr>
          <p:cNvPr id="41" name="Rettangolo 40"/>
          <p:cNvSpPr/>
          <p:nvPr/>
        </p:nvSpPr>
        <p:spPr bwMode="auto">
          <a:xfrm>
            <a:off x="-16797" y="6568835"/>
            <a:ext cx="208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Domande</a:t>
            </a:r>
          </a:p>
        </p:txBody>
      </p:sp>
      <p:grpSp>
        <p:nvGrpSpPr>
          <p:cNvPr id="2" name="Gruppo 22"/>
          <p:cNvGrpSpPr>
            <a:grpSpLocks/>
          </p:cNvGrpSpPr>
          <p:nvPr/>
        </p:nvGrpSpPr>
        <p:grpSpPr bwMode="auto">
          <a:xfrm>
            <a:off x="900113" y="1154113"/>
            <a:ext cx="6291262" cy="4268787"/>
            <a:chOff x="900113" y="1154113"/>
            <a:chExt cx="6291262" cy="4268787"/>
          </a:xfrm>
        </p:grpSpPr>
        <p:sp>
          <p:nvSpPr>
            <p:cNvPr id="16404" name="Freeform 6"/>
            <p:cNvSpPr>
              <a:spLocks noEditPoints="1"/>
            </p:cNvSpPr>
            <p:nvPr/>
          </p:nvSpPr>
          <p:spPr bwMode="auto">
            <a:xfrm>
              <a:off x="1512888" y="1343025"/>
              <a:ext cx="4953000" cy="3890963"/>
            </a:xfrm>
            <a:custGeom>
              <a:avLst/>
              <a:gdLst>
                <a:gd name="T0" fmla="*/ 0 w 3120"/>
                <a:gd name="T1" fmla="*/ 2147483647 h 2451"/>
                <a:gd name="T2" fmla="*/ 2147483647 w 3120"/>
                <a:gd name="T3" fmla="*/ 2147483647 h 2451"/>
                <a:gd name="T4" fmla="*/ 2147483647 w 3120"/>
                <a:gd name="T5" fmla="*/ 2147483647 h 2451"/>
                <a:gd name="T6" fmla="*/ 0 w 3120"/>
                <a:gd name="T7" fmla="*/ 2147483647 h 2451"/>
                <a:gd name="T8" fmla="*/ 0 w 3120"/>
                <a:gd name="T9" fmla="*/ 2147483647 h 2451"/>
                <a:gd name="T10" fmla="*/ 0 w 3120"/>
                <a:gd name="T11" fmla="*/ 2147483647 h 2451"/>
                <a:gd name="T12" fmla="*/ 2147483647 w 3120"/>
                <a:gd name="T13" fmla="*/ 2147483647 h 2451"/>
                <a:gd name="T14" fmla="*/ 2147483647 w 3120"/>
                <a:gd name="T15" fmla="*/ 2147483647 h 2451"/>
                <a:gd name="T16" fmla="*/ 0 w 3120"/>
                <a:gd name="T17" fmla="*/ 2147483647 h 2451"/>
                <a:gd name="T18" fmla="*/ 0 w 3120"/>
                <a:gd name="T19" fmla="*/ 2147483647 h 2451"/>
                <a:gd name="T20" fmla="*/ 0 w 3120"/>
                <a:gd name="T21" fmla="*/ 2147483647 h 2451"/>
                <a:gd name="T22" fmla="*/ 2147483647 w 3120"/>
                <a:gd name="T23" fmla="*/ 2147483647 h 2451"/>
                <a:gd name="T24" fmla="*/ 2147483647 w 3120"/>
                <a:gd name="T25" fmla="*/ 2147483647 h 2451"/>
                <a:gd name="T26" fmla="*/ 0 w 3120"/>
                <a:gd name="T27" fmla="*/ 2147483647 h 2451"/>
                <a:gd name="T28" fmla="*/ 0 w 3120"/>
                <a:gd name="T29" fmla="*/ 2147483647 h 2451"/>
                <a:gd name="T30" fmla="*/ 0 w 3120"/>
                <a:gd name="T31" fmla="*/ 2147483647 h 2451"/>
                <a:gd name="T32" fmla="*/ 2147483647 w 3120"/>
                <a:gd name="T33" fmla="*/ 2147483647 h 2451"/>
                <a:gd name="T34" fmla="*/ 2147483647 w 3120"/>
                <a:gd name="T35" fmla="*/ 2147483647 h 2451"/>
                <a:gd name="T36" fmla="*/ 0 w 3120"/>
                <a:gd name="T37" fmla="*/ 2147483647 h 2451"/>
                <a:gd name="T38" fmla="*/ 0 w 3120"/>
                <a:gd name="T39" fmla="*/ 2147483647 h 2451"/>
                <a:gd name="T40" fmla="*/ 0 w 3120"/>
                <a:gd name="T41" fmla="*/ 0 h 2451"/>
                <a:gd name="T42" fmla="*/ 2147483647 w 3120"/>
                <a:gd name="T43" fmla="*/ 0 h 2451"/>
                <a:gd name="T44" fmla="*/ 2147483647 w 3120"/>
                <a:gd name="T45" fmla="*/ 2147483647 h 2451"/>
                <a:gd name="T46" fmla="*/ 0 w 3120"/>
                <a:gd name="T47" fmla="*/ 2147483647 h 2451"/>
                <a:gd name="T48" fmla="*/ 0 w 3120"/>
                <a:gd name="T49" fmla="*/ 0 h 245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120"/>
                <a:gd name="T76" fmla="*/ 0 h 2451"/>
                <a:gd name="T77" fmla="*/ 3120 w 3120"/>
                <a:gd name="T78" fmla="*/ 2451 h 245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120" h="2451">
                  <a:moveTo>
                    <a:pt x="0" y="2147"/>
                  </a:moveTo>
                  <a:lnTo>
                    <a:pt x="1514" y="2147"/>
                  </a:lnTo>
                  <a:lnTo>
                    <a:pt x="1514" y="2451"/>
                  </a:lnTo>
                  <a:lnTo>
                    <a:pt x="0" y="2451"/>
                  </a:lnTo>
                  <a:lnTo>
                    <a:pt x="0" y="2147"/>
                  </a:lnTo>
                  <a:close/>
                  <a:moveTo>
                    <a:pt x="0" y="1609"/>
                  </a:moveTo>
                  <a:lnTo>
                    <a:pt x="3120" y="1609"/>
                  </a:lnTo>
                  <a:lnTo>
                    <a:pt x="3120" y="1917"/>
                  </a:lnTo>
                  <a:lnTo>
                    <a:pt x="0" y="1917"/>
                  </a:lnTo>
                  <a:lnTo>
                    <a:pt x="0" y="1609"/>
                  </a:lnTo>
                  <a:close/>
                  <a:moveTo>
                    <a:pt x="0" y="1075"/>
                  </a:moveTo>
                  <a:lnTo>
                    <a:pt x="1197" y="1075"/>
                  </a:lnTo>
                  <a:lnTo>
                    <a:pt x="1197" y="1380"/>
                  </a:lnTo>
                  <a:lnTo>
                    <a:pt x="0" y="1380"/>
                  </a:lnTo>
                  <a:lnTo>
                    <a:pt x="0" y="1075"/>
                  </a:lnTo>
                  <a:close/>
                  <a:moveTo>
                    <a:pt x="0" y="538"/>
                  </a:moveTo>
                  <a:lnTo>
                    <a:pt x="1985" y="538"/>
                  </a:lnTo>
                  <a:lnTo>
                    <a:pt x="1985" y="842"/>
                  </a:lnTo>
                  <a:lnTo>
                    <a:pt x="0" y="842"/>
                  </a:lnTo>
                  <a:lnTo>
                    <a:pt x="0" y="538"/>
                  </a:lnTo>
                  <a:close/>
                  <a:moveTo>
                    <a:pt x="0" y="0"/>
                  </a:moveTo>
                  <a:lnTo>
                    <a:pt x="1686" y="0"/>
                  </a:lnTo>
                  <a:lnTo>
                    <a:pt x="1686" y="304"/>
                  </a:lnTo>
                  <a:lnTo>
                    <a:pt x="0" y="304"/>
                  </a:lnTo>
                  <a:lnTo>
                    <a:pt x="0" y="0"/>
                  </a:lnTo>
                  <a:close/>
                </a:path>
              </a:pathLst>
            </a:custGeom>
            <a:solidFill>
              <a:srgbClr val="33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6405" name="Rectangle 9"/>
            <p:cNvSpPr>
              <a:spLocks noChangeArrowheads="1"/>
            </p:cNvSpPr>
            <p:nvPr/>
          </p:nvSpPr>
          <p:spPr bwMode="auto">
            <a:xfrm>
              <a:off x="3998913" y="4918075"/>
              <a:ext cx="6381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6.067 </a:t>
              </a:r>
              <a:endParaRPr lang="it-IT" sz="1400" b="0">
                <a:latin typeface="Verdana" pitchFamily="34" charset="0"/>
              </a:endParaRPr>
            </a:p>
          </p:txBody>
        </p:sp>
        <p:sp>
          <p:nvSpPr>
            <p:cNvPr id="16406" name="Rectangle 10"/>
            <p:cNvSpPr>
              <a:spLocks noChangeArrowheads="1"/>
            </p:cNvSpPr>
            <p:nvPr/>
          </p:nvSpPr>
          <p:spPr bwMode="auto">
            <a:xfrm>
              <a:off x="6553200" y="4065588"/>
              <a:ext cx="6381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6.564 </a:t>
              </a:r>
              <a:endParaRPr lang="it-IT" sz="1400" b="0">
                <a:latin typeface="Verdana" pitchFamily="34" charset="0"/>
              </a:endParaRPr>
            </a:p>
          </p:txBody>
        </p:sp>
        <p:sp>
          <p:nvSpPr>
            <p:cNvPr id="16407" name="Rectangle 11"/>
            <p:cNvSpPr>
              <a:spLocks noChangeArrowheads="1"/>
            </p:cNvSpPr>
            <p:nvPr/>
          </p:nvSpPr>
          <p:spPr bwMode="auto">
            <a:xfrm>
              <a:off x="3500438" y="3213100"/>
              <a:ext cx="6381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5.970 </a:t>
              </a:r>
              <a:endParaRPr lang="it-IT" sz="1400" b="0">
                <a:latin typeface="Verdana" pitchFamily="34" charset="0"/>
              </a:endParaRPr>
            </a:p>
          </p:txBody>
        </p:sp>
        <p:sp>
          <p:nvSpPr>
            <p:cNvPr id="16408" name="Rectangle 12"/>
            <p:cNvSpPr>
              <a:spLocks noChangeArrowheads="1"/>
            </p:cNvSpPr>
            <p:nvPr/>
          </p:nvSpPr>
          <p:spPr bwMode="auto">
            <a:xfrm>
              <a:off x="4748213" y="2360613"/>
              <a:ext cx="6381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6.213 </a:t>
              </a:r>
              <a:endParaRPr lang="it-IT" sz="1400" b="0">
                <a:latin typeface="Verdana" pitchFamily="34" charset="0"/>
              </a:endParaRPr>
            </a:p>
          </p:txBody>
        </p:sp>
        <p:sp>
          <p:nvSpPr>
            <p:cNvPr id="16409" name="Rectangle 13"/>
            <p:cNvSpPr>
              <a:spLocks noChangeArrowheads="1"/>
            </p:cNvSpPr>
            <p:nvPr/>
          </p:nvSpPr>
          <p:spPr bwMode="auto">
            <a:xfrm>
              <a:off x="4270375" y="1509713"/>
              <a:ext cx="6381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6.120 </a:t>
              </a:r>
              <a:endParaRPr lang="it-IT" sz="1400" b="0">
                <a:latin typeface="Verdana" pitchFamily="34" charset="0"/>
              </a:endParaRPr>
            </a:p>
          </p:txBody>
        </p:sp>
        <p:grpSp>
          <p:nvGrpSpPr>
            <p:cNvPr id="16410" name="Gruppo 47"/>
            <p:cNvGrpSpPr>
              <a:grpSpLocks/>
            </p:cNvGrpSpPr>
            <p:nvPr/>
          </p:nvGrpSpPr>
          <p:grpSpPr bwMode="auto">
            <a:xfrm>
              <a:off x="900113" y="1154113"/>
              <a:ext cx="619125" cy="4268787"/>
              <a:chOff x="899592" y="1154113"/>
              <a:chExt cx="619646" cy="4268787"/>
            </a:xfrm>
          </p:grpSpPr>
          <p:sp>
            <p:nvSpPr>
              <p:cNvPr id="16411" name="Rectangle 7"/>
              <p:cNvSpPr>
                <a:spLocks noChangeArrowheads="1"/>
              </p:cNvSpPr>
              <p:nvPr/>
            </p:nvSpPr>
            <p:spPr bwMode="auto">
              <a:xfrm>
                <a:off x="1512888" y="1157288"/>
                <a:ext cx="6350" cy="4262437"/>
              </a:xfrm>
              <a:prstGeom prst="rect">
                <a:avLst/>
              </a:prstGeom>
              <a:solidFill>
                <a:srgbClr val="868686"/>
              </a:solidFill>
              <a:ln w="6350">
                <a:solidFill>
                  <a:srgbClr val="868686"/>
                </a:solidFill>
                <a:bevel/>
                <a:headEnd/>
                <a:tailEnd/>
              </a:ln>
            </p:spPr>
            <p:txBody>
              <a:bodyPr/>
              <a:lstStyle/>
              <a:p>
                <a:endParaRPr lang="it-IT" sz="1400">
                  <a:latin typeface="Verdana" pitchFamily="34" charset="0"/>
                </a:endParaRPr>
              </a:p>
            </p:txBody>
          </p:sp>
          <p:sp>
            <p:nvSpPr>
              <p:cNvPr id="16412" name="Freeform 8"/>
              <p:cNvSpPr>
                <a:spLocks noEditPoints="1"/>
              </p:cNvSpPr>
              <p:nvPr/>
            </p:nvSpPr>
            <p:spPr bwMode="auto">
              <a:xfrm>
                <a:off x="1474788" y="1154113"/>
                <a:ext cx="41275" cy="4268787"/>
              </a:xfrm>
              <a:custGeom>
                <a:avLst/>
                <a:gdLst>
                  <a:gd name="T0" fmla="*/ 0 w 26"/>
                  <a:gd name="T1" fmla="*/ 2147483647 h 2689"/>
                  <a:gd name="T2" fmla="*/ 2147483647 w 26"/>
                  <a:gd name="T3" fmla="*/ 2147483647 h 2689"/>
                  <a:gd name="T4" fmla="*/ 2147483647 w 26"/>
                  <a:gd name="T5" fmla="*/ 2147483647 h 2689"/>
                  <a:gd name="T6" fmla="*/ 0 w 26"/>
                  <a:gd name="T7" fmla="*/ 2147483647 h 2689"/>
                  <a:gd name="T8" fmla="*/ 0 w 26"/>
                  <a:gd name="T9" fmla="*/ 2147483647 h 2689"/>
                  <a:gd name="T10" fmla="*/ 0 w 26"/>
                  <a:gd name="T11" fmla="*/ 2147483647 h 2689"/>
                  <a:gd name="T12" fmla="*/ 2147483647 w 26"/>
                  <a:gd name="T13" fmla="*/ 2147483647 h 2689"/>
                  <a:gd name="T14" fmla="*/ 2147483647 w 26"/>
                  <a:gd name="T15" fmla="*/ 2147483647 h 2689"/>
                  <a:gd name="T16" fmla="*/ 0 w 26"/>
                  <a:gd name="T17" fmla="*/ 2147483647 h 2689"/>
                  <a:gd name="T18" fmla="*/ 0 w 26"/>
                  <a:gd name="T19" fmla="*/ 2147483647 h 2689"/>
                  <a:gd name="T20" fmla="*/ 0 w 26"/>
                  <a:gd name="T21" fmla="*/ 2147483647 h 2689"/>
                  <a:gd name="T22" fmla="*/ 2147483647 w 26"/>
                  <a:gd name="T23" fmla="*/ 2147483647 h 2689"/>
                  <a:gd name="T24" fmla="*/ 2147483647 w 26"/>
                  <a:gd name="T25" fmla="*/ 2147483647 h 2689"/>
                  <a:gd name="T26" fmla="*/ 0 w 26"/>
                  <a:gd name="T27" fmla="*/ 2147483647 h 2689"/>
                  <a:gd name="T28" fmla="*/ 0 w 26"/>
                  <a:gd name="T29" fmla="*/ 2147483647 h 2689"/>
                  <a:gd name="T30" fmla="*/ 0 w 26"/>
                  <a:gd name="T31" fmla="*/ 2147483647 h 2689"/>
                  <a:gd name="T32" fmla="*/ 2147483647 w 26"/>
                  <a:gd name="T33" fmla="*/ 2147483647 h 2689"/>
                  <a:gd name="T34" fmla="*/ 2147483647 w 26"/>
                  <a:gd name="T35" fmla="*/ 2147483647 h 2689"/>
                  <a:gd name="T36" fmla="*/ 0 w 26"/>
                  <a:gd name="T37" fmla="*/ 2147483647 h 2689"/>
                  <a:gd name="T38" fmla="*/ 0 w 26"/>
                  <a:gd name="T39" fmla="*/ 2147483647 h 2689"/>
                  <a:gd name="T40" fmla="*/ 0 w 26"/>
                  <a:gd name="T41" fmla="*/ 2147483647 h 2689"/>
                  <a:gd name="T42" fmla="*/ 2147483647 w 26"/>
                  <a:gd name="T43" fmla="*/ 2147483647 h 2689"/>
                  <a:gd name="T44" fmla="*/ 2147483647 w 26"/>
                  <a:gd name="T45" fmla="*/ 2147483647 h 2689"/>
                  <a:gd name="T46" fmla="*/ 0 w 26"/>
                  <a:gd name="T47" fmla="*/ 2147483647 h 2689"/>
                  <a:gd name="T48" fmla="*/ 0 w 26"/>
                  <a:gd name="T49" fmla="*/ 2147483647 h 2689"/>
                  <a:gd name="T50" fmla="*/ 0 w 26"/>
                  <a:gd name="T51" fmla="*/ 0 h 2689"/>
                  <a:gd name="T52" fmla="*/ 2147483647 w 26"/>
                  <a:gd name="T53" fmla="*/ 0 h 2689"/>
                  <a:gd name="T54" fmla="*/ 2147483647 w 26"/>
                  <a:gd name="T55" fmla="*/ 2147483647 h 2689"/>
                  <a:gd name="T56" fmla="*/ 0 w 26"/>
                  <a:gd name="T57" fmla="*/ 2147483647 h 2689"/>
                  <a:gd name="T58" fmla="*/ 0 w 26"/>
                  <a:gd name="T59" fmla="*/ 0 h 268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6"/>
                  <a:gd name="T91" fmla="*/ 0 h 2689"/>
                  <a:gd name="T92" fmla="*/ 26 w 26"/>
                  <a:gd name="T93" fmla="*/ 2689 h 268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6" h="2689">
                    <a:moveTo>
                      <a:pt x="0" y="2684"/>
                    </a:moveTo>
                    <a:lnTo>
                      <a:pt x="26" y="2684"/>
                    </a:lnTo>
                    <a:lnTo>
                      <a:pt x="26" y="2689"/>
                    </a:lnTo>
                    <a:lnTo>
                      <a:pt x="0" y="2689"/>
                    </a:lnTo>
                    <a:lnTo>
                      <a:pt x="0" y="2684"/>
                    </a:lnTo>
                    <a:close/>
                    <a:moveTo>
                      <a:pt x="0" y="2147"/>
                    </a:moveTo>
                    <a:lnTo>
                      <a:pt x="26" y="2147"/>
                    </a:lnTo>
                    <a:lnTo>
                      <a:pt x="26" y="2151"/>
                    </a:lnTo>
                    <a:lnTo>
                      <a:pt x="0" y="2151"/>
                    </a:lnTo>
                    <a:lnTo>
                      <a:pt x="0" y="2147"/>
                    </a:lnTo>
                    <a:close/>
                    <a:moveTo>
                      <a:pt x="0" y="1613"/>
                    </a:moveTo>
                    <a:lnTo>
                      <a:pt x="26" y="1613"/>
                    </a:lnTo>
                    <a:lnTo>
                      <a:pt x="26" y="1618"/>
                    </a:lnTo>
                    <a:lnTo>
                      <a:pt x="0" y="1618"/>
                    </a:lnTo>
                    <a:lnTo>
                      <a:pt x="0" y="1613"/>
                    </a:lnTo>
                    <a:close/>
                    <a:moveTo>
                      <a:pt x="0" y="1075"/>
                    </a:moveTo>
                    <a:lnTo>
                      <a:pt x="26" y="1075"/>
                    </a:lnTo>
                    <a:lnTo>
                      <a:pt x="26" y="1080"/>
                    </a:lnTo>
                    <a:lnTo>
                      <a:pt x="0" y="1080"/>
                    </a:lnTo>
                    <a:lnTo>
                      <a:pt x="0" y="1075"/>
                    </a:lnTo>
                    <a:close/>
                    <a:moveTo>
                      <a:pt x="0" y="538"/>
                    </a:moveTo>
                    <a:lnTo>
                      <a:pt x="26" y="538"/>
                    </a:lnTo>
                    <a:lnTo>
                      <a:pt x="26" y="542"/>
                    </a:lnTo>
                    <a:lnTo>
                      <a:pt x="0" y="542"/>
                    </a:lnTo>
                    <a:lnTo>
                      <a:pt x="0" y="538"/>
                    </a:lnTo>
                    <a:close/>
                    <a:moveTo>
                      <a:pt x="0" y="0"/>
                    </a:moveTo>
                    <a:lnTo>
                      <a:pt x="26" y="0"/>
                    </a:lnTo>
                    <a:lnTo>
                      <a:pt x="26" y="4"/>
                    </a:lnTo>
                    <a:lnTo>
                      <a:pt x="0" y="4"/>
                    </a:lnTo>
                    <a:lnTo>
                      <a:pt x="0" y="0"/>
                    </a:lnTo>
                    <a:close/>
                  </a:path>
                </a:pathLst>
              </a:custGeom>
              <a:solidFill>
                <a:srgbClr val="868686"/>
              </a:solidFill>
              <a:ln w="6350" cap="flat">
                <a:solidFill>
                  <a:srgbClr val="868686"/>
                </a:solidFill>
                <a:prstDash val="solid"/>
                <a:bevel/>
                <a:headEnd/>
                <a:tailEnd/>
              </a:ln>
            </p:spPr>
            <p:txBody>
              <a:bodyPr/>
              <a:lstStyle/>
              <a:p>
                <a:endParaRPr lang="it-IT"/>
              </a:p>
            </p:txBody>
          </p:sp>
          <p:sp>
            <p:nvSpPr>
              <p:cNvPr id="16413" name="Rectangle 14"/>
              <p:cNvSpPr>
                <a:spLocks noChangeArrowheads="1"/>
              </p:cNvSpPr>
              <p:nvPr/>
            </p:nvSpPr>
            <p:spPr bwMode="auto">
              <a:xfrm>
                <a:off x="899592" y="4910138"/>
                <a:ext cx="5129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2006</a:t>
                </a:r>
                <a:endParaRPr lang="it-IT" sz="1400" b="0">
                  <a:latin typeface="Verdana" pitchFamily="34" charset="0"/>
                </a:endParaRPr>
              </a:p>
            </p:txBody>
          </p:sp>
          <p:sp>
            <p:nvSpPr>
              <p:cNvPr id="16414" name="Rectangle 15"/>
              <p:cNvSpPr>
                <a:spLocks noChangeArrowheads="1"/>
              </p:cNvSpPr>
              <p:nvPr/>
            </p:nvSpPr>
            <p:spPr bwMode="auto">
              <a:xfrm>
                <a:off x="899592" y="4059238"/>
                <a:ext cx="5129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2007</a:t>
                </a:r>
                <a:endParaRPr lang="it-IT" sz="1400" b="0">
                  <a:latin typeface="Verdana" pitchFamily="34" charset="0"/>
                </a:endParaRPr>
              </a:p>
            </p:txBody>
          </p:sp>
          <p:sp>
            <p:nvSpPr>
              <p:cNvPr id="16415" name="Rectangle 16"/>
              <p:cNvSpPr>
                <a:spLocks noChangeArrowheads="1"/>
              </p:cNvSpPr>
              <p:nvPr/>
            </p:nvSpPr>
            <p:spPr bwMode="auto">
              <a:xfrm>
                <a:off x="899592" y="3206750"/>
                <a:ext cx="5129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2008</a:t>
                </a:r>
                <a:endParaRPr lang="it-IT" sz="1400" b="0">
                  <a:latin typeface="Verdana" pitchFamily="34" charset="0"/>
                </a:endParaRPr>
              </a:p>
            </p:txBody>
          </p:sp>
          <p:sp>
            <p:nvSpPr>
              <p:cNvPr id="16416" name="Rectangle 17"/>
              <p:cNvSpPr>
                <a:spLocks noChangeArrowheads="1"/>
              </p:cNvSpPr>
              <p:nvPr/>
            </p:nvSpPr>
            <p:spPr bwMode="auto">
              <a:xfrm>
                <a:off x="899592" y="2354263"/>
                <a:ext cx="5129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2009</a:t>
                </a:r>
                <a:endParaRPr lang="it-IT" sz="1400" b="0">
                  <a:latin typeface="Verdana" pitchFamily="34" charset="0"/>
                </a:endParaRPr>
              </a:p>
            </p:txBody>
          </p:sp>
          <p:sp>
            <p:nvSpPr>
              <p:cNvPr id="16417" name="Rectangle 18"/>
              <p:cNvSpPr>
                <a:spLocks noChangeArrowheads="1"/>
              </p:cNvSpPr>
              <p:nvPr/>
            </p:nvSpPr>
            <p:spPr bwMode="auto">
              <a:xfrm>
                <a:off x="899592" y="1501775"/>
                <a:ext cx="5129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1400">
                    <a:solidFill>
                      <a:srgbClr val="5F5F5F"/>
                    </a:solidFill>
                    <a:latin typeface="Verdana" pitchFamily="34" charset="0"/>
                  </a:rPr>
                  <a:t>2010</a:t>
                </a:r>
                <a:endParaRPr lang="it-IT" sz="1400" b="0">
                  <a:latin typeface="Verdana" pitchFamily="34" charset="0"/>
                </a:endParaRP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000"/>
                                        <p:tgtEl>
                                          <p:spTgt spid="2"/>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34"/>
                                        </p:tgtEl>
                                        <p:attrNameLst>
                                          <p:attrName>style.visibility</p:attrName>
                                        </p:attrNameLst>
                                      </p:cBhvr>
                                      <p:to>
                                        <p:strVal val="visible"/>
                                      </p:to>
                                    </p:set>
                                    <p:animEffect transition="in" filter="fade">
                                      <p:cBhvr>
                                        <p:cTn id="15" dur="2000"/>
                                        <p:tgtEl>
                                          <p:spTgt spid="334"/>
                                        </p:tgtEl>
                                      </p:cBhvr>
                                    </p:animEffect>
                                  </p:childTnLst>
                                </p:cTn>
                              </p:par>
                              <p:par>
                                <p:cTn id="16" presetID="10" presetClass="entr" presetSubtype="0" fill="hold" nodeType="withEffect">
                                  <p:stCondLst>
                                    <p:cond delay="0"/>
                                  </p:stCondLst>
                                  <p:childTnLst>
                                    <p:set>
                                      <p:cBhvr>
                                        <p:cTn id="17" dur="1" fill="hold">
                                          <p:stCondLst>
                                            <p:cond delay="0"/>
                                          </p:stCondLst>
                                        </p:cTn>
                                        <p:tgtEl>
                                          <p:spTgt spid="44"/>
                                        </p:tgtEl>
                                        <p:attrNameLst>
                                          <p:attrName>style.visibility</p:attrName>
                                        </p:attrNameLst>
                                      </p:cBhvr>
                                      <p:to>
                                        <p:strVal val="visible"/>
                                      </p:to>
                                    </p:set>
                                    <p:animEffect transition="in" filter="fade">
                                      <p:cBhvr>
                                        <p:cTn id="18" dur="2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33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
          <p:cNvSpPr>
            <a:spLocks noGrp="1" noChangeArrowheads="1"/>
          </p:cNvSpPr>
          <p:nvPr>
            <p:ph type="title"/>
          </p:nvPr>
        </p:nvSpPr>
        <p:spPr>
          <a:xfrm>
            <a:off x="598488" y="188913"/>
            <a:ext cx="8172450" cy="792162"/>
          </a:xfrm>
        </p:spPr>
        <p:txBody>
          <a:bodyPr/>
          <a:lstStyle/>
          <a:p>
            <a:pPr eaLnBrk="1" hangingPunct="1"/>
            <a:r>
              <a:rPr lang="it-IT" sz="2000" smtClean="0">
                <a:solidFill>
                  <a:srgbClr val="006699"/>
                </a:solidFill>
                <a:latin typeface="Verdana" pitchFamily="34" charset="0"/>
              </a:rPr>
              <a:t>La composizione per classe dimensionale </a:t>
            </a:r>
            <a:r>
              <a:rPr lang="it-IT" sz="1400" b="0" i="1" smtClean="0">
                <a:solidFill>
                  <a:srgbClr val="006699"/>
                </a:solidFill>
                <a:latin typeface="Verdana" pitchFamily="34" charset="0"/>
              </a:rPr>
              <a:t>(2006vs2010)</a:t>
            </a:r>
            <a:r>
              <a:rPr lang="it-IT" sz="2000" smtClean="0">
                <a:solidFill>
                  <a:srgbClr val="006699"/>
                </a:solidFill>
                <a:latin typeface="Verdana" pitchFamily="34" charset="0"/>
              </a:rPr>
              <a:t> </a:t>
            </a:r>
            <a:endParaRPr lang="it-IT" sz="1400" b="0" smtClean="0">
              <a:solidFill>
                <a:srgbClr val="006699"/>
              </a:solidFill>
              <a:latin typeface="Verdana" pitchFamily="34" charset="0"/>
            </a:endParaRPr>
          </a:p>
        </p:txBody>
      </p:sp>
      <p:sp>
        <p:nvSpPr>
          <p:cNvPr id="334" name="Rectangle 15"/>
          <p:cNvSpPr>
            <a:spLocks noChangeArrowheads="1"/>
          </p:cNvSpPr>
          <p:nvPr/>
        </p:nvSpPr>
        <p:spPr bwMode="auto">
          <a:xfrm>
            <a:off x="1346200" y="5872163"/>
            <a:ext cx="755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it-IT" sz="2000" dirty="0">
                <a:solidFill>
                  <a:srgbClr val="006699"/>
                </a:solidFill>
                <a:latin typeface="Verdana" pitchFamily="34" charset="0"/>
              </a:rPr>
              <a:t>In flessione le grandi e le </a:t>
            </a:r>
            <a:r>
              <a:rPr lang="it-IT" sz="2000" dirty="0" smtClean="0">
                <a:solidFill>
                  <a:srgbClr val="006699"/>
                </a:solidFill>
                <a:latin typeface="Verdana" pitchFamily="34" charset="0"/>
              </a:rPr>
              <a:t>piccole imprese</a:t>
            </a:r>
            <a:endParaRPr lang="it-IT" sz="2000" dirty="0">
              <a:solidFill>
                <a:srgbClr val="006699"/>
              </a:solidFill>
              <a:latin typeface="Verdana" pitchFamily="34" charset="0"/>
            </a:endParaRPr>
          </a:p>
        </p:txBody>
      </p:sp>
      <p:sp>
        <p:nvSpPr>
          <p:cNvPr id="17412" name="AutoShape 3"/>
          <p:cNvSpPr>
            <a:spLocks noChangeAspect="1" noChangeArrowheads="1"/>
          </p:cNvSpPr>
          <p:nvPr/>
        </p:nvSpPr>
        <p:spPr bwMode="auto">
          <a:xfrm>
            <a:off x="-288925" y="384175"/>
            <a:ext cx="931545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
        <p:nvSpPr>
          <p:cNvPr id="17413" name="AutoShape 38"/>
          <p:cNvSpPr>
            <a:spLocks noChangeAspect="1" noChangeArrowheads="1"/>
          </p:cNvSpPr>
          <p:nvPr/>
        </p:nvSpPr>
        <p:spPr bwMode="auto">
          <a:xfrm>
            <a:off x="-85725" y="381000"/>
            <a:ext cx="931545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
        <p:nvSpPr>
          <p:cNvPr id="17414" name="AutoShape 55"/>
          <p:cNvSpPr>
            <a:spLocks noChangeAspect="1" noChangeArrowheads="1"/>
          </p:cNvSpPr>
          <p:nvPr/>
        </p:nvSpPr>
        <p:spPr bwMode="auto">
          <a:xfrm>
            <a:off x="-85725" y="381000"/>
            <a:ext cx="931545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grpSp>
        <p:nvGrpSpPr>
          <p:cNvPr id="2" name="Gruppo 1"/>
          <p:cNvGrpSpPr>
            <a:grpSpLocks/>
          </p:cNvGrpSpPr>
          <p:nvPr/>
        </p:nvGrpSpPr>
        <p:grpSpPr bwMode="auto">
          <a:xfrm>
            <a:off x="2484438" y="1757363"/>
            <a:ext cx="4198937" cy="3816350"/>
            <a:chOff x="2484438" y="1757363"/>
            <a:chExt cx="4198937" cy="3816350"/>
          </a:xfrm>
        </p:grpSpPr>
        <p:sp>
          <p:nvSpPr>
            <p:cNvPr id="63" name="Ovale 62"/>
            <p:cNvSpPr/>
            <p:nvPr/>
          </p:nvSpPr>
          <p:spPr bwMode="auto">
            <a:xfrm>
              <a:off x="2484438" y="1757363"/>
              <a:ext cx="4198937" cy="3816350"/>
            </a:xfrm>
            <a:prstGeom prst="ellipse">
              <a:avLst/>
            </a:prstGeom>
            <a:solidFill>
              <a:schemeClr val="bg1">
                <a:lumMod val="85000"/>
              </a:schemeClr>
            </a:solidFill>
            <a:ln w="79375" cap="flat" cmpd="sng" algn="ctr">
              <a:solidFill>
                <a:srgbClr val="006699"/>
              </a:solidFill>
              <a:prstDash val="solid"/>
              <a:round/>
              <a:headEnd type="none" w="med" len="med"/>
              <a:tailEnd type="triangle" w="med" len="med"/>
            </a:ln>
            <a:effectLst/>
          </p:spPr>
          <p:txBody>
            <a:bodyPr anchor="ctr"/>
            <a:lstStyle/>
            <a:p>
              <a:pPr algn="ctr">
                <a:defRPr/>
              </a:pPr>
              <a:endParaRPr lang="it-IT">
                <a:latin typeface="Arial" pitchFamily="34" charset="0"/>
                <a:cs typeface="+mn-cs"/>
              </a:endParaRPr>
            </a:p>
          </p:txBody>
        </p:sp>
        <p:cxnSp>
          <p:nvCxnSpPr>
            <p:cNvPr id="17440" name="Connettore 1 68"/>
            <p:cNvCxnSpPr>
              <a:cxnSpLocks noChangeShapeType="1"/>
            </p:cNvCxnSpPr>
            <p:nvPr/>
          </p:nvCxnSpPr>
          <p:spPr bwMode="auto">
            <a:xfrm flipH="1">
              <a:off x="3506788" y="3644900"/>
              <a:ext cx="1076326" cy="1692275"/>
            </a:xfrm>
            <a:prstGeom prst="line">
              <a:avLst/>
            </a:prstGeom>
            <a:noFill/>
            <a:ln w="79375" algn="ctr">
              <a:solidFill>
                <a:srgbClr val="006699"/>
              </a:solidFill>
              <a:round/>
              <a:headEnd/>
              <a:tailEnd/>
            </a:ln>
            <a:extLst>
              <a:ext uri="{909E8E84-426E-40DD-AFC4-6F175D3DCCD1}">
                <a14:hiddenFill xmlns:a14="http://schemas.microsoft.com/office/drawing/2010/main">
                  <a:noFill/>
                </a14:hiddenFill>
              </a:ext>
            </a:extLst>
          </p:spPr>
        </p:cxnSp>
        <p:cxnSp>
          <p:nvCxnSpPr>
            <p:cNvPr id="17441" name="Connettore 1 70"/>
            <p:cNvCxnSpPr>
              <a:cxnSpLocks noChangeShapeType="1"/>
            </p:cNvCxnSpPr>
            <p:nvPr/>
          </p:nvCxnSpPr>
          <p:spPr bwMode="auto">
            <a:xfrm flipH="1" flipV="1">
              <a:off x="3506788" y="2046288"/>
              <a:ext cx="1076325" cy="1619250"/>
            </a:xfrm>
            <a:prstGeom prst="line">
              <a:avLst/>
            </a:prstGeom>
            <a:noFill/>
            <a:ln w="79375" algn="ctr">
              <a:solidFill>
                <a:srgbClr val="006699"/>
              </a:solidFill>
              <a:round/>
              <a:headEnd/>
              <a:tailEnd/>
            </a:ln>
            <a:extLst>
              <a:ext uri="{909E8E84-426E-40DD-AFC4-6F175D3DCCD1}">
                <a14:hiddenFill xmlns:a14="http://schemas.microsoft.com/office/drawing/2010/main">
                  <a:noFill/>
                </a14:hiddenFill>
              </a:ext>
            </a:extLst>
          </p:spPr>
        </p:cxnSp>
        <p:cxnSp>
          <p:nvCxnSpPr>
            <p:cNvPr id="17442" name="Connettore 1 72"/>
            <p:cNvCxnSpPr>
              <a:cxnSpLocks noChangeShapeType="1"/>
            </p:cNvCxnSpPr>
            <p:nvPr/>
          </p:nvCxnSpPr>
          <p:spPr bwMode="auto">
            <a:xfrm flipH="1" flipV="1">
              <a:off x="2676525" y="2838450"/>
              <a:ext cx="1906588" cy="827088"/>
            </a:xfrm>
            <a:prstGeom prst="line">
              <a:avLst/>
            </a:prstGeom>
            <a:noFill/>
            <a:ln w="79375" algn="ctr">
              <a:solidFill>
                <a:srgbClr val="006699"/>
              </a:solidFill>
              <a:round/>
              <a:headEnd/>
              <a:tailEnd/>
            </a:ln>
            <a:extLst>
              <a:ext uri="{909E8E84-426E-40DD-AFC4-6F175D3DCCD1}">
                <a14:hiddenFill xmlns:a14="http://schemas.microsoft.com/office/drawing/2010/main">
                  <a:noFill/>
                </a14:hiddenFill>
              </a:ext>
            </a:extLst>
          </p:spPr>
        </p:cxnSp>
        <p:cxnSp>
          <p:nvCxnSpPr>
            <p:cNvPr id="17443" name="Connettore 1 73"/>
            <p:cNvCxnSpPr>
              <a:cxnSpLocks noChangeShapeType="1"/>
              <a:stCxn id="63" idx="4"/>
              <a:endCxn id="63" idx="0"/>
            </p:cNvCxnSpPr>
            <p:nvPr/>
          </p:nvCxnSpPr>
          <p:spPr bwMode="auto">
            <a:xfrm flipV="1">
              <a:off x="4583113" y="1757363"/>
              <a:ext cx="0" cy="1908175"/>
            </a:xfrm>
            <a:prstGeom prst="line">
              <a:avLst/>
            </a:prstGeom>
            <a:noFill/>
            <a:ln w="79375" algn="ctr">
              <a:solidFill>
                <a:srgbClr val="006699"/>
              </a:solidFill>
              <a:round/>
              <a:headEnd/>
              <a:tailEnd/>
            </a:ln>
            <a:extLst>
              <a:ext uri="{909E8E84-426E-40DD-AFC4-6F175D3DCCD1}">
                <a14:hiddenFill xmlns:a14="http://schemas.microsoft.com/office/drawing/2010/main">
                  <a:noFill/>
                </a14:hiddenFill>
              </a:ext>
            </a:extLst>
          </p:spPr>
        </p:cxnSp>
      </p:grpSp>
      <p:sp>
        <p:nvSpPr>
          <p:cNvPr id="78" name="Oval 78"/>
          <p:cNvSpPr>
            <a:spLocks noChangeAspect="1" noChangeArrowheads="1"/>
          </p:cNvSpPr>
          <p:nvPr/>
        </p:nvSpPr>
        <p:spPr bwMode="auto">
          <a:xfrm>
            <a:off x="5826125" y="2492375"/>
            <a:ext cx="977900" cy="990600"/>
          </a:xfrm>
          <a:prstGeom prst="ellipse">
            <a:avLst/>
          </a:prstGeom>
          <a:solidFill>
            <a:srgbClr val="336699"/>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algn="ctr"/>
            <a:r>
              <a:rPr lang="it-IT" sz="2000">
                <a:solidFill>
                  <a:schemeClr val="bg1"/>
                </a:solidFill>
                <a:latin typeface="Verdana" pitchFamily="34" charset="0"/>
              </a:rPr>
              <a:t>62</a:t>
            </a:r>
            <a:r>
              <a:rPr lang="it-IT" sz="1400">
                <a:solidFill>
                  <a:schemeClr val="bg1"/>
                </a:solidFill>
                <a:latin typeface="Verdana" pitchFamily="34" charset="0"/>
              </a:rPr>
              <a:t>%</a:t>
            </a:r>
            <a:endParaRPr lang="it-IT" sz="1800">
              <a:solidFill>
                <a:schemeClr val="bg1"/>
              </a:solidFill>
              <a:latin typeface="Verdana" pitchFamily="34" charset="0"/>
            </a:endParaRPr>
          </a:p>
          <a:p>
            <a:pPr algn="ctr">
              <a:spcBef>
                <a:spcPts val="600"/>
              </a:spcBef>
            </a:pPr>
            <a:r>
              <a:rPr lang="it-IT" sz="1600" b="0" i="1">
                <a:solidFill>
                  <a:schemeClr val="bg1"/>
                </a:solidFill>
                <a:latin typeface="Verdana" pitchFamily="34" charset="0"/>
              </a:rPr>
              <a:t>(+4</a:t>
            </a:r>
            <a:r>
              <a:rPr lang="it-IT" sz="1100" b="0" i="1">
                <a:solidFill>
                  <a:schemeClr val="bg1"/>
                </a:solidFill>
                <a:latin typeface="Verdana" pitchFamily="34" charset="0"/>
              </a:rPr>
              <a:t>%</a:t>
            </a:r>
            <a:r>
              <a:rPr lang="it-IT" sz="1600" b="0" i="1">
                <a:solidFill>
                  <a:schemeClr val="bg1"/>
                </a:solidFill>
                <a:latin typeface="Verdana" pitchFamily="34" charset="0"/>
              </a:rPr>
              <a:t>)</a:t>
            </a:r>
            <a:endParaRPr lang="it-IT" b="0" i="1">
              <a:solidFill>
                <a:schemeClr val="bg1"/>
              </a:solidFill>
              <a:latin typeface="Verdana" pitchFamily="34" charset="0"/>
            </a:endParaRPr>
          </a:p>
        </p:txBody>
      </p:sp>
      <p:sp>
        <p:nvSpPr>
          <p:cNvPr id="79" name="Oval 78"/>
          <p:cNvSpPr>
            <a:spLocks noChangeAspect="1" noChangeArrowheads="1"/>
          </p:cNvSpPr>
          <p:nvPr/>
        </p:nvSpPr>
        <p:spPr bwMode="auto">
          <a:xfrm>
            <a:off x="3506788" y="1181100"/>
            <a:ext cx="977900" cy="990600"/>
          </a:xfrm>
          <a:prstGeom prst="ellipse">
            <a:avLst/>
          </a:prstGeom>
          <a:solidFill>
            <a:srgbClr val="336699"/>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algn="ctr"/>
            <a:r>
              <a:rPr lang="it-IT" sz="2000">
                <a:solidFill>
                  <a:schemeClr val="bg1"/>
                </a:solidFill>
                <a:latin typeface="Verdana" pitchFamily="34" charset="0"/>
              </a:rPr>
              <a:t>8</a:t>
            </a:r>
            <a:r>
              <a:rPr lang="it-IT" sz="1400">
                <a:solidFill>
                  <a:schemeClr val="bg1"/>
                </a:solidFill>
                <a:latin typeface="Verdana" pitchFamily="34" charset="0"/>
              </a:rPr>
              <a:t>%</a:t>
            </a:r>
            <a:endParaRPr lang="it-IT" sz="1800">
              <a:solidFill>
                <a:schemeClr val="bg1"/>
              </a:solidFill>
              <a:latin typeface="Verdana" pitchFamily="34" charset="0"/>
            </a:endParaRPr>
          </a:p>
          <a:p>
            <a:pPr algn="ctr">
              <a:spcBef>
                <a:spcPts val="600"/>
              </a:spcBef>
            </a:pPr>
            <a:r>
              <a:rPr lang="it-IT" sz="1600" b="0" i="1">
                <a:solidFill>
                  <a:schemeClr val="bg1"/>
                </a:solidFill>
                <a:latin typeface="Verdana" pitchFamily="34" charset="0"/>
              </a:rPr>
              <a:t>(-4</a:t>
            </a:r>
            <a:r>
              <a:rPr lang="it-IT" sz="1100" b="0" i="1">
                <a:solidFill>
                  <a:schemeClr val="bg1"/>
                </a:solidFill>
                <a:latin typeface="Verdana" pitchFamily="34" charset="0"/>
              </a:rPr>
              <a:t>%</a:t>
            </a:r>
            <a:r>
              <a:rPr lang="it-IT" sz="1600" b="0" i="1">
                <a:solidFill>
                  <a:schemeClr val="bg1"/>
                </a:solidFill>
                <a:latin typeface="Verdana" pitchFamily="34" charset="0"/>
              </a:rPr>
              <a:t>)</a:t>
            </a:r>
            <a:endParaRPr lang="it-IT" b="0" i="1">
              <a:solidFill>
                <a:schemeClr val="bg1"/>
              </a:solidFill>
              <a:latin typeface="Verdana" pitchFamily="34" charset="0"/>
            </a:endParaRPr>
          </a:p>
        </p:txBody>
      </p:sp>
      <p:sp>
        <p:nvSpPr>
          <p:cNvPr id="80" name="Oval 78"/>
          <p:cNvSpPr>
            <a:spLocks noChangeAspect="1" noChangeArrowheads="1"/>
          </p:cNvSpPr>
          <p:nvPr/>
        </p:nvSpPr>
        <p:spPr bwMode="auto">
          <a:xfrm>
            <a:off x="2282825" y="1676400"/>
            <a:ext cx="977900" cy="990600"/>
          </a:xfrm>
          <a:prstGeom prst="ellipse">
            <a:avLst/>
          </a:prstGeom>
          <a:solidFill>
            <a:srgbClr val="336699"/>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algn="ctr"/>
            <a:r>
              <a:rPr lang="it-IT" sz="2000">
                <a:solidFill>
                  <a:schemeClr val="bg1"/>
                </a:solidFill>
                <a:latin typeface="Verdana" pitchFamily="34" charset="0"/>
              </a:rPr>
              <a:t>9</a:t>
            </a:r>
            <a:r>
              <a:rPr lang="it-IT" sz="1400">
                <a:solidFill>
                  <a:schemeClr val="bg1"/>
                </a:solidFill>
                <a:latin typeface="Verdana" pitchFamily="34" charset="0"/>
              </a:rPr>
              <a:t>%</a:t>
            </a:r>
            <a:endParaRPr lang="it-IT" sz="1800">
              <a:solidFill>
                <a:schemeClr val="bg1"/>
              </a:solidFill>
              <a:latin typeface="Verdana" pitchFamily="34" charset="0"/>
            </a:endParaRPr>
          </a:p>
          <a:p>
            <a:pPr algn="ctr">
              <a:spcBef>
                <a:spcPts val="600"/>
              </a:spcBef>
            </a:pPr>
            <a:r>
              <a:rPr lang="it-IT" sz="1600" b="0" i="1">
                <a:solidFill>
                  <a:schemeClr val="bg1"/>
                </a:solidFill>
                <a:latin typeface="Verdana" pitchFamily="34" charset="0"/>
              </a:rPr>
              <a:t>(+2</a:t>
            </a:r>
            <a:r>
              <a:rPr lang="it-IT" sz="1100" b="0" i="1">
                <a:solidFill>
                  <a:schemeClr val="bg1"/>
                </a:solidFill>
                <a:latin typeface="Verdana" pitchFamily="34" charset="0"/>
              </a:rPr>
              <a:t>%</a:t>
            </a:r>
            <a:r>
              <a:rPr lang="it-IT" sz="1600" b="0" i="1">
                <a:solidFill>
                  <a:schemeClr val="bg1"/>
                </a:solidFill>
                <a:latin typeface="Verdana" pitchFamily="34" charset="0"/>
              </a:rPr>
              <a:t>)</a:t>
            </a:r>
            <a:endParaRPr lang="it-IT" b="0" i="1">
              <a:solidFill>
                <a:schemeClr val="bg1"/>
              </a:solidFill>
              <a:latin typeface="Verdana" pitchFamily="34" charset="0"/>
            </a:endParaRPr>
          </a:p>
        </p:txBody>
      </p:sp>
      <p:sp>
        <p:nvSpPr>
          <p:cNvPr id="81" name="Oval 78"/>
          <p:cNvSpPr>
            <a:spLocks noChangeAspect="1" noChangeArrowheads="1"/>
          </p:cNvSpPr>
          <p:nvPr/>
        </p:nvSpPr>
        <p:spPr bwMode="auto">
          <a:xfrm>
            <a:off x="2071688" y="3665538"/>
            <a:ext cx="977900" cy="990600"/>
          </a:xfrm>
          <a:prstGeom prst="ellipse">
            <a:avLst/>
          </a:prstGeom>
          <a:solidFill>
            <a:srgbClr val="336699"/>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algn="ctr"/>
            <a:r>
              <a:rPr lang="it-IT" sz="2000">
                <a:solidFill>
                  <a:schemeClr val="bg1"/>
                </a:solidFill>
                <a:latin typeface="Verdana" pitchFamily="34" charset="0"/>
              </a:rPr>
              <a:t>21</a:t>
            </a:r>
            <a:r>
              <a:rPr lang="it-IT" sz="1400">
                <a:solidFill>
                  <a:schemeClr val="bg1"/>
                </a:solidFill>
                <a:latin typeface="Verdana" pitchFamily="34" charset="0"/>
              </a:rPr>
              <a:t>%</a:t>
            </a:r>
            <a:endParaRPr lang="it-IT" sz="1800">
              <a:solidFill>
                <a:schemeClr val="bg1"/>
              </a:solidFill>
              <a:latin typeface="Verdana" pitchFamily="34" charset="0"/>
            </a:endParaRPr>
          </a:p>
          <a:p>
            <a:pPr algn="ctr">
              <a:spcBef>
                <a:spcPts val="600"/>
              </a:spcBef>
            </a:pPr>
            <a:r>
              <a:rPr lang="it-IT" sz="1600" b="0" i="1">
                <a:solidFill>
                  <a:schemeClr val="bg1"/>
                </a:solidFill>
                <a:latin typeface="Verdana" pitchFamily="34" charset="0"/>
              </a:rPr>
              <a:t>(-5</a:t>
            </a:r>
            <a:r>
              <a:rPr lang="it-IT" sz="1100" b="0" i="1">
                <a:solidFill>
                  <a:schemeClr val="bg1"/>
                </a:solidFill>
                <a:latin typeface="Verdana" pitchFamily="34" charset="0"/>
              </a:rPr>
              <a:t>%</a:t>
            </a:r>
            <a:r>
              <a:rPr lang="it-IT" sz="1600" b="0" i="1">
                <a:solidFill>
                  <a:schemeClr val="bg1"/>
                </a:solidFill>
                <a:latin typeface="Verdana" pitchFamily="34" charset="0"/>
              </a:rPr>
              <a:t>)</a:t>
            </a:r>
            <a:endParaRPr lang="it-IT" b="0" i="1">
              <a:solidFill>
                <a:schemeClr val="bg1"/>
              </a:solidFill>
              <a:latin typeface="Verdana" pitchFamily="34" charset="0"/>
            </a:endParaRPr>
          </a:p>
        </p:txBody>
      </p:sp>
      <p:sp>
        <p:nvSpPr>
          <p:cNvPr id="17436" name="Rectangle 143"/>
          <p:cNvSpPr>
            <a:spLocks noChangeArrowheads="1"/>
          </p:cNvSpPr>
          <p:nvPr/>
        </p:nvSpPr>
        <p:spPr bwMode="auto">
          <a:xfrm>
            <a:off x="6665913" y="2257425"/>
            <a:ext cx="7858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2000">
                <a:solidFill>
                  <a:srgbClr val="006699"/>
                </a:solidFill>
                <a:latin typeface="Verdana" pitchFamily="34" charset="0"/>
              </a:rPr>
              <a:t>Micro</a:t>
            </a:r>
          </a:p>
        </p:txBody>
      </p:sp>
      <p:sp>
        <p:nvSpPr>
          <p:cNvPr id="17437" name="Rectangle 143"/>
          <p:cNvSpPr>
            <a:spLocks noChangeArrowheads="1"/>
          </p:cNvSpPr>
          <p:nvPr/>
        </p:nvSpPr>
        <p:spPr bwMode="auto">
          <a:xfrm>
            <a:off x="1042988" y="3481388"/>
            <a:ext cx="1012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2000">
                <a:solidFill>
                  <a:srgbClr val="006699"/>
                </a:solidFill>
                <a:latin typeface="Verdana" pitchFamily="34" charset="0"/>
              </a:rPr>
              <a:t>Piccole</a:t>
            </a:r>
          </a:p>
        </p:txBody>
      </p:sp>
      <p:sp>
        <p:nvSpPr>
          <p:cNvPr id="17438" name="Rectangle 143"/>
          <p:cNvSpPr>
            <a:spLocks noChangeArrowheads="1"/>
          </p:cNvSpPr>
          <p:nvPr/>
        </p:nvSpPr>
        <p:spPr bwMode="auto">
          <a:xfrm>
            <a:off x="1416050" y="1609725"/>
            <a:ext cx="852488"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2000">
                <a:solidFill>
                  <a:srgbClr val="006699"/>
                </a:solidFill>
                <a:latin typeface="Verdana" pitchFamily="34" charset="0"/>
              </a:rPr>
              <a:t>Medie</a:t>
            </a:r>
          </a:p>
        </p:txBody>
      </p:sp>
      <p:sp>
        <p:nvSpPr>
          <p:cNvPr id="17439" name="Rectangle 143"/>
          <p:cNvSpPr>
            <a:spLocks noChangeArrowheads="1"/>
          </p:cNvSpPr>
          <p:nvPr/>
        </p:nvSpPr>
        <p:spPr bwMode="auto">
          <a:xfrm>
            <a:off x="2676525" y="1033463"/>
            <a:ext cx="958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it-IT" sz="2000">
                <a:solidFill>
                  <a:srgbClr val="006699"/>
                </a:solidFill>
                <a:latin typeface="Verdana" pitchFamily="34" charset="0"/>
              </a:rPr>
              <a:t>Grandi</a:t>
            </a:r>
          </a:p>
        </p:txBody>
      </p:sp>
      <p:sp>
        <p:nvSpPr>
          <p:cNvPr id="24" name="Pentagono 23"/>
          <p:cNvSpPr/>
          <p:nvPr/>
        </p:nvSpPr>
        <p:spPr bwMode="auto">
          <a:xfrm>
            <a:off x="770090" y="5891280"/>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26" name="Rettangolo 25"/>
          <p:cNvSpPr/>
          <p:nvPr/>
        </p:nvSpPr>
        <p:spPr bwMode="auto">
          <a:xfrm>
            <a:off x="2030490" y="6568835"/>
            <a:ext cx="2268000" cy="333375"/>
          </a:xfrm>
          <a:prstGeom prst="rect">
            <a:avLst/>
          </a:prstGeom>
          <a:solidFill>
            <a:srgbClr val="33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solidFill>
                <a:latin typeface="Verdana" pitchFamily="34" charset="0"/>
                <a:cs typeface="+mn-cs"/>
              </a:rPr>
              <a:t>Morfologia</a:t>
            </a:r>
          </a:p>
        </p:txBody>
      </p:sp>
      <p:sp>
        <p:nvSpPr>
          <p:cNvPr id="27" name="Rettangolo 26"/>
          <p:cNvSpPr/>
          <p:nvPr/>
        </p:nvSpPr>
        <p:spPr bwMode="auto">
          <a:xfrm>
            <a:off x="4298482"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Risultati della provincia</a:t>
            </a:r>
          </a:p>
        </p:txBody>
      </p:sp>
      <p:sp>
        <p:nvSpPr>
          <p:cNvPr id="28" name="Rettangolo 27"/>
          <p:cNvSpPr/>
          <p:nvPr/>
        </p:nvSpPr>
        <p:spPr bwMode="auto">
          <a:xfrm>
            <a:off x="6797306" y="6568835"/>
            <a:ext cx="2340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I settori economici</a:t>
            </a:r>
          </a:p>
        </p:txBody>
      </p:sp>
      <p:sp>
        <p:nvSpPr>
          <p:cNvPr id="29" name="Rettangolo 28"/>
          <p:cNvSpPr/>
          <p:nvPr/>
        </p:nvSpPr>
        <p:spPr bwMode="auto">
          <a:xfrm>
            <a:off x="-16797" y="6568835"/>
            <a:ext cx="208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Domande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000"/>
                                        <p:tgtEl>
                                          <p:spTgt spid="2"/>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78"/>
                                        </p:tgtEl>
                                        <p:attrNameLst>
                                          <p:attrName>style.visibility</p:attrName>
                                        </p:attrNameLst>
                                      </p:cBhvr>
                                      <p:to>
                                        <p:strVal val="visible"/>
                                      </p:to>
                                    </p:set>
                                    <p:animEffect transition="in" filter="fade">
                                      <p:cBhvr>
                                        <p:cTn id="15" dur="2000"/>
                                        <p:tgtEl>
                                          <p:spTgt spid="7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7436"/>
                                        </p:tgtEl>
                                        <p:attrNameLst>
                                          <p:attrName>style.visibility</p:attrName>
                                        </p:attrNameLst>
                                      </p:cBhvr>
                                      <p:to>
                                        <p:strVal val="visible"/>
                                      </p:to>
                                    </p:set>
                                    <p:animEffect transition="in" filter="fade">
                                      <p:cBhvr>
                                        <p:cTn id="18" dur="2000"/>
                                        <p:tgtEl>
                                          <p:spTgt spid="1743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1"/>
                                        </p:tgtEl>
                                        <p:attrNameLst>
                                          <p:attrName>style.visibility</p:attrName>
                                        </p:attrNameLst>
                                      </p:cBhvr>
                                      <p:to>
                                        <p:strVal val="visible"/>
                                      </p:to>
                                    </p:set>
                                    <p:animEffect transition="in" filter="fade">
                                      <p:cBhvr>
                                        <p:cTn id="21" dur="2000"/>
                                        <p:tgtEl>
                                          <p:spTgt spid="8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0"/>
                                        </p:tgtEl>
                                        <p:attrNameLst>
                                          <p:attrName>style.visibility</p:attrName>
                                        </p:attrNameLst>
                                      </p:cBhvr>
                                      <p:to>
                                        <p:strVal val="visible"/>
                                      </p:to>
                                    </p:set>
                                    <p:animEffect transition="in" filter="fade">
                                      <p:cBhvr>
                                        <p:cTn id="24" dur="2000"/>
                                        <p:tgtEl>
                                          <p:spTgt spid="8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79"/>
                                        </p:tgtEl>
                                        <p:attrNameLst>
                                          <p:attrName>style.visibility</p:attrName>
                                        </p:attrNameLst>
                                      </p:cBhvr>
                                      <p:to>
                                        <p:strVal val="visible"/>
                                      </p:to>
                                    </p:set>
                                    <p:animEffect transition="in" filter="fade">
                                      <p:cBhvr>
                                        <p:cTn id="27" dur="2000"/>
                                        <p:tgtEl>
                                          <p:spTgt spid="7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7439"/>
                                        </p:tgtEl>
                                        <p:attrNameLst>
                                          <p:attrName>style.visibility</p:attrName>
                                        </p:attrNameLst>
                                      </p:cBhvr>
                                      <p:to>
                                        <p:strVal val="visible"/>
                                      </p:to>
                                    </p:set>
                                    <p:animEffect transition="in" filter="fade">
                                      <p:cBhvr>
                                        <p:cTn id="30" dur="2000"/>
                                        <p:tgtEl>
                                          <p:spTgt spid="17439"/>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7438"/>
                                        </p:tgtEl>
                                        <p:attrNameLst>
                                          <p:attrName>style.visibility</p:attrName>
                                        </p:attrNameLst>
                                      </p:cBhvr>
                                      <p:to>
                                        <p:strVal val="visible"/>
                                      </p:to>
                                    </p:set>
                                    <p:animEffect transition="in" filter="fade">
                                      <p:cBhvr>
                                        <p:cTn id="33" dur="2000"/>
                                        <p:tgtEl>
                                          <p:spTgt spid="17438"/>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7437"/>
                                        </p:tgtEl>
                                        <p:attrNameLst>
                                          <p:attrName>style.visibility</p:attrName>
                                        </p:attrNameLst>
                                      </p:cBhvr>
                                      <p:to>
                                        <p:strVal val="visible"/>
                                      </p:to>
                                    </p:set>
                                    <p:animEffect transition="in" filter="fade">
                                      <p:cBhvr>
                                        <p:cTn id="36" dur="2000"/>
                                        <p:tgtEl>
                                          <p:spTgt spid="17437"/>
                                        </p:tgtEl>
                                      </p:cBhvr>
                                    </p:animEffect>
                                  </p:childTnLst>
                                </p:cTn>
                              </p:par>
                            </p:childTnLst>
                          </p:cTn>
                        </p:par>
                        <p:par>
                          <p:cTn id="37" fill="hold" nodeType="afterGroup">
                            <p:stCondLst>
                              <p:cond delay="6000"/>
                            </p:stCondLst>
                            <p:childTnLst>
                              <p:par>
                                <p:cTn id="38" presetID="10" presetClass="entr" presetSubtype="0" fill="hold" nodeType="after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fade">
                                      <p:cBhvr>
                                        <p:cTn id="40" dur="2000"/>
                                        <p:tgtEl>
                                          <p:spTgt spid="2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34"/>
                                        </p:tgtEl>
                                        <p:attrNameLst>
                                          <p:attrName>style.visibility</p:attrName>
                                        </p:attrNameLst>
                                      </p:cBhvr>
                                      <p:to>
                                        <p:strVal val="visible"/>
                                      </p:to>
                                    </p:set>
                                    <p:animEffect transition="in" filter="fade">
                                      <p:cBhvr>
                                        <p:cTn id="43" dur="2000"/>
                                        <p:tgtEl>
                                          <p:spTgt spid="3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334" grpId="0" autoUpdateAnimBg="0"/>
      <p:bldP spid="78" grpId="0" animBg="1"/>
      <p:bldP spid="79" grpId="0" animBg="1"/>
      <p:bldP spid="80" grpId="0" animBg="1"/>
      <p:bldP spid="81" grpId="0" animBg="1"/>
      <p:bldP spid="17436" grpId="0"/>
      <p:bldP spid="17437" grpId="0"/>
      <p:bldP spid="17438" grpId="0"/>
      <p:bldP spid="1743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0"/>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1947863" y="901700"/>
            <a:ext cx="4364037" cy="464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10"/>
          <p:cNvSpPr>
            <a:spLocks noGrp="1" noChangeArrowheads="1"/>
          </p:cNvSpPr>
          <p:nvPr>
            <p:ph type="title"/>
          </p:nvPr>
        </p:nvSpPr>
        <p:spPr>
          <a:xfrm>
            <a:off x="598488" y="188913"/>
            <a:ext cx="8172450" cy="792162"/>
          </a:xfrm>
        </p:spPr>
        <p:txBody>
          <a:bodyPr/>
          <a:lstStyle/>
          <a:p>
            <a:pPr eaLnBrk="1" hangingPunct="1"/>
            <a:r>
              <a:rPr lang="it-IT" sz="2000" smtClean="0">
                <a:latin typeface="Verdana" pitchFamily="34" charset="0"/>
              </a:rPr>
              <a:t>La popolazione per area geografica </a:t>
            </a:r>
            <a:r>
              <a:rPr lang="it-IT" sz="1400" b="0" i="1" smtClean="0">
                <a:latin typeface="Verdana" pitchFamily="34" charset="0"/>
              </a:rPr>
              <a:t>(2006vs2010)</a:t>
            </a:r>
          </a:p>
        </p:txBody>
      </p:sp>
      <p:sp>
        <p:nvSpPr>
          <p:cNvPr id="334" name="Rectangle 15"/>
          <p:cNvSpPr>
            <a:spLocks noChangeArrowheads="1"/>
          </p:cNvSpPr>
          <p:nvPr/>
        </p:nvSpPr>
        <p:spPr bwMode="auto">
          <a:xfrm>
            <a:off x="1331913" y="5886450"/>
            <a:ext cx="7559675" cy="400050"/>
          </a:xfrm>
          <a:prstGeom prst="rect">
            <a:avLst/>
          </a:prstGeom>
          <a:noFill/>
          <a:ln w="9525">
            <a:noFill/>
            <a:miter lim="800000"/>
            <a:headEnd/>
            <a:tailEnd/>
          </a:ln>
        </p:spPr>
        <p:txBody>
          <a:bodyPr anchor="ctr">
            <a:spAutoFit/>
          </a:bodyPr>
          <a:lstStyle/>
          <a:p>
            <a:pPr>
              <a:defRPr/>
            </a:pPr>
            <a:r>
              <a:rPr lang="it-IT" sz="2000" dirty="0" smtClean="0">
                <a:solidFill>
                  <a:srgbClr val="336699"/>
                </a:solidFill>
                <a:latin typeface="Verdana" pitchFamily="34" charset="0"/>
                <a:cs typeface="+mn-cs"/>
              </a:rPr>
              <a:t>Non cresce il capoluogo </a:t>
            </a:r>
            <a:endParaRPr lang="it-IT" sz="2000" dirty="0">
              <a:solidFill>
                <a:srgbClr val="336699"/>
              </a:solidFill>
              <a:latin typeface="Verdana" pitchFamily="34" charset="0"/>
              <a:cs typeface="+mn-cs"/>
            </a:endParaRPr>
          </a:p>
        </p:txBody>
      </p:sp>
      <p:sp>
        <p:nvSpPr>
          <p:cNvPr id="33" name="Pentagono 32"/>
          <p:cNvSpPr/>
          <p:nvPr/>
        </p:nvSpPr>
        <p:spPr bwMode="auto">
          <a:xfrm>
            <a:off x="789484" y="5933316"/>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41" name="Oval 78"/>
          <p:cNvSpPr>
            <a:spLocks noChangeAspect="1" noChangeArrowheads="1"/>
          </p:cNvSpPr>
          <p:nvPr/>
        </p:nvSpPr>
        <p:spPr bwMode="auto">
          <a:xfrm>
            <a:off x="5822950" y="1646238"/>
            <a:ext cx="977900" cy="990600"/>
          </a:xfrm>
          <a:prstGeom prst="ellipse">
            <a:avLst/>
          </a:prstGeom>
          <a:solidFill>
            <a:srgbClr val="336699"/>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algn="ctr"/>
            <a:r>
              <a:rPr lang="it-IT" sz="2400">
                <a:solidFill>
                  <a:schemeClr val="bg1"/>
                </a:solidFill>
                <a:latin typeface="Verdana" pitchFamily="34" charset="0"/>
              </a:rPr>
              <a:t>7</a:t>
            </a:r>
            <a:r>
              <a:rPr lang="it-IT" sz="1800">
                <a:solidFill>
                  <a:schemeClr val="bg1"/>
                </a:solidFill>
                <a:latin typeface="Verdana" pitchFamily="34" charset="0"/>
              </a:rPr>
              <a:t>%</a:t>
            </a:r>
          </a:p>
          <a:p>
            <a:pPr algn="ctr"/>
            <a:r>
              <a:rPr lang="it-IT" sz="1800" b="0" i="1">
                <a:solidFill>
                  <a:schemeClr val="bg1"/>
                </a:solidFill>
                <a:latin typeface="Verdana" pitchFamily="34" charset="0"/>
              </a:rPr>
              <a:t>(</a:t>
            </a:r>
            <a:r>
              <a:rPr lang="it-IT" sz="1800" i="1">
                <a:solidFill>
                  <a:schemeClr val="bg1"/>
                </a:solidFill>
                <a:latin typeface="Verdana" pitchFamily="34" charset="0"/>
              </a:rPr>
              <a:t>0</a:t>
            </a:r>
            <a:r>
              <a:rPr lang="it-IT" sz="1200" i="1">
                <a:solidFill>
                  <a:schemeClr val="bg1"/>
                </a:solidFill>
                <a:latin typeface="Verdana" pitchFamily="34" charset="0"/>
              </a:rPr>
              <a:t>%</a:t>
            </a:r>
            <a:r>
              <a:rPr lang="it-IT" sz="1800" b="0" i="1">
                <a:solidFill>
                  <a:schemeClr val="bg1"/>
                </a:solidFill>
                <a:latin typeface="Verdana" pitchFamily="34" charset="0"/>
              </a:rPr>
              <a:t>)</a:t>
            </a:r>
            <a:endParaRPr lang="it-IT" sz="3200" b="0" i="1">
              <a:solidFill>
                <a:schemeClr val="bg1"/>
              </a:solidFill>
              <a:latin typeface="Verdana" pitchFamily="34" charset="0"/>
            </a:endParaRPr>
          </a:p>
        </p:txBody>
      </p:sp>
      <p:sp>
        <p:nvSpPr>
          <p:cNvPr id="46" name="Oval 78"/>
          <p:cNvSpPr>
            <a:spLocks noChangeAspect="1" noChangeArrowheads="1"/>
          </p:cNvSpPr>
          <p:nvPr/>
        </p:nvSpPr>
        <p:spPr bwMode="auto">
          <a:xfrm>
            <a:off x="2441575" y="2636838"/>
            <a:ext cx="977900" cy="990600"/>
          </a:xfrm>
          <a:prstGeom prst="ellipse">
            <a:avLst/>
          </a:prstGeom>
          <a:solidFill>
            <a:srgbClr val="336699"/>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algn="ctr"/>
            <a:r>
              <a:rPr lang="it-IT" sz="2400" dirty="0">
                <a:solidFill>
                  <a:schemeClr val="bg1"/>
                </a:solidFill>
                <a:latin typeface="Verdana" pitchFamily="34" charset="0"/>
              </a:rPr>
              <a:t>67</a:t>
            </a:r>
            <a:r>
              <a:rPr lang="it-IT" sz="1800" dirty="0">
                <a:solidFill>
                  <a:schemeClr val="bg1"/>
                </a:solidFill>
                <a:latin typeface="Verdana" pitchFamily="34" charset="0"/>
              </a:rPr>
              <a:t>%</a:t>
            </a:r>
          </a:p>
          <a:p>
            <a:pPr algn="ctr"/>
            <a:r>
              <a:rPr lang="it-IT" sz="1800" b="0" i="1" dirty="0">
                <a:solidFill>
                  <a:schemeClr val="bg1"/>
                </a:solidFill>
                <a:latin typeface="Verdana" pitchFamily="34" charset="0"/>
              </a:rPr>
              <a:t>(</a:t>
            </a:r>
            <a:r>
              <a:rPr lang="it-IT" sz="1800" i="1" dirty="0">
                <a:solidFill>
                  <a:schemeClr val="bg1"/>
                </a:solidFill>
                <a:latin typeface="Verdana" pitchFamily="34" charset="0"/>
              </a:rPr>
              <a:t>0</a:t>
            </a:r>
            <a:r>
              <a:rPr lang="it-IT" sz="1200" i="1" dirty="0">
                <a:solidFill>
                  <a:schemeClr val="bg1"/>
                </a:solidFill>
                <a:latin typeface="Verdana" pitchFamily="34" charset="0"/>
              </a:rPr>
              <a:t>%</a:t>
            </a:r>
            <a:r>
              <a:rPr lang="it-IT" sz="1800" b="0" i="1" dirty="0">
                <a:solidFill>
                  <a:schemeClr val="bg1"/>
                </a:solidFill>
                <a:latin typeface="Verdana" pitchFamily="34" charset="0"/>
              </a:rPr>
              <a:t>)</a:t>
            </a:r>
            <a:endParaRPr lang="it-IT" sz="3200" b="0" i="1" dirty="0">
              <a:solidFill>
                <a:schemeClr val="bg1"/>
              </a:solidFill>
              <a:latin typeface="Verdana" pitchFamily="34" charset="0"/>
            </a:endParaRPr>
          </a:p>
        </p:txBody>
      </p:sp>
      <p:sp>
        <p:nvSpPr>
          <p:cNvPr id="47" name="Oval 78"/>
          <p:cNvSpPr>
            <a:spLocks noChangeAspect="1" noChangeArrowheads="1"/>
          </p:cNvSpPr>
          <p:nvPr/>
        </p:nvSpPr>
        <p:spPr bwMode="auto">
          <a:xfrm>
            <a:off x="4356100" y="4787900"/>
            <a:ext cx="977900" cy="990600"/>
          </a:xfrm>
          <a:prstGeom prst="ellipse">
            <a:avLst/>
          </a:prstGeom>
          <a:solidFill>
            <a:srgbClr val="336699"/>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algn="ctr"/>
            <a:r>
              <a:rPr lang="it-IT" sz="2400">
                <a:solidFill>
                  <a:schemeClr val="bg1"/>
                </a:solidFill>
                <a:latin typeface="Verdana" pitchFamily="34" charset="0"/>
              </a:rPr>
              <a:t>5</a:t>
            </a:r>
            <a:r>
              <a:rPr lang="it-IT" sz="1800">
                <a:solidFill>
                  <a:schemeClr val="bg1"/>
                </a:solidFill>
                <a:latin typeface="Verdana" pitchFamily="34" charset="0"/>
              </a:rPr>
              <a:t>%</a:t>
            </a:r>
          </a:p>
          <a:p>
            <a:pPr algn="ctr"/>
            <a:r>
              <a:rPr lang="it-IT" sz="1800" b="0" i="1">
                <a:solidFill>
                  <a:schemeClr val="bg1"/>
                </a:solidFill>
                <a:latin typeface="Verdana" pitchFamily="34" charset="0"/>
              </a:rPr>
              <a:t>(+</a:t>
            </a:r>
            <a:r>
              <a:rPr lang="it-IT" sz="1800" i="1">
                <a:solidFill>
                  <a:schemeClr val="bg1"/>
                </a:solidFill>
                <a:latin typeface="Verdana" pitchFamily="34" charset="0"/>
              </a:rPr>
              <a:t>8</a:t>
            </a:r>
            <a:r>
              <a:rPr lang="it-IT" sz="1200" i="1">
                <a:solidFill>
                  <a:schemeClr val="bg1"/>
                </a:solidFill>
                <a:latin typeface="Verdana" pitchFamily="34" charset="0"/>
              </a:rPr>
              <a:t>%</a:t>
            </a:r>
            <a:r>
              <a:rPr lang="it-IT" sz="1800" b="0" i="1">
                <a:solidFill>
                  <a:schemeClr val="bg1"/>
                </a:solidFill>
                <a:latin typeface="Verdana" pitchFamily="34" charset="0"/>
              </a:rPr>
              <a:t>)</a:t>
            </a:r>
            <a:endParaRPr lang="it-IT" sz="3200" b="0" i="1">
              <a:solidFill>
                <a:schemeClr val="bg1"/>
              </a:solidFill>
              <a:latin typeface="Verdana" pitchFamily="34" charset="0"/>
            </a:endParaRPr>
          </a:p>
        </p:txBody>
      </p:sp>
      <p:sp>
        <p:nvSpPr>
          <p:cNvPr id="48" name="Oval 78"/>
          <p:cNvSpPr>
            <a:spLocks noChangeAspect="1" noChangeArrowheads="1"/>
          </p:cNvSpPr>
          <p:nvPr/>
        </p:nvSpPr>
        <p:spPr bwMode="auto">
          <a:xfrm>
            <a:off x="6257925" y="3429000"/>
            <a:ext cx="977900" cy="990600"/>
          </a:xfrm>
          <a:prstGeom prst="ellipse">
            <a:avLst/>
          </a:prstGeom>
          <a:solidFill>
            <a:srgbClr val="336699"/>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algn="ctr"/>
            <a:r>
              <a:rPr lang="it-IT" sz="2400">
                <a:solidFill>
                  <a:schemeClr val="bg1"/>
                </a:solidFill>
                <a:latin typeface="Verdana" pitchFamily="34" charset="0"/>
              </a:rPr>
              <a:t>4</a:t>
            </a:r>
            <a:r>
              <a:rPr lang="it-IT" sz="1800">
                <a:solidFill>
                  <a:schemeClr val="bg1"/>
                </a:solidFill>
                <a:latin typeface="Verdana" pitchFamily="34" charset="0"/>
              </a:rPr>
              <a:t>%</a:t>
            </a:r>
          </a:p>
          <a:p>
            <a:pPr algn="ctr"/>
            <a:r>
              <a:rPr lang="it-IT" sz="1800" b="0" i="1">
                <a:solidFill>
                  <a:schemeClr val="bg1"/>
                </a:solidFill>
                <a:latin typeface="Verdana" pitchFamily="34" charset="0"/>
              </a:rPr>
              <a:t>(-</a:t>
            </a:r>
            <a:r>
              <a:rPr lang="it-IT" sz="1800" i="1">
                <a:solidFill>
                  <a:schemeClr val="bg1"/>
                </a:solidFill>
                <a:latin typeface="Verdana" pitchFamily="34" charset="0"/>
              </a:rPr>
              <a:t>2</a:t>
            </a:r>
            <a:r>
              <a:rPr lang="it-IT" sz="1200" i="1">
                <a:solidFill>
                  <a:schemeClr val="bg1"/>
                </a:solidFill>
                <a:latin typeface="Verdana" pitchFamily="34" charset="0"/>
              </a:rPr>
              <a:t>%</a:t>
            </a:r>
            <a:r>
              <a:rPr lang="it-IT" sz="1800" b="0" i="1">
                <a:solidFill>
                  <a:schemeClr val="bg1"/>
                </a:solidFill>
                <a:latin typeface="Verdana" pitchFamily="34" charset="0"/>
              </a:rPr>
              <a:t>)</a:t>
            </a:r>
            <a:endParaRPr lang="it-IT" sz="3200" b="0" i="1">
              <a:solidFill>
                <a:schemeClr val="bg1"/>
              </a:solidFill>
              <a:latin typeface="Verdana" pitchFamily="34" charset="0"/>
            </a:endParaRPr>
          </a:p>
        </p:txBody>
      </p:sp>
      <p:sp>
        <p:nvSpPr>
          <p:cNvPr id="15" name="Oval 78"/>
          <p:cNvSpPr>
            <a:spLocks noChangeAspect="1" noChangeArrowheads="1"/>
          </p:cNvSpPr>
          <p:nvPr/>
        </p:nvSpPr>
        <p:spPr bwMode="auto">
          <a:xfrm>
            <a:off x="969963" y="4076700"/>
            <a:ext cx="977900" cy="990600"/>
          </a:xfrm>
          <a:prstGeom prst="ellipse">
            <a:avLst/>
          </a:prstGeom>
          <a:solidFill>
            <a:srgbClr val="336699"/>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algn="ctr"/>
            <a:r>
              <a:rPr lang="it-IT" sz="2400">
                <a:solidFill>
                  <a:schemeClr val="bg1"/>
                </a:solidFill>
                <a:latin typeface="Verdana" pitchFamily="34" charset="0"/>
              </a:rPr>
              <a:t>17</a:t>
            </a:r>
            <a:r>
              <a:rPr lang="it-IT" sz="1800">
                <a:solidFill>
                  <a:schemeClr val="bg1"/>
                </a:solidFill>
                <a:latin typeface="Verdana" pitchFamily="34" charset="0"/>
              </a:rPr>
              <a:t>%</a:t>
            </a:r>
          </a:p>
          <a:p>
            <a:pPr algn="ctr"/>
            <a:r>
              <a:rPr lang="it-IT" sz="1800" b="0" i="1">
                <a:solidFill>
                  <a:schemeClr val="bg1"/>
                </a:solidFill>
                <a:latin typeface="Verdana" pitchFamily="34" charset="0"/>
              </a:rPr>
              <a:t>(</a:t>
            </a:r>
            <a:r>
              <a:rPr lang="it-IT" sz="1800" i="1">
                <a:solidFill>
                  <a:schemeClr val="bg1"/>
                </a:solidFill>
                <a:latin typeface="Verdana" pitchFamily="34" charset="0"/>
              </a:rPr>
              <a:t>+3</a:t>
            </a:r>
            <a:r>
              <a:rPr lang="it-IT" sz="1200" i="1">
                <a:solidFill>
                  <a:schemeClr val="bg1"/>
                </a:solidFill>
                <a:latin typeface="Verdana" pitchFamily="34" charset="0"/>
              </a:rPr>
              <a:t>%</a:t>
            </a:r>
            <a:r>
              <a:rPr lang="it-IT" sz="1800" b="0" i="1">
                <a:solidFill>
                  <a:schemeClr val="bg1"/>
                </a:solidFill>
                <a:latin typeface="Verdana" pitchFamily="34" charset="0"/>
              </a:rPr>
              <a:t>)</a:t>
            </a:r>
            <a:endParaRPr lang="it-IT" sz="3200" b="0" i="1">
              <a:solidFill>
                <a:schemeClr val="bg1"/>
              </a:solidFill>
              <a:latin typeface="Verdana" pitchFamily="34" charset="0"/>
            </a:endParaRPr>
          </a:p>
        </p:txBody>
      </p:sp>
      <p:sp>
        <p:nvSpPr>
          <p:cNvPr id="16" name="Rettangolo 15"/>
          <p:cNvSpPr/>
          <p:nvPr/>
        </p:nvSpPr>
        <p:spPr bwMode="auto">
          <a:xfrm>
            <a:off x="2030490" y="6568835"/>
            <a:ext cx="2268000" cy="333375"/>
          </a:xfrm>
          <a:prstGeom prst="rect">
            <a:avLst/>
          </a:prstGeom>
          <a:solidFill>
            <a:srgbClr val="33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solidFill>
                <a:latin typeface="Verdana" pitchFamily="34" charset="0"/>
                <a:cs typeface="+mn-cs"/>
              </a:rPr>
              <a:t>Morfologia</a:t>
            </a:r>
          </a:p>
        </p:txBody>
      </p:sp>
      <p:sp>
        <p:nvSpPr>
          <p:cNvPr id="17" name="Rettangolo 16"/>
          <p:cNvSpPr/>
          <p:nvPr/>
        </p:nvSpPr>
        <p:spPr bwMode="auto">
          <a:xfrm>
            <a:off x="4298482"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Risultati della provincia</a:t>
            </a:r>
          </a:p>
        </p:txBody>
      </p:sp>
      <p:sp>
        <p:nvSpPr>
          <p:cNvPr id="18" name="Rettangolo 17"/>
          <p:cNvSpPr/>
          <p:nvPr/>
        </p:nvSpPr>
        <p:spPr bwMode="auto">
          <a:xfrm>
            <a:off x="6797306" y="6568835"/>
            <a:ext cx="2340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I settori economici</a:t>
            </a:r>
          </a:p>
        </p:txBody>
      </p:sp>
      <p:sp>
        <p:nvSpPr>
          <p:cNvPr id="19" name="Rettangolo 18"/>
          <p:cNvSpPr/>
          <p:nvPr/>
        </p:nvSpPr>
        <p:spPr bwMode="auto">
          <a:xfrm>
            <a:off x="-16797" y="6568835"/>
            <a:ext cx="208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Domande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2000"/>
                                        <p:tgtEl>
                                          <p:spTgt spid="14"/>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fade">
                                      <p:cBhvr>
                                        <p:cTn id="15" dur="2000"/>
                                        <p:tgtEl>
                                          <p:spTgt spid="4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6"/>
                                        </p:tgtEl>
                                        <p:attrNameLst>
                                          <p:attrName>style.visibility</p:attrName>
                                        </p:attrNameLst>
                                      </p:cBhvr>
                                      <p:to>
                                        <p:strVal val="visible"/>
                                      </p:to>
                                    </p:set>
                                    <p:animEffect transition="in" filter="fade">
                                      <p:cBhvr>
                                        <p:cTn id="18" dur="2000"/>
                                        <p:tgtEl>
                                          <p:spTgt spid="4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7"/>
                                        </p:tgtEl>
                                        <p:attrNameLst>
                                          <p:attrName>style.visibility</p:attrName>
                                        </p:attrNameLst>
                                      </p:cBhvr>
                                      <p:to>
                                        <p:strVal val="visible"/>
                                      </p:to>
                                    </p:set>
                                    <p:animEffect transition="in" filter="fade">
                                      <p:cBhvr>
                                        <p:cTn id="21" dur="2000"/>
                                        <p:tgtEl>
                                          <p:spTgt spid="4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8"/>
                                        </p:tgtEl>
                                        <p:attrNameLst>
                                          <p:attrName>style.visibility</p:attrName>
                                        </p:attrNameLst>
                                      </p:cBhvr>
                                      <p:to>
                                        <p:strVal val="visible"/>
                                      </p:to>
                                    </p:set>
                                    <p:animEffect transition="in" filter="fade">
                                      <p:cBhvr>
                                        <p:cTn id="24" dur="2000"/>
                                        <p:tgtEl>
                                          <p:spTgt spid="4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2000"/>
                                        <p:tgtEl>
                                          <p:spTgt spid="15"/>
                                        </p:tgtEl>
                                      </p:cBhvr>
                                    </p:animEffect>
                                  </p:childTnLst>
                                </p:cTn>
                              </p:par>
                            </p:childTnLst>
                          </p:cTn>
                        </p:par>
                        <p:par>
                          <p:cTn id="28" fill="hold" nodeType="afterGroup">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334"/>
                                        </p:tgtEl>
                                        <p:attrNameLst>
                                          <p:attrName>style.visibility</p:attrName>
                                        </p:attrNameLst>
                                      </p:cBhvr>
                                      <p:to>
                                        <p:strVal val="visible"/>
                                      </p:to>
                                    </p:set>
                                    <p:animEffect transition="in" filter="fade">
                                      <p:cBhvr>
                                        <p:cTn id="31" dur="2000"/>
                                        <p:tgtEl>
                                          <p:spTgt spid="334"/>
                                        </p:tgtEl>
                                      </p:cBhvr>
                                    </p:animEffect>
                                  </p:childTnLst>
                                </p:cTn>
                              </p:par>
                              <p:par>
                                <p:cTn id="32" presetID="10" presetClass="entr" presetSubtype="0" fill="hold" nodeType="with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fade">
                                      <p:cBhvr>
                                        <p:cTn id="34" dur="2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334" grpId="0" autoUpdateAnimBg="0"/>
      <p:bldP spid="41" grpId="0" animBg="1"/>
      <p:bldP spid="46" grpId="0" animBg="1"/>
      <p:bldP spid="47" grpId="0" animBg="1"/>
      <p:bldP spid="48"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
          <p:cNvSpPr>
            <a:spLocks noGrp="1" noChangeArrowheads="1"/>
          </p:cNvSpPr>
          <p:nvPr>
            <p:ph type="title"/>
          </p:nvPr>
        </p:nvSpPr>
        <p:spPr>
          <a:xfrm>
            <a:off x="598488" y="188913"/>
            <a:ext cx="8243887" cy="792162"/>
          </a:xfrm>
        </p:spPr>
        <p:txBody>
          <a:bodyPr/>
          <a:lstStyle/>
          <a:p>
            <a:pPr eaLnBrk="1" hangingPunct="1"/>
            <a:r>
              <a:rPr lang="it-IT" sz="2000" smtClean="0">
                <a:latin typeface="Verdana" pitchFamily="34" charset="0"/>
              </a:rPr>
              <a:t>Gli investimenti strutturali per area geografica </a:t>
            </a:r>
            <a:r>
              <a:rPr lang="it-IT" sz="1400" b="0" i="1" smtClean="0">
                <a:latin typeface="Verdana" pitchFamily="34" charset="0"/>
              </a:rPr>
              <a:t>(2006vs2010)</a:t>
            </a:r>
          </a:p>
        </p:txBody>
      </p:sp>
      <p:pic>
        <p:nvPicPr>
          <p:cNvPr id="14" name="Picture 20"/>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1947863" y="901700"/>
            <a:ext cx="4364037" cy="464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5"/>
          <p:cNvSpPr>
            <a:spLocks noChangeArrowheads="1"/>
          </p:cNvSpPr>
          <p:nvPr/>
        </p:nvSpPr>
        <p:spPr bwMode="auto">
          <a:xfrm>
            <a:off x="1331913" y="5886420"/>
            <a:ext cx="7559675" cy="400110"/>
          </a:xfrm>
          <a:prstGeom prst="rect">
            <a:avLst/>
          </a:prstGeom>
          <a:noFill/>
          <a:ln w="9525">
            <a:noFill/>
            <a:miter lim="800000"/>
            <a:headEnd/>
            <a:tailEnd/>
          </a:ln>
        </p:spPr>
        <p:txBody>
          <a:bodyPr anchor="ctr">
            <a:spAutoFit/>
          </a:bodyPr>
          <a:lstStyle/>
          <a:p>
            <a:pPr>
              <a:defRPr/>
            </a:pPr>
            <a:r>
              <a:rPr lang="it-IT" sz="2000" dirty="0" smtClean="0">
                <a:solidFill>
                  <a:srgbClr val="336699"/>
                </a:solidFill>
                <a:latin typeface="Verdana" pitchFamily="34" charset="0"/>
                <a:cs typeface="+mn-cs"/>
              </a:rPr>
              <a:t>Aumentano gli investimenti sul territorio</a:t>
            </a:r>
            <a:endParaRPr lang="it-IT" sz="2000" dirty="0">
              <a:solidFill>
                <a:srgbClr val="336699"/>
              </a:solidFill>
              <a:latin typeface="Verdana" pitchFamily="34" charset="0"/>
              <a:cs typeface="+mn-cs"/>
            </a:endParaRPr>
          </a:p>
        </p:txBody>
      </p:sp>
      <p:sp>
        <p:nvSpPr>
          <p:cNvPr id="16" name="Pentagono 15"/>
          <p:cNvSpPr/>
          <p:nvPr/>
        </p:nvSpPr>
        <p:spPr bwMode="auto">
          <a:xfrm>
            <a:off x="789484" y="5933316"/>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17" name="Oval 78"/>
          <p:cNvSpPr>
            <a:spLocks noChangeAspect="1" noChangeArrowheads="1"/>
          </p:cNvSpPr>
          <p:nvPr/>
        </p:nvSpPr>
        <p:spPr bwMode="auto">
          <a:xfrm>
            <a:off x="5822950" y="1646238"/>
            <a:ext cx="977900" cy="990600"/>
          </a:xfrm>
          <a:prstGeom prst="ellipse">
            <a:avLst/>
          </a:prstGeom>
          <a:solidFill>
            <a:srgbClr val="336699"/>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algn="ctr"/>
            <a:r>
              <a:rPr lang="it-IT" sz="2400">
                <a:solidFill>
                  <a:schemeClr val="bg1"/>
                </a:solidFill>
                <a:latin typeface="Verdana" pitchFamily="34" charset="0"/>
              </a:rPr>
              <a:t>4</a:t>
            </a:r>
            <a:r>
              <a:rPr lang="it-IT" sz="1800">
                <a:solidFill>
                  <a:schemeClr val="bg1"/>
                </a:solidFill>
                <a:latin typeface="Verdana" pitchFamily="34" charset="0"/>
              </a:rPr>
              <a:t>%</a:t>
            </a:r>
          </a:p>
          <a:p>
            <a:pPr algn="ctr"/>
            <a:r>
              <a:rPr lang="it-IT" sz="1800" b="0">
                <a:solidFill>
                  <a:schemeClr val="bg1"/>
                </a:solidFill>
                <a:latin typeface="Verdana" pitchFamily="34" charset="0"/>
              </a:rPr>
              <a:t>(</a:t>
            </a:r>
            <a:r>
              <a:rPr lang="it-IT" sz="1800" b="0" i="1">
                <a:solidFill>
                  <a:schemeClr val="bg1"/>
                </a:solidFill>
                <a:latin typeface="Verdana" pitchFamily="34" charset="0"/>
              </a:rPr>
              <a:t>+</a:t>
            </a:r>
            <a:r>
              <a:rPr lang="it-IT" sz="1800" i="1">
                <a:solidFill>
                  <a:schemeClr val="bg1"/>
                </a:solidFill>
                <a:latin typeface="Verdana" pitchFamily="34" charset="0"/>
              </a:rPr>
              <a:t>36</a:t>
            </a:r>
            <a:r>
              <a:rPr lang="it-IT" sz="1200" i="1">
                <a:solidFill>
                  <a:schemeClr val="bg1"/>
                </a:solidFill>
                <a:latin typeface="Verdana" pitchFamily="34" charset="0"/>
              </a:rPr>
              <a:t>%</a:t>
            </a:r>
            <a:r>
              <a:rPr lang="it-IT" sz="1800" b="0" i="1">
                <a:solidFill>
                  <a:schemeClr val="bg1"/>
                </a:solidFill>
                <a:latin typeface="Verdana" pitchFamily="34" charset="0"/>
              </a:rPr>
              <a:t>)</a:t>
            </a:r>
            <a:endParaRPr lang="it-IT" sz="3200" b="0" i="1">
              <a:solidFill>
                <a:schemeClr val="bg1"/>
              </a:solidFill>
              <a:latin typeface="Verdana" pitchFamily="34" charset="0"/>
            </a:endParaRPr>
          </a:p>
        </p:txBody>
      </p:sp>
      <p:sp>
        <p:nvSpPr>
          <p:cNvPr id="18" name="Oval 78"/>
          <p:cNvSpPr>
            <a:spLocks noChangeAspect="1" noChangeArrowheads="1"/>
          </p:cNvSpPr>
          <p:nvPr/>
        </p:nvSpPr>
        <p:spPr bwMode="auto">
          <a:xfrm>
            <a:off x="2441575" y="2636838"/>
            <a:ext cx="977900" cy="990600"/>
          </a:xfrm>
          <a:prstGeom prst="ellipse">
            <a:avLst/>
          </a:prstGeom>
          <a:solidFill>
            <a:srgbClr val="336699"/>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algn="ctr"/>
            <a:r>
              <a:rPr lang="it-IT" sz="2400">
                <a:solidFill>
                  <a:schemeClr val="bg1"/>
                </a:solidFill>
                <a:latin typeface="Verdana" pitchFamily="34" charset="0"/>
              </a:rPr>
              <a:t>77</a:t>
            </a:r>
            <a:r>
              <a:rPr lang="it-IT" sz="1800">
                <a:solidFill>
                  <a:schemeClr val="bg1"/>
                </a:solidFill>
                <a:latin typeface="Verdana" pitchFamily="34" charset="0"/>
              </a:rPr>
              <a:t>%</a:t>
            </a:r>
          </a:p>
          <a:p>
            <a:pPr algn="ctr"/>
            <a:r>
              <a:rPr lang="it-IT" sz="1800" b="0">
                <a:solidFill>
                  <a:schemeClr val="bg1"/>
                </a:solidFill>
                <a:latin typeface="Verdana" pitchFamily="34" charset="0"/>
              </a:rPr>
              <a:t>(</a:t>
            </a:r>
            <a:r>
              <a:rPr lang="it-IT" sz="1800" b="0" i="1">
                <a:solidFill>
                  <a:schemeClr val="bg1"/>
                </a:solidFill>
                <a:latin typeface="Verdana" pitchFamily="34" charset="0"/>
              </a:rPr>
              <a:t>+</a:t>
            </a:r>
            <a:r>
              <a:rPr lang="it-IT" sz="1800" i="1">
                <a:solidFill>
                  <a:schemeClr val="bg1"/>
                </a:solidFill>
                <a:latin typeface="Verdana" pitchFamily="34" charset="0"/>
              </a:rPr>
              <a:t>84</a:t>
            </a:r>
            <a:r>
              <a:rPr lang="it-IT" sz="1200" i="1">
                <a:solidFill>
                  <a:schemeClr val="bg1"/>
                </a:solidFill>
                <a:latin typeface="Verdana" pitchFamily="34" charset="0"/>
              </a:rPr>
              <a:t>%</a:t>
            </a:r>
            <a:r>
              <a:rPr lang="it-IT" sz="1800" b="0" i="1">
                <a:solidFill>
                  <a:schemeClr val="bg1"/>
                </a:solidFill>
                <a:latin typeface="Verdana" pitchFamily="34" charset="0"/>
              </a:rPr>
              <a:t>)</a:t>
            </a:r>
            <a:endParaRPr lang="it-IT" sz="3200" b="0" i="1">
              <a:solidFill>
                <a:schemeClr val="bg1"/>
              </a:solidFill>
              <a:latin typeface="Verdana" pitchFamily="34" charset="0"/>
            </a:endParaRPr>
          </a:p>
        </p:txBody>
      </p:sp>
      <p:sp>
        <p:nvSpPr>
          <p:cNvPr id="19" name="Oval 78"/>
          <p:cNvSpPr>
            <a:spLocks noChangeAspect="1" noChangeArrowheads="1"/>
          </p:cNvSpPr>
          <p:nvPr/>
        </p:nvSpPr>
        <p:spPr bwMode="auto">
          <a:xfrm>
            <a:off x="4356100" y="4787900"/>
            <a:ext cx="977900" cy="990600"/>
          </a:xfrm>
          <a:prstGeom prst="ellipse">
            <a:avLst/>
          </a:prstGeom>
          <a:solidFill>
            <a:srgbClr val="336699"/>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algn="ctr"/>
            <a:r>
              <a:rPr lang="it-IT" sz="2400">
                <a:solidFill>
                  <a:schemeClr val="bg1"/>
                </a:solidFill>
                <a:latin typeface="Verdana" pitchFamily="34" charset="0"/>
              </a:rPr>
              <a:t>5</a:t>
            </a:r>
            <a:r>
              <a:rPr lang="it-IT" sz="1800">
                <a:solidFill>
                  <a:schemeClr val="bg1"/>
                </a:solidFill>
                <a:latin typeface="Verdana" pitchFamily="34" charset="0"/>
              </a:rPr>
              <a:t>%</a:t>
            </a:r>
          </a:p>
          <a:p>
            <a:pPr algn="ctr"/>
            <a:r>
              <a:rPr lang="it-IT" sz="1800" b="0">
                <a:solidFill>
                  <a:schemeClr val="bg1"/>
                </a:solidFill>
                <a:latin typeface="Verdana" pitchFamily="34" charset="0"/>
              </a:rPr>
              <a:t>(</a:t>
            </a:r>
            <a:r>
              <a:rPr lang="it-IT" sz="1800" b="0" i="1">
                <a:solidFill>
                  <a:schemeClr val="bg1"/>
                </a:solidFill>
                <a:latin typeface="Verdana" pitchFamily="34" charset="0"/>
              </a:rPr>
              <a:t>+</a:t>
            </a:r>
            <a:r>
              <a:rPr lang="it-IT" sz="1800" i="1">
                <a:solidFill>
                  <a:schemeClr val="bg1"/>
                </a:solidFill>
                <a:latin typeface="Verdana" pitchFamily="34" charset="0"/>
              </a:rPr>
              <a:t>69</a:t>
            </a:r>
            <a:r>
              <a:rPr lang="it-IT" sz="1200" i="1">
                <a:solidFill>
                  <a:schemeClr val="bg1"/>
                </a:solidFill>
                <a:latin typeface="Verdana" pitchFamily="34" charset="0"/>
              </a:rPr>
              <a:t>%</a:t>
            </a:r>
            <a:r>
              <a:rPr lang="it-IT" sz="1800" b="0" i="1">
                <a:solidFill>
                  <a:schemeClr val="bg1"/>
                </a:solidFill>
                <a:latin typeface="Verdana" pitchFamily="34" charset="0"/>
              </a:rPr>
              <a:t>)</a:t>
            </a:r>
            <a:endParaRPr lang="it-IT" sz="3200" b="0" i="1">
              <a:solidFill>
                <a:schemeClr val="bg1"/>
              </a:solidFill>
              <a:latin typeface="Verdana" pitchFamily="34" charset="0"/>
            </a:endParaRPr>
          </a:p>
        </p:txBody>
      </p:sp>
      <p:sp>
        <p:nvSpPr>
          <p:cNvPr id="20" name="Oval 78"/>
          <p:cNvSpPr>
            <a:spLocks noChangeAspect="1" noChangeArrowheads="1"/>
          </p:cNvSpPr>
          <p:nvPr/>
        </p:nvSpPr>
        <p:spPr bwMode="auto">
          <a:xfrm>
            <a:off x="6257925" y="3429000"/>
            <a:ext cx="977900" cy="990600"/>
          </a:xfrm>
          <a:prstGeom prst="ellipse">
            <a:avLst/>
          </a:prstGeom>
          <a:solidFill>
            <a:srgbClr val="336699"/>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algn="ctr"/>
            <a:r>
              <a:rPr lang="it-IT" sz="2400">
                <a:solidFill>
                  <a:schemeClr val="bg1"/>
                </a:solidFill>
                <a:latin typeface="Verdana" pitchFamily="34" charset="0"/>
              </a:rPr>
              <a:t>2</a:t>
            </a:r>
            <a:r>
              <a:rPr lang="it-IT" sz="1800">
                <a:solidFill>
                  <a:schemeClr val="bg1"/>
                </a:solidFill>
                <a:latin typeface="Verdana" pitchFamily="34" charset="0"/>
              </a:rPr>
              <a:t>%</a:t>
            </a:r>
          </a:p>
          <a:p>
            <a:pPr algn="ctr"/>
            <a:r>
              <a:rPr lang="it-IT" sz="1800" b="0">
                <a:solidFill>
                  <a:schemeClr val="bg1"/>
                </a:solidFill>
                <a:latin typeface="Verdana" pitchFamily="34" charset="0"/>
              </a:rPr>
              <a:t>(</a:t>
            </a:r>
            <a:r>
              <a:rPr lang="it-IT" sz="1800" b="0" i="1">
                <a:solidFill>
                  <a:schemeClr val="bg1"/>
                </a:solidFill>
                <a:latin typeface="Verdana" pitchFamily="34" charset="0"/>
              </a:rPr>
              <a:t>+</a:t>
            </a:r>
            <a:r>
              <a:rPr lang="it-IT" sz="1800" i="1">
                <a:solidFill>
                  <a:schemeClr val="bg1"/>
                </a:solidFill>
                <a:latin typeface="Verdana" pitchFamily="34" charset="0"/>
              </a:rPr>
              <a:t>52</a:t>
            </a:r>
            <a:r>
              <a:rPr lang="it-IT" sz="1200" i="1">
                <a:solidFill>
                  <a:schemeClr val="bg1"/>
                </a:solidFill>
                <a:latin typeface="Verdana" pitchFamily="34" charset="0"/>
              </a:rPr>
              <a:t>%</a:t>
            </a:r>
            <a:r>
              <a:rPr lang="it-IT" sz="1800" b="0" i="1">
                <a:solidFill>
                  <a:schemeClr val="bg1"/>
                </a:solidFill>
                <a:latin typeface="Verdana" pitchFamily="34" charset="0"/>
              </a:rPr>
              <a:t>)</a:t>
            </a:r>
            <a:endParaRPr lang="it-IT" sz="3200" b="0" i="1">
              <a:solidFill>
                <a:schemeClr val="bg1"/>
              </a:solidFill>
              <a:latin typeface="Verdana" pitchFamily="34" charset="0"/>
            </a:endParaRPr>
          </a:p>
        </p:txBody>
      </p:sp>
      <p:sp>
        <p:nvSpPr>
          <p:cNvPr id="21" name="Oval 78"/>
          <p:cNvSpPr>
            <a:spLocks noChangeAspect="1" noChangeArrowheads="1"/>
          </p:cNvSpPr>
          <p:nvPr/>
        </p:nvSpPr>
        <p:spPr bwMode="auto">
          <a:xfrm>
            <a:off x="969963" y="4076700"/>
            <a:ext cx="977900" cy="990600"/>
          </a:xfrm>
          <a:prstGeom prst="ellipse">
            <a:avLst/>
          </a:prstGeom>
          <a:solidFill>
            <a:srgbClr val="336699"/>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algn="ctr"/>
            <a:r>
              <a:rPr lang="it-IT" sz="2400">
                <a:solidFill>
                  <a:schemeClr val="bg1"/>
                </a:solidFill>
                <a:latin typeface="Verdana" pitchFamily="34" charset="0"/>
              </a:rPr>
              <a:t>12</a:t>
            </a:r>
            <a:r>
              <a:rPr lang="it-IT" sz="1800">
                <a:solidFill>
                  <a:schemeClr val="bg1"/>
                </a:solidFill>
                <a:latin typeface="Verdana" pitchFamily="34" charset="0"/>
              </a:rPr>
              <a:t>%</a:t>
            </a:r>
          </a:p>
          <a:p>
            <a:pPr algn="ctr"/>
            <a:r>
              <a:rPr lang="it-IT" sz="1800" b="0">
                <a:solidFill>
                  <a:schemeClr val="bg1"/>
                </a:solidFill>
                <a:latin typeface="Verdana" pitchFamily="34" charset="0"/>
              </a:rPr>
              <a:t>(</a:t>
            </a:r>
            <a:r>
              <a:rPr lang="it-IT" sz="1800" i="1">
                <a:solidFill>
                  <a:schemeClr val="bg1"/>
                </a:solidFill>
                <a:latin typeface="Verdana" pitchFamily="34" charset="0"/>
              </a:rPr>
              <a:t>+71</a:t>
            </a:r>
            <a:r>
              <a:rPr lang="it-IT" sz="1200" i="1">
                <a:solidFill>
                  <a:schemeClr val="bg1"/>
                </a:solidFill>
                <a:latin typeface="Verdana" pitchFamily="34" charset="0"/>
              </a:rPr>
              <a:t>%</a:t>
            </a:r>
            <a:r>
              <a:rPr lang="it-IT" sz="1800" b="0" i="1">
                <a:solidFill>
                  <a:schemeClr val="bg1"/>
                </a:solidFill>
                <a:latin typeface="Verdana" pitchFamily="34" charset="0"/>
              </a:rPr>
              <a:t>)</a:t>
            </a:r>
            <a:endParaRPr lang="it-IT" sz="3200" b="0" i="1">
              <a:solidFill>
                <a:schemeClr val="bg1"/>
              </a:solidFill>
              <a:latin typeface="Verdana" pitchFamily="34" charset="0"/>
            </a:endParaRPr>
          </a:p>
        </p:txBody>
      </p:sp>
      <p:sp>
        <p:nvSpPr>
          <p:cNvPr id="22" name="Rettangolo 21"/>
          <p:cNvSpPr/>
          <p:nvPr/>
        </p:nvSpPr>
        <p:spPr bwMode="auto">
          <a:xfrm>
            <a:off x="2030490" y="6568835"/>
            <a:ext cx="2268000" cy="333375"/>
          </a:xfrm>
          <a:prstGeom prst="rect">
            <a:avLst/>
          </a:prstGeom>
          <a:solidFill>
            <a:srgbClr val="33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solidFill>
                <a:latin typeface="Verdana" pitchFamily="34" charset="0"/>
                <a:cs typeface="+mn-cs"/>
              </a:rPr>
              <a:t>Morfologia</a:t>
            </a:r>
          </a:p>
        </p:txBody>
      </p:sp>
      <p:sp>
        <p:nvSpPr>
          <p:cNvPr id="23" name="Rettangolo 22"/>
          <p:cNvSpPr/>
          <p:nvPr/>
        </p:nvSpPr>
        <p:spPr bwMode="auto">
          <a:xfrm>
            <a:off x="4298482"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Risultati della provincia</a:t>
            </a:r>
          </a:p>
        </p:txBody>
      </p:sp>
      <p:sp>
        <p:nvSpPr>
          <p:cNvPr id="24" name="Rettangolo 23"/>
          <p:cNvSpPr/>
          <p:nvPr/>
        </p:nvSpPr>
        <p:spPr bwMode="auto">
          <a:xfrm>
            <a:off x="6797306" y="6568835"/>
            <a:ext cx="2340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I settori economici</a:t>
            </a:r>
          </a:p>
        </p:txBody>
      </p:sp>
      <p:sp>
        <p:nvSpPr>
          <p:cNvPr id="25" name="Rettangolo 24"/>
          <p:cNvSpPr/>
          <p:nvPr/>
        </p:nvSpPr>
        <p:spPr bwMode="auto">
          <a:xfrm>
            <a:off x="-16797" y="6568835"/>
            <a:ext cx="208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Domande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2000"/>
                                        <p:tgtEl>
                                          <p:spTgt spid="14"/>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2000"/>
                                        <p:tgtEl>
                                          <p:spTgt spid="1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2000"/>
                                        <p:tgtEl>
                                          <p:spTgt spid="1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2000"/>
                                        <p:tgtEl>
                                          <p:spTgt spid="1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2000"/>
                                        <p:tgtEl>
                                          <p:spTgt spid="2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2000"/>
                                        <p:tgtEl>
                                          <p:spTgt spid="21"/>
                                        </p:tgtEl>
                                      </p:cBhvr>
                                    </p:animEffect>
                                  </p:childTnLst>
                                </p:cTn>
                              </p:par>
                            </p:childTnLst>
                          </p:cTn>
                        </p:par>
                        <p:par>
                          <p:cTn id="28" fill="hold" nodeType="afterGroup">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2000"/>
                                        <p:tgtEl>
                                          <p:spTgt spid="15"/>
                                        </p:tgtEl>
                                      </p:cBhvr>
                                    </p:animEffect>
                                  </p:childTnLst>
                                </p:cTn>
                              </p:par>
                              <p:par>
                                <p:cTn id="32" presetID="10" presetClass="entr" presetSubtype="0" fill="hold"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15" grpId="0" autoUpdateAnimBg="0"/>
      <p:bldP spid="17" grpId="0" animBg="1"/>
      <p:bldP spid="18" grpId="0" animBg="1"/>
      <p:bldP spid="19" grpId="0" animBg="1"/>
      <p:bldP spid="20" grpId="0" animBg="1"/>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
          <p:cNvSpPr>
            <a:spLocks noGrp="1" noChangeArrowheads="1"/>
          </p:cNvSpPr>
          <p:nvPr>
            <p:ph type="title"/>
          </p:nvPr>
        </p:nvSpPr>
        <p:spPr>
          <a:xfrm>
            <a:off x="598488" y="188913"/>
            <a:ext cx="8172450" cy="792162"/>
          </a:xfrm>
        </p:spPr>
        <p:txBody>
          <a:bodyPr/>
          <a:lstStyle/>
          <a:p>
            <a:pPr eaLnBrk="1" hangingPunct="1"/>
            <a:r>
              <a:rPr lang="it-IT" sz="2000" smtClean="0">
                <a:latin typeface="Verdana" pitchFamily="34" charset="0"/>
              </a:rPr>
              <a:t>Il fatturato per area geografica </a:t>
            </a:r>
            <a:r>
              <a:rPr lang="it-IT" sz="1400" b="0" i="1" smtClean="0">
                <a:latin typeface="Verdana" pitchFamily="34" charset="0"/>
              </a:rPr>
              <a:t>(2006vs2010)</a:t>
            </a:r>
          </a:p>
        </p:txBody>
      </p:sp>
      <p:pic>
        <p:nvPicPr>
          <p:cNvPr id="20" name="Picture 20"/>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1947863" y="901700"/>
            <a:ext cx="4364037" cy="464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15"/>
          <p:cNvSpPr>
            <a:spLocks noChangeArrowheads="1"/>
          </p:cNvSpPr>
          <p:nvPr/>
        </p:nvSpPr>
        <p:spPr bwMode="auto">
          <a:xfrm>
            <a:off x="1331913" y="5886420"/>
            <a:ext cx="7559675" cy="400110"/>
          </a:xfrm>
          <a:prstGeom prst="rect">
            <a:avLst/>
          </a:prstGeom>
          <a:noFill/>
          <a:ln w="9525">
            <a:noFill/>
            <a:miter lim="800000"/>
            <a:headEnd/>
            <a:tailEnd/>
          </a:ln>
        </p:spPr>
        <p:txBody>
          <a:bodyPr anchor="ctr">
            <a:spAutoFit/>
          </a:bodyPr>
          <a:lstStyle/>
          <a:p>
            <a:pPr>
              <a:defRPr/>
            </a:pPr>
            <a:r>
              <a:rPr lang="it-IT" sz="2000" dirty="0" smtClean="0">
                <a:solidFill>
                  <a:srgbClr val="336699"/>
                </a:solidFill>
                <a:latin typeface="Verdana" pitchFamily="34" charset="0"/>
                <a:cs typeface="+mn-cs"/>
              </a:rPr>
              <a:t>La crescita si </a:t>
            </a:r>
            <a:r>
              <a:rPr lang="it-IT" sz="2000" dirty="0" smtClean="0">
                <a:solidFill>
                  <a:srgbClr val="336699"/>
                </a:solidFill>
                <a:latin typeface="Verdana" pitchFamily="34" charset="0"/>
                <a:cs typeface="+mn-cs"/>
              </a:rPr>
              <a:t>avverte maggiormente al «centro»</a:t>
            </a:r>
            <a:endParaRPr lang="it-IT" sz="2000" dirty="0">
              <a:solidFill>
                <a:srgbClr val="336699"/>
              </a:solidFill>
              <a:latin typeface="Verdana" pitchFamily="34" charset="0"/>
              <a:cs typeface="+mn-cs"/>
            </a:endParaRPr>
          </a:p>
        </p:txBody>
      </p:sp>
      <p:sp>
        <p:nvSpPr>
          <p:cNvPr id="22" name="Pentagono 21"/>
          <p:cNvSpPr/>
          <p:nvPr/>
        </p:nvSpPr>
        <p:spPr bwMode="auto">
          <a:xfrm>
            <a:off x="789484" y="5933316"/>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23" name="Oval 78"/>
          <p:cNvSpPr>
            <a:spLocks noChangeAspect="1" noChangeArrowheads="1"/>
          </p:cNvSpPr>
          <p:nvPr/>
        </p:nvSpPr>
        <p:spPr bwMode="auto">
          <a:xfrm>
            <a:off x="5822950" y="1646238"/>
            <a:ext cx="977900" cy="990600"/>
          </a:xfrm>
          <a:prstGeom prst="ellipse">
            <a:avLst/>
          </a:prstGeom>
          <a:solidFill>
            <a:srgbClr val="336699"/>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algn="ctr"/>
            <a:r>
              <a:rPr lang="it-IT" sz="2400">
                <a:solidFill>
                  <a:schemeClr val="bg1"/>
                </a:solidFill>
                <a:latin typeface="Verdana" pitchFamily="34" charset="0"/>
              </a:rPr>
              <a:t>4</a:t>
            </a:r>
            <a:r>
              <a:rPr lang="it-IT" sz="1800">
                <a:solidFill>
                  <a:schemeClr val="bg1"/>
                </a:solidFill>
                <a:latin typeface="Verdana" pitchFamily="34" charset="0"/>
              </a:rPr>
              <a:t>%</a:t>
            </a:r>
          </a:p>
          <a:p>
            <a:pPr algn="ctr"/>
            <a:r>
              <a:rPr lang="it-IT" sz="1800" b="0" i="1">
                <a:solidFill>
                  <a:schemeClr val="bg1"/>
                </a:solidFill>
                <a:latin typeface="Verdana" pitchFamily="34" charset="0"/>
              </a:rPr>
              <a:t>(+</a:t>
            </a:r>
            <a:r>
              <a:rPr lang="it-IT" sz="1800" i="1">
                <a:solidFill>
                  <a:schemeClr val="bg1"/>
                </a:solidFill>
                <a:latin typeface="Verdana" pitchFamily="34" charset="0"/>
              </a:rPr>
              <a:t>5</a:t>
            </a:r>
            <a:r>
              <a:rPr lang="it-IT" sz="1200" i="1">
                <a:solidFill>
                  <a:schemeClr val="bg1"/>
                </a:solidFill>
                <a:latin typeface="Verdana" pitchFamily="34" charset="0"/>
              </a:rPr>
              <a:t>%</a:t>
            </a:r>
            <a:r>
              <a:rPr lang="it-IT" sz="1800" b="0" i="1">
                <a:solidFill>
                  <a:schemeClr val="bg1"/>
                </a:solidFill>
                <a:latin typeface="Verdana" pitchFamily="34" charset="0"/>
              </a:rPr>
              <a:t>)</a:t>
            </a:r>
            <a:endParaRPr lang="it-IT" sz="3200" b="0" i="1">
              <a:solidFill>
                <a:schemeClr val="bg1"/>
              </a:solidFill>
              <a:latin typeface="Verdana" pitchFamily="34" charset="0"/>
            </a:endParaRPr>
          </a:p>
        </p:txBody>
      </p:sp>
      <p:sp>
        <p:nvSpPr>
          <p:cNvPr id="24" name="Oval 78"/>
          <p:cNvSpPr>
            <a:spLocks noChangeAspect="1" noChangeArrowheads="1"/>
          </p:cNvSpPr>
          <p:nvPr/>
        </p:nvSpPr>
        <p:spPr bwMode="auto">
          <a:xfrm>
            <a:off x="2441575" y="2636838"/>
            <a:ext cx="977900" cy="990600"/>
          </a:xfrm>
          <a:prstGeom prst="ellipse">
            <a:avLst/>
          </a:prstGeom>
          <a:solidFill>
            <a:srgbClr val="336699"/>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algn="ctr"/>
            <a:r>
              <a:rPr lang="it-IT" sz="2400">
                <a:solidFill>
                  <a:schemeClr val="bg1"/>
                </a:solidFill>
                <a:latin typeface="Verdana" pitchFamily="34" charset="0"/>
              </a:rPr>
              <a:t>75</a:t>
            </a:r>
            <a:r>
              <a:rPr lang="it-IT" sz="1800">
                <a:solidFill>
                  <a:schemeClr val="bg1"/>
                </a:solidFill>
                <a:latin typeface="Verdana" pitchFamily="34" charset="0"/>
              </a:rPr>
              <a:t>%</a:t>
            </a:r>
          </a:p>
          <a:p>
            <a:pPr algn="ctr"/>
            <a:r>
              <a:rPr lang="it-IT" sz="1800" b="0" i="1">
                <a:solidFill>
                  <a:schemeClr val="bg1"/>
                </a:solidFill>
                <a:latin typeface="Verdana" pitchFamily="34" charset="0"/>
              </a:rPr>
              <a:t>(+</a:t>
            </a:r>
            <a:r>
              <a:rPr lang="it-IT" sz="1800" i="1">
                <a:solidFill>
                  <a:schemeClr val="bg1"/>
                </a:solidFill>
                <a:latin typeface="Verdana" pitchFamily="34" charset="0"/>
              </a:rPr>
              <a:t>18</a:t>
            </a:r>
            <a:r>
              <a:rPr lang="it-IT" sz="1200" i="1">
                <a:solidFill>
                  <a:schemeClr val="bg1"/>
                </a:solidFill>
                <a:latin typeface="Verdana" pitchFamily="34" charset="0"/>
              </a:rPr>
              <a:t>%</a:t>
            </a:r>
            <a:r>
              <a:rPr lang="it-IT" sz="1800" b="0" i="1">
                <a:solidFill>
                  <a:schemeClr val="bg1"/>
                </a:solidFill>
                <a:latin typeface="Verdana" pitchFamily="34" charset="0"/>
              </a:rPr>
              <a:t>)</a:t>
            </a:r>
            <a:endParaRPr lang="it-IT" sz="3200" b="0" i="1">
              <a:solidFill>
                <a:schemeClr val="bg1"/>
              </a:solidFill>
              <a:latin typeface="Verdana" pitchFamily="34" charset="0"/>
            </a:endParaRPr>
          </a:p>
        </p:txBody>
      </p:sp>
      <p:sp>
        <p:nvSpPr>
          <p:cNvPr id="25" name="Oval 78"/>
          <p:cNvSpPr>
            <a:spLocks noChangeAspect="1" noChangeArrowheads="1"/>
          </p:cNvSpPr>
          <p:nvPr/>
        </p:nvSpPr>
        <p:spPr bwMode="auto">
          <a:xfrm>
            <a:off x="4356100" y="4787900"/>
            <a:ext cx="977900" cy="990600"/>
          </a:xfrm>
          <a:prstGeom prst="ellipse">
            <a:avLst/>
          </a:prstGeom>
          <a:solidFill>
            <a:srgbClr val="336699"/>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algn="ctr"/>
            <a:r>
              <a:rPr lang="it-IT" sz="2400">
                <a:solidFill>
                  <a:schemeClr val="bg1"/>
                </a:solidFill>
                <a:latin typeface="Verdana" pitchFamily="34" charset="0"/>
              </a:rPr>
              <a:t>5</a:t>
            </a:r>
            <a:r>
              <a:rPr lang="it-IT" sz="1800">
                <a:solidFill>
                  <a:schemeClr val="bg1"/>
                </a:solidFill>
                <a:latin typeface="Verdana" pitchFamily="34" charset="0"/>
              </a:rPr>
              <a:t>%</a:t>
            </a:r>
          </a:p>
          <a:p>
            <a:pPr algn="ctr"/>
            <a:r>
              <a:rPr lang="it-IT" sz="1800" b="0" i="1">
                <a:solidFill>
                  <a:schemeClr val="bg1"/>
                </a:solidFill>
                <a:latin typeface="Verdana" pitchFamily="34" charset="0"/>
              </a:rPr>
              <a:t>(+</a:t>
            </a:r>
            <a:r>
              <a:rPr lang="it-IT" sz="1800" i="1">
                <a:solidFill>
                  <a:schemeClr val="bg1"/>
                </a:solidFill>
                <a:latin typeface="Verdana" pitchFamily="34" charset="0"/>
              </a:rPr>
              <a:t>2</a:t>
            </a:r>
            <a:r>
              <a:rPr lang="it-IT" sz="1200" i="1">
                <a:solidFill>
                  <a:schemeClr val="bg1"/>
                </a:solidFill>
                <a:latin typeface="Verdana" pitchFamily="34" charset="0"/>
              </a:rPr>
              <a:t>%</a:t>
            </a:r>
            <a:r>
              <a:rPr lang="it-IT" sz="1800" b="0" i="1">
                <a:solidFill>
                  <a:schemeClr val="bg1"/>
                </a:solidFill>
                <a:latin typeface="Verdana" pitchFamily="34" charset="0"/>
              </a:rPr>
              <a:t>)</a:t>
            </a:r>
            <a:endParaRPr lang="it-IT" sz="3200" b="0" i="1">
              <a:solidFill>
                <a:schemeClr val="bg1"/>
              </a:solidFill>
              <a:latin typeface="Verdana" pitchFamily="34" charset="0"/>
            </a:endParaRPr>
          </a:p>
        </p:txBody>
      </p:sp>
      <p:sp>
        <p:nvSpPr>
          <p:cNvPr id="26" name="Oval 78"/>
          <p:cNvSpPr>
            <a:spLocks noChangeAspect="1" noChangeArrowheads="1"/>
          </p:cNvSpPr>
          <p:nvPr/>
        </p:nvSpPr>
        <p:spPr bwMode="auto">
          <a:xfrm>
            <a:off x="6257925" y="3429000"/>
            <a:ext cx="977900" cy="990600"/>
          </a:xfrm>
          <a:prstGeom prst="ellipse">
            <a:avLst/>
          </a:prstGeom>
          <a:solidFill>
            <a:srgbClr val="336699"/>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algn="ctr"/>
            <a:r>
              <a:rPr lang="it-IT" sz="2400">
                <a:solidFill>
                  <a:schemeClr val="bg1"/>
                </a:solidFill>
                <a:latin typeface="Verdana" pitchFamily="34" charset="0"/>
              </a:rPr>
              <a:t>2</a:t>
            </a:r>
            <a:r>
              <a:rPr lang="it-IT" sz="1800">
                <a:solidFill>
                  <a:schemeClr val="bg1"/>
                </a:solidFill>
                <a:latin typeface="Verdana" pitchFamily="34" charset="0"/>
              </a:rPr>
              <a:t>%</a:t>
            </a:r>
          </a:p>
          <a:p>
            <a:pPr algn="ctr"/>
            <a:r>
              <a:rPr lang="it-IT" sz="1800" b="0" i="1">
                <a:solidFill>
                  <a:schemeClr val="bg1"/>
                </a:solidFill>
                <a:latin typeface="Verdana" pitchFamily="34" charset="0"/>
              </a:rPr>
              <a:t>(+</a:t>
            </a:r>
            <a:r>
              <a:rPr lang="it-IT" sz="1800" i="1">
                <a:solidFill>
                  <a:schemeClr val="bg1"/>
                </a:solidFill>
                <a:latin typeface="Verdana" pitchFamily="34" charset="0"/>
              </a:rPr>
              <a:t>1</a:t>
            </a:r>
            <a:r>
              <a:rPr lang="it-IT" sz="1200" i="1">
                <a:solidFill>
                  <a:schemeClr val="bg1"/>
                </a:solidFill>
                <a:latin typeface="Verdana" pitchFamily="34" charset="0"/>
              </a:rPr>
              <a:t>%</a:t>
            </a:r>
            <a:r>
              <a:rPr lang="it-IT" sz="1800" b="0" i="1">
                <a:solidFill>
                  <a:schemeClr val="bg1"/>
                </a:solidFill>
                <a:latin typeface="Verdana" pitchFamily="34" charset="0"/>
              </a:rPr>
              <a:t>)</a:t>
            </a:r>
            <a:endParaRPr lang="it-IT" sz="3200" b="0" i="1">
              <a:solidFill>
                <a:schemeClr val="bg1"/>
              </a:solidFill>
              <a:latin typeface="Verdana" pitchFamily="34" charset="0"/>
            </a:endParaRPr>
          </a:p>
        </p:txBody>
      </p:sp>
      <p:sp>
        <p:nvSpPr>
          <p:cNvPr id="27" name="Oval 78"/>
          <p:cNvSpPr>
            <a:spLocks noChangeAspect="1" noChangeArrowheads="1"/>
          </p:cNvSpPr>
          <p:nvPr/>
        </p:nvSpPr>
        <p:spPr bwMode="auto">
          <a:xfrm>
            <a:off x="969963" y="4076700"/>
            <a:ext cx="977900" cy="990600"/>
          </a:xfrm>
          <a:prstGeom prst="ellipse">
            <a:avLst/>
          </a:prstGeom>
          <a:solidFill>
            <a:srgbClr val="336699"/>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algn="ctr"/>
            <a:r>
              <a:rPr lang="it-IT" sz="2400">
                <a:solidFill>
                  <a:schemeClr val="bg1"/>
                </a:solidFill>
                <a:latin typeface="Verdana" pitchFamily="34" charset="0"/>
              </a:rPr>
              <a:t>14</a:t>
            </a:r>
            <a:r>
              <a:rPr lang="it-IT" sz="1800">
                <a:solidFill>
                  <a:schemeClr val="bg1"/>
                </a:solidFill>
                <a:latin typeface="Verdana" pitchFamily="34" charset="0"/>
              </a:rPr>
              <a:t>%</a:t>
            </a:r>
          </a:p>
          <a:p>
            <a:pPr algn="ctr"/>
            <a:r>
              <a:rPr lang="it-IT" sz="1800" b="0" i="1">
                <a:solidFill>
                  <a:schemeClr val="bg1"/>
                </a:solidFill>
                <a:latin typeface="Verdana" pitchFamily="34" charset="0"/>
              </a:rPr>
              <a:t>(</a:t>
            </a:r>
            <a:r>
              <a:rPr lang="it-IT" sz="1800" i="1">
                <a:solidFill>
                  <a:schemeClr val="bg1"/>
                </a:solidFill>
                <a:latin typeface="Verdana" pitchFamily="34" charset="0"/>
              </a:rPr>
              <a:t>+8</a:t>
            </a:r>
            <a:r>
              <a:rPr lang="it-IT" sz="1200" i="1">
                <a:solidFill>
                  <a:schemeClr val="bg1"/>
                </a:solidFill>
                <a:latin typeface="Verdana" pitchFamily="34" charset="0"/>
              </a:rPr>
              <a:t>%</a:t>
            </a:r>
            <a:r>
              <a:rPr lang="it-IT" sz="1800" b="0" i="1">
                <a:solidFill>
                  <a:schemeClr val="bg1"/>
                </a:solidFill>
                <a:latin typeface="Verdana" pitchFamily="34" charset="0"/>
              </a:rPr>
              <a:t>)</a:t>
            </a:r>
            <a:endParaRPr lang="it-IT" sz="3200" b="0" i="1">
              <a:solidFill>
                <a:schemeClr val="bg1"/>
              </a:solidFill>
              <a:latin typeface="Verdana" pitchFamily="34" charset="0"/>
            </a:endParaRPr>
          </a:p>
        </p:txBody>
      </p:sp>
      <p:sp>
        <p:nvSpPr>
          <p:cNvPr id="15" name="Rettangolo 14"/>
          <p:cNvSpPr/>
          <p:nvPr/>
        </p:nvSpPr>
        <p:spPr bwMode="auto">
          <a:xfrm>
            <a:off x="2030490" y="6568835"/>
            <a:ext cx="2268000" cy="333375"/>
          </a:xfrm>
          <a:prstGeom prst="rect">
            <a:avLst/>
          </a:prstGeom>
          <a:solidFill>
            <a:srgbClr val="33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solidFill>
                <a:latin typeface="Verdana" pitchFamily="34" charset="0"/>
                <a:cs typeface="+mn-cs"/>
              </a:rPr>
              <a:t>Morfologia</a:t>
            </a:r>
          </a:p>
        </p:txBody>
      </p:sp>
      <p:sp>
        <p:nvSpPr>
          <p:cNvPr id="16" name="Rettangolo 15"/>
          <p:cNvSpPr/>
          <p:nvPr/>
        </p:nvSpPr>
        <p:spPr bwMode="auto">
          <a:xfrm>
            <a:off x="4298482"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Risultati della provincia</a:t>
            </a:r>
          </a:p>
        </p:txBody>
      </p:sp>
      <p:sp>
        <p:nvSpPr>
          <p:cNvPr id="17" name="Rettangolo 16"/>
          <p:cNvSpPr/>
          <p:nvPr/>
        </p:nvSpPr>
        <p:spPr bwMode="auto">
          <a:xfrm>
            <a:off x="6797306" y="6568835"/>
            <a:ext cx="2340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I settori economici</a:t>
            </a:r>
          </a:p>
        </p:txBody>
      </p:sp>
      <p:sp>
        <p:nvSpPr>
          <p:cNvPr id="18" name="Rettangolo 17"/>
          <p:cNvSpPr/>
          <p:nvPr/>
        </p:nvSpPr>
        <p:spPr bwMode="auto">
          <a:xfrm>
            <a:off x="-16797" y="6568835"/>
            <a:ext cx="208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Domande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2000"/>
                                        <p:tgtEl>
                                          <p:spTgt spid="20"/>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2000"/>
                                        <p:tgtEl>
                                          <p:spTgt spid="2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fade">
                                      <p:cBhvr>
                                        <p:cTn id="18" dur="2000"/>
                                        <p:tgtEl>
                                          <p:spTgt spid="2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2000"/>
                                        <p:tgtEl>
                                          <p:spTgt spid="2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fade">
                                      <p:cBhvr>
                                        <p:cTn id="24" dur="2000"/>
                                        <p:tgtEl>
                                          <p:spTgt spid="2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2000"/>
                                        <p:tgtEl>
                                          <p:spTgt spid="27"/>
                                        </p:tgtEl>
                                      </p:cBhvr>
                                    </p:animEffect>
                                  </p:childTnLst>
                                </p:cTn>
                              </p:par>
                            </p:childTnLst>
                          </p:cTn>
                        </p:par>
                        <p:par>
                          <p:cTn id="28" fill="hold" nodeType="afterGroup">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2000"/>
                                        <p:tgtEl>
                                          <p:spTgt spid="21"/>
                                        </p:tgtEl>
                                      </p:cBhvr>
                                    </p:animEffect>
                                  </p:childTnLst>
                                </p:cTn>
                              </p:par>
                              <p:par>
                                <p:cTn id="32" presetID="10" presetClass="entr" presetSubtype="0" fill="hold"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21" grpId="0" autoUpdateAnimBg="0"/>
      <p:bldP spid="23" grpId="0" animBg="1"/>
      <p:bldP spid="24" grpId="0" animBg="1"/>
      <p:bldP spid="25" grpId="0" animBg="1"/>
      <p:bldP spid="26" grpId="0" animBg="1"/>
      <p:bldP spid="2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
          <p:cNvSpPr>
            <a:spLocks noGrp="1" noChangeArrowheads="1"/>
          </p:cNvSpPr>
          <p:nvPr>
            <p:ph type="title"/>
          </p:nvPr>
        </p:nvSpPr>
        <p:spPr>
          <a:xfrm>
            <a:off x="598488" y="188913"/>
            <a:ext cx="8172450" cy="792162"/>
          </a:xfrm>
        </p:spPr>
        <p:txBody>
          <a:bodyPr/>
          <a:lstStyle/>
          <a:p>
            <a:pPr eaLnBrk="1" hangingPunct="1"/>
            <a:r>
              <a:rPr lang="it-IT" sz="2000" smtClean="0">
                <a:latin typeface="Verdana" pitchFamily="34" charset="0"/>
              </a:rPr>
              <a:t>Il valore aggiunto per area geografica </a:t>
            </a:r>
            <a:r>
              <a:rPr lang="it-IT" sz="1400" b="0" i="1" smtClean="0">
                <a:latin typeface="Verdana" pitchFamily="34" charset="0"/>
              </a:rPr>
              <a:t>(2006vs2010)</a:t>
            </a:r>
          </a:p>
        </p:txBody>
      </p:sp>
      <p:pic>
        <p:nvPicPr>
          <p:cNvPr id="14" name="Picture 20"/>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1947863" y="901700"/>
            <a:ext cx="4364037" cy="464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5"/>
          <p:cNvSpPr>
            <a:spLocks noChangeArrowheads="1"/>
          </p:cNvSpPr>
          <p:nvPr/>
        </p:nvSpPr>
        <p:spPr bwMode="auto">
          <a:xfrm>
            <a:off x="1331913" y="5886450"/>
            <a:ext cx="7559675" cy="400050"/>
          </a:xfrm>
          <a:prstGeom prst="rect">
            <a:avLst/>
          </a:prstGeom>
          <a:noFill/>
          <a:ln w="9525">
            <a:noFill/>
            <a:miter lim="800000"/>
            <a:headEnd/>
            <a:tailEnd/>
          </a:ln>
        </p:spPr>
        <p:txBody>
          <a:bodyPr anchor="ctr">
            <a:spAutoFit/>
          </a:bodyPr>
          <a:lstStyle/>
          <a:p>
            <a:pPr>
              <a:defRPr/>
            </a:pPr>
            <a:r>
              <a:rPr lang="it-IT" sz="2000" dirty="0">
                <a:solidFill>
                  <a:srgbClr val="336699"/>
                </a:solidFill>
                <a:latin typeface="Verdana" pitchFamily="34" charset="0"/>
                <a:cs typeface="+mn-cs"/>
              </a:rPr>
              <a:t>L’area fiorentina motore economico della provincia </a:t>
            </a:r>
          </a:p>
        </p:txBody>
      </p:sp>
      <p:sp>
        <p:nvSpPr>
          <p:cNvPr id="16" name="Pentagono 15"/>
          <p:cNvSpPr/>
          <p:nvPr/>
        </p:nvSpPr>
        <p:spPr bwMode="auto">
          <a:xfrm>
            <a:off x="789484" y="5933316"/>
            <a:ext cx="468538" cy="360000"/>
          </a:xfrm>
          <a:prstGeom prst="homePlate">
            <a:avLst/>
          </a:prstGeom>
          <a:solidFill>
            <a:schemeClr val="bg1">
              <a:lumMod val="75000"/>
            </a:schemeClr>
          </a:solidFill>
          <a:ln w="28575" cap="flat" cmpd="sng" algn="ctr">
            <a:solidFill>
              <a:schemeClr val="bg1">
                <a:lumMod val="85000"/>
              </a:schemeClr>
            </a:solidFill>
            <a:prstDash val="solid"/>
            <a:round/>
            <a:headEnd type="none" w="med" len="med"/>
            <a:tailEnd type="none" w="med" len="med"/>
          </a:ln>
          <a:effectLst>
            <a:innerShdw blurRad="63500" dist="50800" dir="13500000">
              <a:prstClr val="black">
                <a:alpha val="50000"/>
              </a:prstClr>
            </a:innerShdw>
          </a:effectLst>
          <a:scene3d>
            <a:camera prst="orthographicFront"/>
            <a:lightRig rig="threePt" dir="t"/>
          </a:scene3d>
          <a:sp3d>
            <a:bevelT/>
          </a:sp3d>
        </p:spPr>
        <p:txBody>
          <a:bodyPr>
            <a:spAutoFit/>
          </a:bodyPr>
          <a:lstStyle/>
          <a:p>
            <a:pPr algn="ctr">
              <a:defRPr/>
            </a:pPr>
            <a:endParaRPr lang="it-IT">
              <a:latin typeface="Arial" pitchFamily="34" charset="0"/>
              <a:cs typeface="+mn-cs"/>
            </a:endParaRPr>
          </a:p>
        </p:txBody>
      </p:sp>
      <p:sp>
        <p:nvSpPr>
          <p:cNvPr id="17" name="Oval 78"/>
          <p:cNvSpPr>
            <a:spLocks noChangeAspect="1" noChangeArrowheads="1"/>
          </p:cNvSpPr>
          <p:nvPr/>
        </p:nvSpPr>
        <p:spPr bwMode="auto">
          <a:xfrm>
            <a:off x="5822950" y="1646238"/>
            <a:ext cx="977900" cy="990600"/>
          </a:xfrm>
          <a:prstGeom prst="ellipse">
            <a:avLst/>
          </a:prstGeom>
          <a:solidFill>
            <a:srgbClr val="336699"/>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algn="ctr"/>
            <a:r>
              <a:rPr lang="it-IT" sz="2400">
                <a:solidFill>
                  <a:schemeClr val="bg1"/>
                </a:solidFill>
                <a:latin typeface="Verdana" pitchFamily="34" charset="0"/>
              </a:rPr>
              <a:t>4</a:t>
            </a:r>
            <a:r>
              <a:rPr lang="it-IT" sz="1800">
                <a:solidFill>
                  <a:schemeClr val="bg1"/>
                </a:solidFill>
                <a:latin typeface="Verdana" pitchFamily="34" charset="0"/>
              </a:rPr>
              <a:t>%</a:t>
            </a:r>
          </a:p>
          <a:p>
            <a:pPr algn="ctr"/>
            <a:r>
              <a:rPr lang="it-IT" sz="1800" b="0" i="1">
                <a:solidFill>
                  <a:schemeClr val="bg1"/>
                </a:solidFill>
                <a:latin typeface="Verdana" pitchFamily="34" charset="0"/>
              </a:rPr>
              <a:t>(+</a:t>
            </a:r>
            <a:r>
              <a:rPr lang="it-IT" sz="1800" i="1">
                <a:solidFill>
                  <a:schemeClr val="bg1"/>
                </a:solidFill>
                <a:latin typeface="Verdana" pitchFamily="34" charset="0"/>
              </a:rPr>
              <a:t>11</a:t>
            </a:r>
            <a:r>
              <a:rPr lang="it-IT" sz="1200" i="1">
                <a:solidFill>
                  <a:schemeClr val="bg1"/>
                </a:solidFill>
                <a:latin typeface="Verdana" pitchFamily="34" charset="0"/>
              </a:rPr>
              <a:t>%</a:t>
            </a:r>
            <a:r>
              <a:rPr lang="it-IT" sz="1800" b="0" i="1">
                <a:solidFill>
                  <a:schemeClr val="bg1"/>
                </a:solidFill>
                <a:latin typeface="Verdana" pitchFamily="34" charset="0"/>
              </a:rPr>
              <a:t>)</a:t>
            </a:r>
            <a:endParaRPr lang="it-IT" sz="3200" b="0" i="1">
              <a:solidFill>
                <a:schemeClr val="bg1"/>
              </a:solidFill>
              <a:latin typeface="Verdana" pitchFamily="34" charset="0"/>
            </a:endParaRPr>
          </a:p>
        </p:txBody>
      </p:sp>
      <p:sp>
        <p:nvSpPr>
          <p:cNvPr id="18" name="Oval 78"/>
          <p:cNvSpPr>
            <a:spLocks noChangeAspect="1" noChangeArrowheads="1"/>
          </p:cNvSpPr>
          <p:nvPr/>
        </p:nvSpPr>
        <p:spPr bwMode="auto">
          <a:xfrm>
            <a:off x="2441575" y="2636838"/>
            <a:ext cx="977900" cy="990600"/>
          </a:xfrm>
          <a:prstGeom prst="ellipse">
            <a:avLst/>
          </a:prstGeom>
          <a:solidFill>
            <a:srgbClr val="336699"/>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algn="ctr"/>
            <a:r>
              <a:rPr lang="it-IT" sz="2400">
                <a:solidFill>
                  <a:schemeClr val="bg1"/>
                </a:solidFill>
                <a:latin typeface="Verdana" pitchFamily="34" charset="0"/>
              </a:rPr>
              <a:t>78</a:t>
            </a:r>
            <a:r>
              <a:rPr lang="it-IT" sz="1800">
                <a:solidFill>
                  <a:schemeClr val="bg1"/>
                </a:solidFill>
                <a:latin typeface="Verdana" pitchFamily="34" charset="0"/>
              </a:rPr>
              <a:t>%</a:t>
            </a:r>
          </a:p>
          <a:p>
            <a:pPr algn="ctr"/>
            <a:r>
              <a:rPr lang="it-IT" sz="1800" b="0" i="1">
                <a:solidFill>
                  <a:schemeClr val="bg1"/>
                </a:solidFill>
                <a:latin typeface="Verdana" pitchFamily="34" charset="0"/>
              </a:rPr>
              <a:t>(+</a:t>
            </a:r>
            <a:r>
              <a:rPr lang="it-IT" sz="1800" i="1">
                <a:solidFill>
                  <a:schemeClr val="bg1"/>
                </a:solidFill>
                <a:latin typeface="Verdana" pitchFamily="34" charset="0"/>
              </a:rPr>
              <a:t>32</a:t>
            </a:r>
            <a:r>
              <a:rPr lang="it-IT" sz="1200" i="1">
                <a:solidFill>
                  <a:schemeClr val="bg1"/>
                </a:solidFill>
                <a:latin typeface="Verdana" pitchFamily="34" charset="0"/>
              </a:rPr>
              <a:t>%</a:t>
            </a:r>
            <a:r>
              <a:rPr lang="it-IT" sz="1800" b="0" i="1">
                <a:solidFill>
                  <a:schemeClr val="bg1"/>
                </a:solidFill>
                <a:latin typeface="Verdana" pitchFamily="34" charset="0"/>
              </a:rPr>
              <a:t>)</a:t>
            </a:r>
            <a:endParaRPr lang="it-IT" sz="3200" b="0" i="1">
              <a:solidFill>
                <a:schemeClr val="bg1"/>
              </a:solidFill>
              <a:latin typeface="Verdana" pitchFamily="34" charset="0"/>
            </a:endParaRPr>
          </a:p>
        </p:txBody>
      </p:sp>
      <p:sp>
        <p:nvSpPr>
          <p:cNvPr id="19" name="Oval 78"/>
          <p:cNvSpPr>
            <a:spLocks noChangeAspect="1" noChangeArrowheads="1"/>
          </p:cNvSpPr>
          <p:nvPr/>
        </p:nvSpPr>
        <p:spPr bwMode="auto">
          <a:xfrm>
            <a:off x="4356100" y="4787900"/>
            <a:ext cx="977900" cy="990600"/>
          </a:xfrm>
          <a:prstGeom prst="ellipse">
            <a:avLst/>
          </a:prstGeom>
          <a:solidFill>
            <a:srgbClr val="336699"/>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algn="ctr"/>
            <a:r>
              <a:rPr lang="it-IT" sz="2400">
                <a:solidFill>
                  <a:schemeClr val="bg1"/>
                </a:solidFill>
                <a:latin typeface="Verdana" pitchFamily="34" charset="0"/>
              </a:rPr>
              <a:t>3</a:t>
            </a:r>
            <a:r>
              <a:rPr lang="it-IT" sz="1800">
                <a:solidFill>
                  <a:schemeClr val="bg1"/>
                </a:solidFill>
                <a:latin typeface="Verdana" pitchFamily="34" charset="0"/>
              </a:rPr>
              <a:t>%</a:t>
            </a:r>
          </a:p>
          <a:p>
            <a:pPr algn="ctr"/>
            <a:r>
              <a:rPr lang="it-IT" sz="1800" b="0" i="1">
                <a:solidFill>
                  <a:schemeClr val="bg1"/>
                </a:solidFill>
                <a:latin typeface="Verdana" pitchFamily="34" charset="0"/>
              </a:rPr>
              <a:t>(+</a:t>
            </a:r>
            <a:r>
              <a:rPr lang="it-IT" sz="1800" i="1">
                <a:solidFill>
                  <a:schemeClr val="bg1"/>
                </a:solidFill>
                <a:latin typeface="Verdana" pitchFamily="34" charset="0"/>
              </a:rPr>
              <a:t>2</a:t>
            </a:r>
            <a:r>
              <a:rPr lang="it-IT" sz="1200" i="1">
                <a:solidFill>
                  <a:schemeClr val="bg1"/>
                </a:solidFill>
                <a:latin typeface="Verdana" pitchFamily="34" charset="0"/>
              </a:rPr>
              <a:t>%</a:t>
            </a:r>
            <a:r>
              <a:rPr lang="it-IT" sz="1800" b="0" i="1">
                <a:solidFill>
                  <a:schemeClr val="bg1"/>
                </a:solidFill>
                <a:latin typeface="Verdana" pitchFamily="34" charset="0"/>
              </a:rPr>
              <a:t>)</a:t>
            </a:r>
            <a:endParaRPr lang="it-IT" sz="3200" b="0" i="1">
              <a:solidFill>
                <a:schemeClr val="bg1"/>
              </a:solidFill>
              <a:latin typeface="Verdana" pitchFamily="34" charset="0"/>
            </a:endParaRPr>
          </a:p>
        </p:txBody>
      </p:sp>
      <p:sp>
        <p:nvSpPr>
          <p:cNvPr id="20" name="Oval 78"/>
          <p:cNvSpPr>
            <a:spLocks noChangeAspect="1" noChangeArrowheads="1"/>
          </p:cNvSpPr>
          <p:nvPr/>
        </p:nvSpPr>
        <p:spPr bwMode="auto">
          <a:xfrm>
            <a:off x="6257925" y="3429000"/>
            <a:ext cx="977900" cy="990600"/>
          </a:xfrm>
          <a:prstGeom prst="ellipse">
            <a:avLst/>
          </a:prstGeom>
          <a:solidFill>
            <a:srgbClr val="336699"/>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algn="ctr"/>
            <a:r>
              <a:rPr lang="it-IT" sz="2400">
                <a:solidFill>
                  <a:schemeClr val="bg1"/>
                </a:solidFill>
                <a:latin typeface="Verdana" pitchFamily="34" charset="0"/>
              </a:rPr>
              <a:t>3</a:t>
            </a:r>
            <a:r>
              <a:rPr lang="it-IT" sz="1800">
                <a:solidFill>
                  <a:schemeClr val="bg1"/>
                </a:solidFill>
                <a:latin typeface="Verdana" pitchFamily="34" charset="0"/>
              </a:rPr>
              <a:t>%</a:t>
            </a:r>
          </a:p>
          <a:p>
            <a:pPr algn="ctr"/>
            <a:r>
              <a:rPr lang="it-IT" sz="1800" b="0" i="1">
                <a:solidFill>
                  <a:schemeClr val="bg1"/>
                </a:solidFill>
                <a:latin typeface="Verdana" pitchFamily="34" charset="0"/>
              </a:rPr>
              <a:t>(+</a:t>
            </a:r>
            <a:r>
              <a:rPr lang="it-IT" sz="1800" i="1">
                <a:solidFill>
                  <a:schemeClr val="bg1"/>
                </a:solidFill>
                <a:latin typeface="Verdana" pitchFamily="34" charset="0"/>
              </a:rPr>
              <a:t>26</a:t>
            </a:r>
            <a:r>
              <a:rPr lang="it-IT" sz="1200" i="1">
                <a:solidFill>
                  <a:schemeClr val="bg1"/>
                </a:solidFill>
                <a:latin typeface="Verdana" pitchFamily="34" charset="0"/>
              </a:rPr>
              <a:t>%</a:t>
            </a:r>
            <a:r>
              <a:rPr lang="it-IT" sz="1800" b="0" i="1">
                <a:solidFill>
                  <a:schemeClr val="bg1"/>
                </a:solidFill>
                <a:latin typeface="Verdana" pitchFamily="34" charset="0"/>
              </a:rPr>
              <a:t>)</a:t>
            </a:r>
            <a:endParaRPr lang="it-IT" sz="3200" b="0" i="1">
              <a:solidFill>
                <a:schemeClr val="bg1"/>
              </a:solidFill>
              <a:latin typeface="Verdana" pitchFamily="34" charset="0"/>
            </a:endParaRPr>
          </a:p>
        </p:txBody>
      </p:sp>
      <p:sp>
        <p:nvSpPr>
          <p:cNvPr id="21" name="Oval 78"/>
          <p:cNvSpPr>
            <a:spLocks noChangeAspect="1" noChangeArrowheads="1"/>
          </p:cNvSpPr>
          <p:nvPr/>
        </p:nvSpPr>
        <p:spPr bwMode="auto">
          <a:xfrm>
            <a:off x="969963" y="4076700"/>
            <a:ext cx="977900" cy="990600"/>
          </a:xfrm>
          <a:prstGeom prst="ellipse">
            <a:avLst/>
          </a:prstGeom>
          <a:solidFill>
            <a:srgbClr val="336699"/>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algn="ctr"/>
            <a:r>
              <a:rPr lang="it-IT" sz="2400">
                <a:solidFill>
                  <a:schemeClr val="bg1"/>
                </a:solidFill>
                <a:latin typeface="Verdana" pitchFamily="34" charset="0"/>
              </a:rPr>
              <a:t>12</a:t>
            </a:r>
            <a:r>
              <a:rPr lang="it-IT" sz="1800">
                <a:solidFill>
                  <a:schemeClr val="bg1"/>
                </a:solidFill>
                <a:latin typeface="Verdana" pitchFamily="34" charset="0"/>
              </a:rPr>
              <a:t>%</a:t>
            </a:r>
          </a:p>
          <a:p>
            <a:pPr algn="ctr"/>
            <a:r>
              <a:rPr lang="it-IT" sz="1800" b="0" i="1">
                <a:solidFill>
                  <a:schemeClr val="bg1"/>
                </a:solidFill>
                <a:latin typeface="Verdana" pitchFamily="34" charset="0"/>
              </a:rPr>
              <a:t>(</a:t>
            </a:r>
            <a:r>
              <a:rPr lang="it-IT" sz="1800" i="1">
                <a:solidFill>
                  <a:schemeClr val="bg1"/>
                </a:solidFill>
                <a:latin typeface="Verdana" pitchFamily="34" charset="0"/>
              </a:rPr>
              <a:t>+16</a:t>
            </a:r>
            <a:r>
              <a:rPr lang="it-IT" sz="1200" i="1">
                <a:solidFill>
                  <a:schemeClr val="bg1"/>
                </a:solidFill>
                <a:latin typeface="Verdana" pitchFamily="34" charset="0"/>
              </a:rPr>
              <a:t>%</a:t>
            </a:r>
            <a:r>
              <a:rPr lang="it-IT" sz="1800" b="0" i="1">
                <a:solidFill>
                  <a:schemeClr val="bg1"/>
                </a:solidFill>
                <a:latin typeface="Verdana" pitchFamily="34" charset="0"/>
              </a:rPr>
              <a:t>)</a:t>
            </a:r>
            <a:endParaRPr lang="it-IT" sz="3200" b="0" i="1">
              <a:solidFill>
                <a:schemeClr val="bg1"/>
              </a:solidFill>
              <a:latin typeface="Verdana" pitchFamily="34" charset="0"/>
            </a:endParaRPr>
          </a:p>
        </p:txBody>
      </p:sp>
      <p:sp>
        <p:nvSpPr>
          <p:cNvPr id="22" name="Rettangolo 21"/>
          <p:cNvSpPr/>
          <p:nvPr/>
        </p:nvSpPr>
        <p:spPr bwMode="auto">
          <a:xfrm>
            <a:off x="2030490" y="6568835"/>
            <a:ext cx="2268000" cy="333375"/>
          </a:xfrm>
          <a:prstGeom prst="rect">
            <a:avLst/>
          </a:prstGeom>
          <a:solidFill>
            <a:srgbClr val="336699"/>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chemeClr val="bg1"/>
                </a:solidFill>
                <a:latin typeface="Verdana" pitchFamily="34" charset="0"/>
                <a:cs typeface="+mn-cs"/>
              </a:rPr>
              <a:t>Morfologia</a:t>
            </a:r>
          </a:p>
        </p:txBody>
      </p:sp>
      <p:sp>
        <p:nvSpPr>
          <p:cNvPr id="23" name="Rettangolo 22"/>
          <p:cNvSpPr/>
          <p:nvPr/>
        </p:nvSpPr>
        <p:spPr bwMode="auto">
          <a:xfrm>
            <a:off x="4298482" y="6568835"/>
            <a:ext cx="2484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Risultati della provincia</a:t>
            </a:r>
          </a:p>
        </p:txBody>
      </p:sp>
      <p:sp>
        <p:nvSpPr>
          <p:cNvPr id="24" name="Rettangolo 23"/>
          <p:cNvSpPr/>
          <p:nvPr/>
        </p:nvSpPr>
        <p:spPr bwMode="auto">
          <a:xfrm>
            <a:off x="6797306" y="6568835"/>
            <a:ext cx="2340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I settori economici</a:t>
            </a:r>
          </a:p>
        </p:txBody>
      </p:sp>
      <p:sp>
        <p:nvSpPr>
          <p:cNvPr id="25" name="Rettangolo 24"/>
          <p:cNvSpPr/>
          <p:nvPr/>
        </p:nvSpPr>
        <p:spPr bwMode="auto">
          <a:xfrm>
            <a:off x="-16797" y="6568835"/>
            <a:ext cx="2088000" cy="333375"/>
          </a:xfrm>
          <a:prstGeom prst="rect">
            <a:avLst/>
          </a:prstGeom>
          <a:solidFill>
            <a:schemeClr val="bg1">
              <a:lumMod val="75000"/>
            </a:schemeClr>
          </a:solidFill>
          <a:ln>
            <a:solidFill>
              <a:schemeClr val="bg1">
                <a:lumMod val="50000"/>
              </a:schemeClr>
            </a:solidFill>
          </a:ln>
          <a:effectLst/>
          <a:scene3d>
            <a:camera prst="orthographicFront"/>
            <a:lightRig rig="threePt" dir="t"/>
          </a:scene3d>
          <a:sp3d>
            <a:bevelT/>
          </a:sp3d>
        </p:spPr>
        <p:txBody>
          <a:bodyPr wrap="none" anchor="ctr"/>
          <a:lstStyle/>
          <a:p>
            <a:pPr algn="ctr">
              <a:defRPr/>
            </a:pPr>
            <a:r>
              <a:rPr lang="it-IT" sz="1000" dirty="0">
                <a:solidFill>
                  <a:srgbClr val="336699"/>
                </a:solidFill>
                <a:latin typeface="Verdana" pitchFamily="34" charset="0"/>
                <a:cs typeface="+mn-cs"/>
              </a:rPr>
              <a:t>Domande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2000"/>
                                        <p:tgtEl>
                                          <p:spTgt spid="14"/>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2000"/>
                                        <p:tgtEl>
                                          <p:spTgt spid="1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2000"/>
                                        <p:tgtEl>
                                          <p:spTgt spid="1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2000"/>
                                        <p:tgtEl>
                                          <p:spTgt spid="1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2000"/>
                                        <p:tgtEl>
                                          <p:spTgt spid="2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2000"/>
                                        <p:tgtEl>
                                          <p:spTgt spid="21"/>
                                        </p:tgtEl>
                                      </p:cBhvr>
                                    </p:animEffect>
                                  </p:childTnLst>
                                </p:cTn>
                              </p:par>
                            </p:childTnLst>
                          </p:cTn>
                        </p:par>
                        <p:par>
                          <p:cTn id="28" fill="hold" nodeType="afterGroup">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2000"/>
                                        <p:tgtEl>
                                          <p:spTgt spid="15"/>
                                        </p:tgtEl>
                                      </p:cBhvr>
                                    </p:animEffect>
                                  </p:childTnLst>
                                </p:cTn>
                              </p:par>
                              <p:par>
                                <p:cTn id="32" presetID="10" presetClass="entr" presetSubtype="0" fill="hold"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15" grpId="0" autoUpdateAnimBg="0"/>
      <p:bldP spid="17" grpId="0" animBg="1"/>
      <p:bldP spid="18" grpId="0" animBg="1"/>
      <p:bldP spid="19" grpId="0" animBg="1"/>
      <p:bldP spid="20" grpId="0" animBg="1"/>
      <p:bldP spid="21" grpId="0" animBg="1"/>
    </p:bldLst>
  </p:timing>
</p:sld>
</file>

<file path=ppt/theme/theme1.xml><?xml version="1.0" encoding="utf-8"?>
<a:theme xmlns:a="http://schemas.openxmlformats.org/drawingml/2006/main" name="Personalizza struttura">
  <a:themeElements>
    <a:clrScheme name="Personalizza struttur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ersonalizza struttura">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2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2800" b="1" i="0" u="none" strike="noStrike" cap="none" normalizeH="0" baseline="0" smtClean="0">
            <a:ln>
              <a:noFill/>
            </a:ln>
            <a:solidFill>
              <a:schemeClr val="tx1"/>
            </a:solidFill>
            <a:effectLst/>
            <a:latin typeface="Arial" charset="0"/>
          </a:defRPr>
        </a:defPPr>
      </a:lstStyle>
    </a:lnDef>
  </a:objectDefaults>
  <a:extraClrSchemeLst>
    <a:extraClrScheme>
      <a:clrScheme name="Personalizza struttur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ersonalizza struttur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ersonalizza struttur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ersonalizza struttur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ersonalizza struttur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ersonalizza struttur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ersonalizza struttur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ersonalizza struttur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ersonalizza struttur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ersonalizza struttur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ersonalizza struttur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ersonalizza struttur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12664</TotalTime>
  <Words>2129</Words>
  <Application>Microsoft Office PowerPoint</Application>
  <PresentationFormat>Presentazione su schermo (4:3)</PresentationFormat>
  <Paragraphs>838</Paragraphs>
  <Slides>39</Slides>
  <Notes>33</Notes>
  <HiddenSlides>1</HiddenSlides>
  <MMClips>0</MMClips>
  <ScaleCrop>false</ScaleCrop>
  <HeadingPairs>
    <vt:vector size="4" baseType="variant">
      <vt:variant>
        <vt:lpstr>Tema</vt:lpstr>
      </vt:variant>
      <vt:variant>
        <vt:i4>1</vt:i4>
      </vt:variant>
      <vt:variant>
        <vt:lpstr>Titoli diapositive</vt:lpstr>
      </vt:variant>
      <vt:variant>
        <vt:i4>39</vt:i4>
      </vt:variant>
    </vt:vector>
  </HeadingPairs>
  <TitlesOfParts>
    <vt:vector size="40" baseType="lpstr">
      <vt:lpstr>Personalizza struttura</vt:lpstr>
      <vt:lpstr>Presentazione standard di PowerPoint</vt:lpstr>
      <vt:lpstr>Presentazione standard di PowerPoint</vt:lpstr>
      <vt:lpstr>Presentazione standard di PowerPoint</vt:lpstr>
      <vt:lpstr>La numerosità delle imprese</vt:lpstr>
      <vt:lpstr>La composizione per classe dimensionale (2006vs2010) </vt:lpstr>
      <vt:lpstr>La popolazione per area geografica (2006vs2010)</vt:lpstr>
      <vt:lpstr>Gli investimenti strutturali per area geografica (2006vs2010)</vt:lpstr>
      <vt:lpstr>Il fatturato per area geografica (2006vs2010)</vt:lpstr>
      <vt:lpstr>Il valore aggiunto per area geografica (2006vs2010)</vt:lpstr>
      <vt:lpstr>Lo sviluppo dimensionale del Comune di Firenze</vt:lpstr>
      <vt:lpstr>Presentazione standard di PowerPoint</vt:lpstr>
      <vt:lpstr>Gli investimenti (valore mediano)</vt:lpstr>
      <vt:lpstr>Il fatturato (valore mediano)</vt:lpstr>
      <vt:lpstr>Il valore aggiunto (valore mediano)</vt:lpstr>
      <vt:lpstr>La redditività delle vendite (valore mediano)</vt:lpstr>
      <vt:lpstr>La redditività netta (valore mediano)</vt:lpstr>
      <vt:lpstr>L’autonomia patrimoniale (valore mediano)</vt:lpstr>
      <vt:lpstr>La copertura degli oneri finanziari  (valore mediano)</vt:lpstr>
      <vt:lpstr>Presentazione standard di PowerPoint</vt:lpstr>
      <vt:lpstr>Morfologia per macrosettori </vt:lpstr>
      <vt:lpstr>Morfologia per macrosettori </vt:lpstr>
      <vt:lpstr>La meccanica – morfologia</vt:lpstr>
      <vt:lpstr>La meccanica – investimenti (valore mediano)</vt:lpstr>
      <vt:lpstr>La meccanica – fatturato (valore mediano)</vt:lpstr>
      <vt:lpstr>La meccanica – valore aggiunto (valore mediano)</vt:lpstr>
      <vt:lpstr>La meccanica – redditività delle vendite (valore mediano)</vt:lpstr>
      <vt:lpstr>La meccanica – redditività netta (valore mediano)</vt:lpstr>
      <vt:lpstr>La meccanica – autonomia patrimoniale (valore mediano)</vt:lpstr>
      <vt:lpstr>La meccanica – copertura degli oneri finanziari (valore mediano)</vt:lpstr>
      <vt:lpstr>Attività di alloggio – morfologia 2010</vt:lpstr>
      <vt:lpstr>Attività di alloggio – investimenti (valore mediano)</vt:lpstr>
      <vt:lpstr>Attività di alloggio – fatturato (valore mediano)</vt:lpstr>
      <vt:lpstr>Attività di alloggio – valore aggiunto (valore mediano)</vt:lpstr>
      <vt:lpstr>Attività di alloggio – redditività delle vendite</vt:lpstr>
      <vt:lpstr>Attività di alloggio – redditività netta</vt:lpstr>
      <vt:lpstr>Attività di alloggio – autonomia patrimoniale</vt:lpstr>
      <vt:lpstr>Attività di alloggio – copertura oneri finanziari</vt:lpstr>
      <vt:lpstr>Presentazione standard di PowerPoint</vt:lpstr>
      <vt:lpstr>Presentazione standard di PowerPoint</vt:lpstr>
    </vt:vector>
  </TitlesOfParts>
  <Company>Unifi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LR</dc:creator>
  <cp:lastModifiedBy>Dainelli</cp:lastModifiedBy>
  <cp:revision>772</cp:revision>
  <dcterms:created xsi:type="dcterms:W3CDTF">2006-04-12T15:34:20Z</dcterms:created>
  <dcterms:modified xsi:type="dcterms:W3CDTF">2012-07-04T14:56:52Z</dcterms:modified>
</cp:coreProperties>
</file>