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8" r:id="rId2"/>
    <p:sldId id="331" r:id="rId3"/>
    <p:sldId id="332" r:id="rId4"/>
    <p:sldId id="333" r:id="rId5"/>
    <p:sldId id="334" r:id="rId6"/>
    <p:sldId id="338" r:id="rId7"/>
    <p:sldId id="339" r:id="rId8"/>
    <p:sldId id="314" r:id="rId9"/>
    <p:sldId id="318" r:id="rId10"/>
    <p:sldId id="317" r:id="rId11"/>
    <p:sldId id="308" r:id="rId12"/>
    <p:sldId id="319" r:id="rId13"/>
    <p:sldId id="320" r:id="rId14"/>
    <p:sldId id="340" r:id="rId15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99"/>
    <a:srgbClr val="A50021"/>
    <a:srgbClr val="FFFFCC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95220" autoAdjust="0"/>
  </p:normalViewPr>
  <p:slideViewPr>
    <p:cSldViewPr>
      <p:cViewPr>
        <p:scale>
          <a:sx n="75" d="100"/>
          <a:sy n="75" d="100"/>
        </p:scale>
        <p:origin x="979" y="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98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19/08/2022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34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334" y="0"/>
            <a:ext cx="2944341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434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334" y="9430845"/>
            <a:ext cx="2944341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7654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167222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06389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76244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5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246" indent="-289537" defTabSz="9145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741" indent="-231323" defTabSz="9145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450" indent="-231323" defTabSz="9145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4159" indent="-231323" defTabSz="9145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5357" indent="-231323" defTabSz="914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6555" indent="-231323" defTabSz="914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753" indent="-231323" defTabSz="914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951" indent="-231323" defTabSz="914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14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63588"/>
            <a:ext cx="4986337" cy="37401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3103"/>
            <a:ext cx="4962972" cy="4428138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5436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65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700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9293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6635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266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9724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81980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7404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6" name="Immagine 5" descr="2021nuovo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6440929"/>
            <a:ext cx="1365250" cy="40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2° trimestre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Classi di forme giuridiche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760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2691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760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5049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8529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760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123440" y="5759362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L’impresa individuale è maggioritaria, ma in modo diverso. Da notare come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un terzo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delle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imprese femminili siano società.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2000" y="864000"/>
            <a:ext cx="8798400" cy="2386800"/>
          </a:xfrm>
          <a:prstGeom prst="rect">
            <a:avLst/>
          </a:prstGeom>
        </p:spPr>
      </p:pic>
      <p:pic>
        <p:nvPicPr>
          <p:cNvPr id="3" name="Immagine 2"/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44000" y="3758400"/>
            <a:ext cx="8964000" cy="21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Classi di capitale sociale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84984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64184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93621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7318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7176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9309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07" y="912705"/>
            <a:ext cx="9028528" cy="224928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90" y="3930370"/>
            <a:ext cx="9089019" cy="237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Addetti e struttura imprenditoriale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922555" y="2628275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957627" y="3007475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4046608" y="2636912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4122261" y="301647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919326" y="301505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856263" y="2636381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-44090" y="2629917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Imprese</a:t>
            </a:r>
            <a:endParaRPr lang="it-IT" sz="16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7352" y="648097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Addetti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107504" y="2932971"/>
            <a:ext cx="365540" cy="370535"/>
          </a:xfrm>
          <a:prstGeom prst="straightConnector1">
            <a:avLst/>
          </a:prstGeom>
          <a:ln w="25400">
            <a:solidFill>
              <a:srgbClr val="00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236046" y="6100195"/>
            <a:ext cx="262656" cy="30787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  <a:scene3d>
            <a:camera prst="orthographicFront">
              <a:rot lat="10800000" lon="21594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0" y="74724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1" y="827598"/>
            <a:ext cx="9017848" cy="184106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401" y="3022980"/>
            <a:ext cx="8282063" cy="357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Distribuzione articolata per sistemi economici locali</a:t>
            </a:r>
            <a:endParaRPr kumimoji="1" lang="it-IT" altLang="it-IT" sz="2800" b="1" kern="120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2852936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232136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2861573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241132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23971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2861042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73" y="964535"/>
            <a:ext cx="9025776" cy="176354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81" y="3604695"/>
            <a:ext cx="9070323" cy="238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261" y="1020640"/>
            <a:ext cx="4888867" cy="2955107"/>
          </a:xfrm>
          <a:prstGeom prst="rect">
            <a:avLst/>
          </a:prstGeom>
        </p:spPr>
      </p:pic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La demografia di imprenditori e imprenditrici: </a:t>
            </a:r>
            <a:b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le specificità per genere, nazionalità ed età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47997" y="1185367"/>
            <a:ext cx="2868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latin typeface="Arial Narrow" panose="020B0606020202030204" pitchFamily="34" charset="0"/>
              </a:rPr>
              <a:t>Under 35 – incidenza media: 7,6%</a:t>
            </a:r>
            <a:endParaRPr lang="it-IT" sz="1600" b="1" dirty="0">
              <a:latin typeface="Arial Narrow" panose="020B0606020202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220072" y="2530636"/>
            <a:ext cx="2765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latin typeface="Arial Narrow" panose="020B0606020202030204" pitchFamily="34" charset="0"/>
              </a:rPr>
              <a:t>Donne – incidenza media: 28,4%</a:t>
            </a:r>
            <a:endParaRPr lang="it-IT" sz="1600" b="1" dirty="0">
              <a:latin typeface="Arial Narrow" panose="020B060602020203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569018" y="4128650"/>
            <a:ext cx="2868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latin typeface="Arial Narrow" panose="020B0606020202030204" pitchFamily="34" charset="0"/>
              </a:rPr>
              <a:t>Stranieri – incidenza media 12,7%</a:t>
            </a:r>
            <a:endParaRPr lang="it-IT" sz="1600" b="1" dirty="0">
              <a:latin typeface="Arial Narrow" panose="020B060602020203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2419456"/>
            <a:ext cx="4629290" cy="282095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33" y="4012635"/>
            <a:ext cx="4815573" cy="2795456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4911639" y="5382899"/>
            <a:ext cx="4124857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  <a:buClr>
                <a:schemeClr val="tx1"/>
              </a:buClr>
            </a:pPr>
            <a:r>
              <a:rPr kumimoji="1" lang="it-IT" altLang="it-IT" sz="1100" b="1" i="1" u="sng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 quote sono calcolate sulle cariche in imprese attive fiorentine, al netto di quelle riconducibili a persone giuridiche e/o non classificabili rispetto alla proprietà di volta in volta considerata</a:t>
            </a:r>
            <a:endParaRPr kumimoji="1" lang="it-IT" altLang="it-IT" sz="1100" b="1" i="1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90872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881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67608"/>
            <a:ext cx="903548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Dati di sintesi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80305" y="4509120"/>
            <a:ext cx="86393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None/>
            </a:pP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secondo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trimestre del 2022 si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confermano i saldi positivi del primo quarto dell’anno.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 livello strutturale, tengono le imprese femminili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attive (+1,2%), crescono quelle a maggioranza straniera (+4,3%) e ripiegano dell’1,9% le imprese giovanili. 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per effetto delle cessazioni d’ufficio operate a metà del 2021.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Il dato trimestral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e vede invece tutte e tre i tipi di imprese crescere rispetto al periodo immediatamente precedente (femminili: +0,8%, straniere: +1,2% e giovanili: +2,9%).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75" y="1002080"/>
            <a:ext cx="8980049" cy="336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Valori assoluti e </a:t>
            </a: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uote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23.214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7.286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18.508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20.300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6.559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16.600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251520" y="3414013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Quanto incidono nel panorama imprenditoriale fiorentino</a:t>
            </a:r>
            <a:r>
              <a:rPr lang="it-IT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4240886" y="2851648"/>
            <a:ext cx="331114" cy="2160240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76068" y="2851648"/>
            <a:ext cx="331114" cy="2160240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52936"/>
            <a:ext cx="331114" cy="2160240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1087514" y="5011888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22,3%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ettangolo arrotondato 66"/>
          <p:cNvSpPr/>
          <p:nvPr/>
        </p:nvSpPr>
        <p:spPr>
          <a:xfrm>
            <a:off x="3868931" y="5013176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7,2%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ettangolo arrotondato 67"/>
          <p:cNvSpPr/>
          <p:nvPr/>
        </p:nvSpPr>
        <p:spPr>
          <a:xfrm>
            <a:off x="6947057" y="5013176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18,2%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0" y="5861228"/>
            <a:ext cx="87504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Sopra il 22% la quota delle imprese femminili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(stazionaria),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stabili al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7,2%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imprese giovanili, mentre le straniere passano dal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17,6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al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18,2%, avvicinandosi alla quota del 18,4% di Marzo 2021 (precedente alle cancellazioni d’ufficio di metà anno).</a:t>
            </a:r>
          </a:p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3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2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Il grado di partecipazione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395536" y="3153162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Con quale grado di esclusività si caratterizzano queste forme, </a:t>
            </a:r>
            <a:r>
              <a:rPr lang="it-IT" sz="2000" b="1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al netto delle imprese individuali</a:t>
            </a: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dove essa è totalitaria?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240886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43997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52936"/>
            <a:ext cx="331114" cy="13681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0" y="5733256"/>
            <a:ext cx="8750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Nelle compagini sociali, l’esclusività è particolarmente marcata nelle imprese straniere, diversamente dalle imprese femminili, dove la quota di imprese prevalentemente femminili è al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di sotto del 50%.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7" name="Ovale 26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23.214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8" name="Ovale 27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7.286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0" name="Ovale 29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18.508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1" name="Ovale 3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20.300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2" name="Ovale 31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6.559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16.600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335305"/>
            <a:ext cx="2762980" cy="84373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848" y="4335305"/>
            <a:ext cx="2709414" cy="843739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8595" y="4332880"/>
            <a:ext cx="2935894" cy="83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La dinamica di iscrizioni e cancellazioni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1.510 </a:t>
            </a:r>
            <a:r>
              <a:rPr lang="it-IT" b="1" dirty="0" smtClean="0">
                <a:solidFill>
                  <a:schemeClr val="tx1"/>
                </a:solidFill>
              </a:rPr>
              <a:t>iscrizioni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1.511 </a:t>
            </a:r>
            <a:r>
              <a:rPr lang="it-IT" b="1" dirty="0" smtClean="0">
                <a:solidFill>
                  <a:schemeClr val="tx1"/>
                </a:solidFill>
              </a:rPr>
              <a:t>iscrizioni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1.853</a:t>
            </a:r>
          </a:p>
          <a:p>
            <a:pPr algn="ctr"/>
            <a:r>
              <a:rPr lang="it-IT" b="1" dirty="0" smtClean="0">
                <a:solidFill>
                  <a:schemeClr val="tx1"/>
                </a:solidFill>
              </a:rPr>
              <a:t>iscrizioni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1.284 </a:t>
            </a:r>
            <a:r>
              <a:rPr lang="it-IT" b="1" dirty="0" smtClean="0">
                <a:solidFill>
                  <a:schemeClr val="tx1"/>
                </a:solidFill>
              </a:rPr>
              <a:t>cessazioni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539 </a:t>
            </a:r>
            <a:r>
              <a:rPr lang="it-IT" b="1" dirty="0" smtClean="0">
                <a:solidFill>
                  <a:schemeClr val="tx1"/>
                </a:solidFill>
              </a:rPr>
              <a:t>cessazioni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1.082 </a:t>
            </a:r>
            <a:r>
              <a:rPr lang="it-IT" b="1" dirty="0" smtClean="0">
                <a:solidFill>
                  <a:schemeClr val="tx1"/>
                </a:solidFill>
              </a:rPr>
              <a:t>cessazioni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395536" y="3153162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Qual è stato il tasso di sviluppo, ovvero il contributo proveniente dal saldo tra iscrizioni e cessazioni? 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240886" y="2851648"/>
            <a:ext cx="331114" cy="21602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43997" y="2851648"/>
            <a:ext cx="331114" cy="21602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52936"/>
            <a:ext cx="331114" cy="21589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arrotondato 25"/>
          <p:cNvSpPr/>
          <p:nvPr/>
        </p:nvSpPr>
        <p:spPr>
          <a:xfrm>
            <a:off x="1087514" y="5011888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3868931" y="5013176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13,1%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6947057" y="5013176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4,3%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0" y="5761537"/>
            <a:ext cx="8750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Saldi positivi, con tassi di sviluppo diversificati; spicca il dato delle giovanili, dove si registrano sempre poche cessazioni (ma dove conta molto di più il passaggio anagrafico, che annualmente ribassa il valore assoluto).</a:t>
            </a:r>
          </a:p>
        </p:txBody>
      </p:sp>
    </p:spTree>
    <p:extLst>
      <p:ext uri="{BB962C8B-B14F-4D97-AF65-F5344CB8AC3E}">
        <p14:creationId xmlns:p14="http://schemas.microsoft.com/office/powerpoint/2010/main" val="35545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Le iscrizioni per settori nei primi 6 mesi del 2022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196799" y="6189356"/>
            <a:ext cx="8750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dati si riferiscono ai primi 6 mesi del 2022, limitatamente alle imprese collocate in uno dei settori della classificazione </a:t>
            </a:r>
            <a:r>
              <a:rPr lang="it-IT" sz="14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04" y="980728"/>
            <a:ext cx="4299935" cy="260447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4623" y="980728"/>
            <a:ext cx="4312717" cy="261221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2977" y="3708861"/>
            <a:ext cx="3863292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Impatto della natimortalità sul totale generale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765175"/>
            <a:ext cx="5154670" cy="230378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544" y="4509120"/>
            <a:ext cx="4945976" cy="223224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5976" y="2852936"/>
            <a:ext cx="4891210" cy="227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Settori economici relativi all’attività principale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-21958" y="6105908"/>
            <a:ext cx="8750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imprese straniere si concentrano in tre settori (manifatturiero, costruzioni e commercio, mentre le femminili e le giovanili sembrano avere una </a:t>
            </a:r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concentrazione meno marcata.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808038"/>
            <a:ext cx="7186476" cy="530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Macrosettori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 di attività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56828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3602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65465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45024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4361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64934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5721" y="5998780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imprese femminili e le giovanili sono più orientate verso il terziario, commerciale e non.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71" y="3744202"/>
            <a:ext cx="8965504" cy="2168627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687" y="860521"/>
            <a:ext cx="8796553" cy="238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27929</TotalTime>
  <Words>588</Words>
  <Application>Microsoft Office PowerPoint</Application>
  <PresentationFormat>Presentazione su schermo (4:3)</PresentationFormat>
  <Paragraphs>100</Paragraphs>
  <Slides>14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Tahoma</vt:lpstr>
      <vt:lpstr>Times New Roman</vt:lpstr>
      <vt:lpstr>Struttura predefinita</vt:lpstr>
      <vt:lpstr>Dati sintetici su imprese femminili, giovanili e straniere -   2° trimestre 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Settori economici relativi all’attività principale</vt:lpstr>
      <vt:lpstr>Macrosettori di attività</vt:lpstr>
      <vt:lpstr>Classi di forme giuridiche</vt:lpstr>
      <vt:lpstr>Classi di capitale sociale</vt:lpstr>
      <vt:lpstr>Addetti e struttura imprenditoriale</vt:lpstr>
      <vt:lpstr>Distribuzione articolata per sistemi economici locali</vt:lpstr>
      <vt:lpstr>La demografia di imprenditori e imprenditrici:  le specificità per genere, nazionalità ed età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965</cp:revision>
  <cp:lastPrinted>2022-03-01T10:39:00Z</cp:lastPrinted>
  <dcterms:created xsi:type="dcterms:W3CDTF">2007-06-04T13:36:10Z</dcterms:created>
  <dcterms:modified xsi:type="dcterms:W3CDTF">2022-08-19T14:05:28Z</dcterms:modified>
</cp:coreProperties>
</file>