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8" r:id="rId2"/>
    <p:sldId id="331" r:id="rId3"/>
    <p:sldId id="332" r:id="rId4"/>
    <p:sldId id="333" r:id="rId5"/>
    <p:sldId id="334" r:id="rId6"/>
    <p:sldId id="338" r:id="rId7"/>
    <p:sldId id="341" r:id="rId8"/>
    <p:sldId id="342" r:id="rId9"/>
    <p:sldId id="339" r:id="rId10"/>
    <p:sldId id="343" r:id="rId11"/>
    <p:sldId id="344" r:id="rId12"/>
    <p:sldId id="314" r:id="rId13"/>
    <p:sldId id="318" r:id="rId14"/>
    <p:sldId id="317" r:id="rId15"/>
    <p:sldId id="345" r:id="rId16"/>
    <p:sldId id="320" r:id="rId17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3399"/>
    <a:srgbClr val="A50021"/>
    <a:srgbClr val="FFFFCC"/>
    <a:srgbClr val="0000CC"/>
    <a:srgbClr val="000099"/>
    <a:srgbClr val="99CC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5" autoAdjust="0"/>
    <p:restoredTop sz="95220" autoAdjust="0"/>
  </p:normalViewPr>
  <p:slideViewPr>
    <p:cSldViewPr>
      <p:cViewPr varScale="1">
        <p:scale>
          <a:sx n="81" d="100"/>
          <a:sy n="81" d="100"/>
        </p:scale>
        <p:origin x="10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698" y="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 smtClean="0"/>
            </a:lvl1pPr>
          </a:lstStyle>
          <a:p>
            <a:pPr>
              <a:defRPr/>
            </a:pPr>
            <a:fld id="{9BF6A714-0CEA-43CD-9619-066686320844}" type="datetimeFigureOut">
              <a:rPr lang="it-IT"/>
              <a:pPr>
                <a:defRPr/>
              </a:pPr>
              <a:t>07/03/2023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81B45D8-7002-410C-8237-4756D2D9EC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648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34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t" anchorCtr="0" compatLnSpc="1">
            <a:prstTxWarp prst="textNoShape">
              <a:avLst/>
            </a:prstTxWarp>
          </a:bodyPr>
          <a:lstStyle>
            <a:lvl1pPr defTabSz="91492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334" y="0"/>
            <a:ext cx="2944341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t" anchorCtr="0" compatLnSpc="1">
            <a:prstTxWarp prst="textNoShape">
              <a:avLst/>
            </a:prstTxWarp>
          </a:bodyPr>
          <a:lstStyle>
            <a:lvl1pPr algn="r" defTabSz="91492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714653"/>
            <a:ext cx="4985772" cy="4466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845"/>
            <a:ext cx="294434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b" anchorCtr="0" compatLnSpc="1">
            <a:prstTxWarp prst="textNoShape">
              <a:avLst/>
            </a:prstTxWarp>
          </a:bodyPr>
          <a:lstStyle>
            <a:lvl1pPr defTabSz="91492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334" y="9430845"/>
            <a:ext cx="2944341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b" anchorCtr="0" compatLnSpc="1">
            <a:prstTxWarp prst="textNoShape">
              <a:avLst/>
            </a:prstTxWarp>
          </a:bodyPr>
          <a:lstStyle>
            <a:lvl1pPr algn="r" defTabSz="914923">
              <a:defRPr sz="1300"/>
            </a:lvl1pPr>
          </a:lstStyle>
          <a:p>
            <a:pPr>
              <a:defRPr/>
            </a:pPr>
            <a:fld id="{A477D610-05B6-450C-BDA4-4707EB8FCD1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38532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7654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11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98879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12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297243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13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3819804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14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0740476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15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6410869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16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63588"/>
            <a:ext cx="4983163" cy="37385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676244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2652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7001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5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9293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6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6635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7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962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8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9052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9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266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10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65175"/>
            <a:ext cx="4979987" cy="37369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112" y="4731590"/>
            <a:ext cx="4962972" cy="442672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11497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083E1-D240-4A27-92C8-41E5D8A267B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22806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C13E5-A494-4856-8C9A-DCCEB99E4B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6701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376C-CD0F-4ECC-BC5E-3C87D2E076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8666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1BEC5-06AA-474E-BFA6-5EEFB5620BA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8353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D2856-827D-4611-A262-8842FC3E4FA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8966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EC2BC-FE42-46C4-91A7-A43A4D17217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2808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48542-C2F9-4A10-95FF-F1D13649DB5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199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CA7C2-7314-4FF3-B82D-D0427144F20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0900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 dirty="0"/>
          </a:p>
        </p:txBody>
      </p:sp>
      <p:pic>
        <p:nvPicPr>
          <p:cNvPr id="6" name="Immagine 5" descr="2021nuovo logo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6440929"/>
            <a:ext cx="1365250" cy="4044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3279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36B1F-40EB-4FBD-BC1A-C6C2EC4C45B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74547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4E39F-FF92-4B75-A426-993AB880B99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75238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FF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3733920-3460-4F7E-A5D5-557223D43C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060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908720"/>
            <a:ext cx="7992046" cy="2808312"/>
          </a:xfrm>
        </p:spPr>
        <p:txBody>
          <a:bodyPr/>
          <a:lstStyle/>
          <a:p>
            <a:pPr eaLnBrk="1" hangingPunct="1"/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Città metropolitana di Firenze</a:t>
            </a:r>
            <a:b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</a:br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Dati </a:t>
            </a:r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sintetici su imprese femminili, giovanili e straniere -  </a:t>
            </a:r>
            <a:b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</a:br>
            <a:r>
              <a:rPr lang="it-IT" altLang="it-IT" sz="2800" b="1" dirty="0" smtClean="0">
                <a:solidFill>
                  <a:srgbClr val="FFFFFF"/>
                </a:solidFill>
                <a:latin typeface="Arial" charset="0"/>
              </a:rPr>
              <a:t>4° trimestre 2022</a:t>
            </a:r>
            <a:endParaRPr lang="it-IT" altLang="it-IT" sz="3600" b="1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-180528" y="6453336"/>
            <a:ext cx="4968552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 sz="1600" b="1" kern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Report elaborato con i dati disponibili al 7.3.2023</a:t>
            </a:r>
            <a:endParaRPr lang="it-IT" altLang="it-IT" sz="3200" b="1" kern="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Impatto della natimortalità sul totale generale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1412776"/>
            <a:ext cx="4809832" cy="3920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14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Impatto della natimortalità sul totale generale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1484784"/>
            <a:ext cx="5097864" cy="408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09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Settori economici relativi all’attività principale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6588224" y="1052822"/>
            <a:ext cx="25557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Le imprese straniere si concentrano in tre settori:  manifatturiero, costruzioni e commercio, mentre le imprese femminili e le giovanili sembrano avere una concentrazione meno accentuata. Il maggior numero di imprese femminili si trova nel commercio e nei servizi. La metà delle imprese giovanili si trovano tra industria e commercio.  </a:t>
            </a:r>
            <a:endParaRPr lang="it-IT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29" y="683394"/>
            <a:ext cx="6501088" cy="6174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23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err="1" smtClean="0">
                <a:solidFill>
                  <a:schemeClr val="tx1"/>
                </a:solidFill>
                <a:latin typeface="Arial"/>
                <a:cs typeface="Arial"/>
              </a:rPr>
              <a:t>Macrosettori</a:t>
            </a: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 di attività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179512" y="3256828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237547" y="3636028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3419872" y="3265465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3495525" y="3645024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631294" y="3643611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568231" y="3264934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540" y="875103"/>
            <a:ext cx="8798948" cy="2250843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9" y="3789040"/>
            <a:ext cx="9073008" cy="2198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25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Classi di forme giuridiche (imprese attive)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179512" y="3276000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237547" y="3626918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3419872" y="3276000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3495525" y="3650498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631294" y="3685297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568231" y="3276000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144000" y="5866034"/>
            <a:ext cx="87504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L’impresa individuale è maggioritaria, ma in modo diverso. Da notare come un terzo delle imprese femminili siano società.</a:t>
            </a:r>
            <a:endParaRPr lang="it-IT" sz="20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299" y="927361"/>
            <a:ext cx="8782051" cy="232613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74" y="3821635"/>
            <a:ext cx="8918319" cy="183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5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cs typeface="Arial"/>
              </a:rPr>
              <a:t>Altri aspetti </a:t>
            </a:r>
            <a:endParaRPr kumimoji="1" lang="it-IT" altLang="it-IT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131347" y="1277541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243471" y="1630467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3419872" y="1291511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3495525" y="1666009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631294" y="1700808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568231" y="1291511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19" name="Rettangolo 18"/>
          <p:cNvSpPr/>
          <p:nvPr/>
        </p:nvSpPr>
        <p:spPr>
          <a:xfrm>
            <a:off x="243471" y="909572"/>
            <a:ext cx="59127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Presenza di imprese con status artigiano (quota % sui rispettivi totali)</a:t>
            </a:r>
            <a:endParaRPr lang="it-IT" sz="14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810469" y="1740367"/>
            <a:ext cx="792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44,8%</a:t>
            </a:r>
            <a:endParaRPr lang="it-IT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4134750" y="1734101"/>
            <a:ext cx="792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31,6%</a:t>
            </a:r>
            <a:endParaRPr lang="it-IT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7459031" y="1734101"/>
            <a:ext cx="792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25,6%</a:t>
            </a:r>
            <a:endParaRPr lang="it-IT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222268" y="4816355"/>
            <a:ext cx="87210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Posizioni all’interno di contratti di rete (senza e con personalità giuridica) [quota sul totale delle posizioni associate a contratti di rete: 702 a inizio Gennaio 2023]*</a:t>
            </a:r>
            <a:endParaRPr lang="it-IT" sz="14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3" name="文本框 13"/>
          <p:cNvSpPr txBox="1"/>
          <p:nvPr/>
        </p:nvSpPr>
        <p:spPr>
          <a:xfrm>
            <a:off x="290807" y="3217755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34" name="直接连接符 12"/>
          <p:cNvCxnSpPr/>
          <p:nvPr/>
        </p:nvCxnSpPr>
        <p:spPr>
          <a:xfrm>
            <a:off x="363993" y="3573166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13"/>
          <p:cNvSpPr txBox="1"/>
          <p:nvPr/>
        </p:nvSpPr>
        <p:spPr>
          <a:xfrm>
            <a:off x="3540394" y="3234210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36" name="直接连接符 12"/>
          <p:cNvCxnSpPr/>
          <p:nvPr/>
        </p:nvCxnSpPr>
        <p:spPr>
          <a:xfrm>
            <a:off x="3616047" y="3608708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12"/>
          <p:cNvCxnSpPr/>
          <p:nvPr/>
        </p:nvCxnSpPr>
        <p:spPr>
          <a:xfrm>
            <a:off x="6751816" y="3643507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本框 13"/>
          <p:cNvSpPr txBox="1"/>
          <p:nvPr/>
        </p:nvSpPr>
        <p:spPr>
          <a:xfrm>
            <a:off x="6688753" y="3234210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39" name="Rettangolo 38"/>
          <p:cNvSpPr/>
          <p:nvPr/>
        </p:nvSpPr>
        <p:spPr>
          <a:xfrm>
            <a:off x="930991" y="3683066"/>
            <a:ext cx="792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14: 5,8%</a:t>
            </a:r>
            <a:endParaRPr lang="it-IT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40" name="Rettangolo 39"/>
          <p:cNvSpPr/>
          <p:nvPr/>
        </p:nvSpPr>
        <p:spPr>
          <a:xfrm>
            <a:off x="4255272" y="3676800"/>
            <a:ext cx="792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50: 20,7%</a:t>
            </a:r>
            <a:endParaRPr lang="it-IT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41" name="Rettangolo 40"/>
          <p:cNvSpPr/>
          <p:nvPr/>
        </p:nvSpPr>
        <p:spPr>
          <a:xfrm>
            <a:off x="7579553" y="3676800"/>
            <a:ext cx="792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38: 15,7%</a:t>
            </a:r>
            <a:endParaRPr lang="it-IT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42" name="Rettangolo 41"/>
          <p:cNvSpPr/>
          <p:nvPr/>
        </p:nvSpPr>
        <p:spPr>
          <a:xfrm>
            <a:off x="290807" y="2909787"/>
            <a:ext cx="87210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Presenza di imprese con natura di startup innovativa (quota % sul totale delle startup fiorentine [242 a fine Febbraio 2023]</a:t>
            </a:r>
            <a:endParaRPr lang="it-IT" sz="14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43" name="文本框 13"/>
          <p:cNvSpPr txBox="1"/>
          <p:nvPr/>
        </p:nvSpPr>
        <p:spPr>
          <a:xfrm>
            <a:off x="3413161" y="5286141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44" name="直接连接符 12"/>
          <p:cNvCxnSpPr/>
          <p:nvPr/>
        </p:nvCxnSpPr>
        <p:spPr>
          <a:xfrm>
            <a:off x="3488814" y="5660639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ttangolo 44"/>
          <p:cNvSpPr/>
          <p:nvPr/>
        </p:nvSpPr>
        <p:spPr>
          <a:xfrm>
            <a:off x="803758" y="5734997"/>
            <a:ext cx="792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19: 2,7%</a:t>
            </a:r>
            <a:endParaRPr lang="it-IT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4128039" y="5728731"/>
            <a:ext cx="7319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14: 2%</a:t>
            </a:r>
            <a:endParaRPr lang="it-IT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47" name="Rettangolo 46"/>
          <p:cNvSpPr/>
          <p:nvPr/>
        </p:nvSpPr>
        <p:spPr>
          <a:xfrm>
            <a:off x="7452320" y="5728731"/>
            <a:ext cx="792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71: 10,1%</a:t>
            </a:r>
            <a:endParaRPr lang="it-IT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48" name="文本框 13"/>
          <p:cNvSpPr txBox="1"/>
          <p:nvPr/>
        </p:nvSpPr>
        <p:spPr>
          <a:xfrm>
            <a:off x="345537" y="5259463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49" name="直接连接符 12"/>
          <p:cNvCxnSpPr/>
          <p:nvPr/>
        </p:nvCxnSpPr>
        <p:spPr>
          <a:xfrm>
            <a:off x="418723" y="5614874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12"/>
          <p:cNvCxnSpPr/>
          <p:nvPr/>
        </p:nvCxnSpPr>
        <p:spPr>
          <a:xfrm>
            <a:off x="6629218" y="5615888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本框 13"/>
          <p:cNvSpPr txBox="1"/>
          <p:nvPr/>
        </p:nvSpPr>
        <p:spPr>
          <a:xfrm>
            <a:off x="6566155" y="5206591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52" name="Rettangolo 51"/>
          <p:cNvSpPr/>
          <p:nvPr/>
        </p:nvSpPr>
        <p:spPr>
          <a:xfrm>
            <a:off x="101337" y="6285611"/>
            <a:ext cx="87210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it-IT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Dato ricavato attraverso un’analisi incrociata degli elenchi delle imprese femminili, straniere </a:t>
            </a:r>
          </a:p>
          <a:p>
            <a:pPr marL="0" lvl="1" algn="just"/>
            <a:r>
              <a:rPr lang="it-IT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e giovanili con l’elenco delle imprese collegate a </a:t>
            </a:r>
            <a:r>
              <a:rPr lang="it-IT" sz="1400" b="1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contratti di rete.</a:t>
            </a:r>
            <a:endParaRPr lang="it-IT" sz="1400" b="1" dirty="0" smtClean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37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Distribuzione articolata per sistemi economici locali</a:t>
            </a:r>
            <a:endParaRPr kumimoji="1" lang="it-IT" altLang="it-IT" sz="2800" b="1" kern="1200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1" name="文本框 13"/>
          <p:cNvSpPr txBox="1"/>
          <p:nvPr/>
        </p:nvSpPr>
        <p:spPr>
          <a:xfrm>
            <a:off x="179512" y="2852936"/>
            <a:ext cx="2386612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STRANIERE</a:t>
            </a:r>
          </a:p>
        </p:txBody>
      </p:sp>
      <p:cxnSp>
        <p:nvCxnSpPr>
          <p:cNvPr id="12" name="直接连接符 12"/>
          <p:cNvCxnSpPr/>
          <p:nvPr/>
        </p:nvCxnSpPr>
        <p:spPr>
          <a:xfrm>
            <a:off x="237547" y="3232136"/>
            <a:ext cx="2174213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3"/>
          <p:cNvSpPr txBox="1"/>
          <p:nvPr/>
        </p:nvSpPr>
        <p:spPr>
          <a:xfrm>
            <a:off x="3419872" y="2861573"/>
            <a:ext cx="2397600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GIOVANILI</a:t>
            </a:r>
          </a:p>
        </p:txBody>
      </p:sp>
      <p:cxnSp>
        <p:nvCxnSpPr>
          <p:cNvPr id="14" name="直接连接符 12"/>
          <p:cNvCxnSpPr/>
          <p:nvPr/>
        </p:nvCxnSpPr>
        <p:spPr>
          <a:xfrm>
            <a:off x="3495525" y="3241132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2"/>
          <p:cNvCxnSpPr/>
          <p:nvPr/>
        </p:nvCxnSpPr>
        <p:spPr>
          <a:xfrm>
            <a:off x="6631294" y="3239719"/>
            <a:ext cx="2070538" cy="0"/>
          </a:xfrm>
          <a:prstGeom prst="line">
            <a:avLst/>
          </a:prstGeom>
          <a:ln w="38100">
            <a:solidFill>
              <a:srgbClr val="E669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3"/>
          <p:cNvSpPr txBox="1"/>
          <p:nvPr/>
        </p:nvSpPr>
        <p:spPr>
          <a:xfrm>
            <a:off x="6568231" y="2861042"/>
            <a:ext cx="2396257" cy="30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IMPRESE FEMMINILI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700" y="774532"/>
            <a:ext cx="8092949" cy="2121821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81017" y="3573016"/>
            <a:ext cx="9307414" cy="2451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17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67608"/>
            <a:ext cx="903548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Dati di sintesi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280305" y="4509120"/>
            <a:ext cx="86393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None/>
            </a:pP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Nel 2022 si registrano saldi positivi rispetto alla natimortalità di impresa. Quanto alla consistenza numerica, il confronto tra le imprese attive a Dicembre 2021 e Dicembre 2022 evidenzia una crescita moderata del imprese femminili (+0,3%) e sostenuta delle imprese straniere (+3,4%); calano (-2,7%) le imprese giovanili. </a:t>
            </a:r>
            <a:endParaRPr lang="it-IT" sz="20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061" y="957402"/>
            <a:ext cx="8639358" cy="323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40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Valori assoluti e </a:t>
            </a:r>
            <a:r>
              <a:rPr kumimoji="1" lang="it-IT" altLang="it-IT" sz="2800" b="1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q</a:t>
            </a: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uote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9" name="文本框 13"/>
          <p:cNvSpPr txBox="1"/>
          <p:nvPr/>
        </p:nvSpPr>
        <p:spPr>
          <a:xfrm>
            <a:off x="552448" y="828299"/>
            <a:ext cx="2396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FEMMINILI</a:t>
            </a:r>
          </a:p>
        </p:txBody>
      </p:sp>
      <p:sp>
        <p:nvSpPr>
          <p:cNvPr id="55" name="文本框 13"/>
          <p:cNvSpPr txBox="1"/>
          <p:nvPr/>
        </p:nvSpPr>
        <p:spPr>
          <a:xfrm>
            <a:off x="6363789" y="827458"/>
            <a:ext cx="238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STRANIERE</a:t>
            </a:r>
          </a:p>
        </p:txBody>
      </p:sp>
      <p:sp>
        <p:nvSpPr>
          <p:cNvPr id="56" name="文本框 13"/>
          <p:cNvSpPr txBox="1"/>
          <p:nvPr/>
        </p:nvSpPr>
        <p:spPr>
          <a:xfrm>
            <a:off x="3391496" y="827458"/>
            <a:ext cx="239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GIOVANILI</a:t>
            </a: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" name="Ovale 1"/>
          <p:cNvSpPr/>
          <p:nvPr/>
        </p:nvSpPr>
        <p:spPr>
          <a:xfrm>
            <a:off x="598607" y="1148747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23.292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Ovale 39"/>
          <p:cNvSpPr/>
          <p:nvPr/>
        </p:nvSpPr>
        <p:spPr>
          <a:xfrm>
            <a:off x="3463778" y="113000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7.623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Ovale 40"/>
          <p:cNvSpPr/>
          <p:nvPr/>
        </p:nvSpPr>
        <p:spPr>
          <a:xfrm>
            <a:off x="6516216" y="1133420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18.839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Freccia circolare a destra 4"/>
          <p:cNvSpPr/>
          <p:nvPr/>
        </p:nvSpPr>
        <p:spPr>
          <a:xfrm>
            <a:off x="107504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87514" y="181845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CasellaDiTesto 48"/>
          <p:cNvSpPr txBox="1"/>
          <p:nvPr/>
        </p:nvSpPr>
        <p:spPr>
          <a:xfrm>
            <a:off x="3953887" y="1817641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CasellaDiTesto 49"/>
          <p:cNvSpPr txBox="1"/>
          <p:nvPr/>
        </p:nvSpPr>
        <p:spPr>
          <a:xfrm>
            <a:off x="7020272" y="184453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Ovale 50"/>
          <p:cNvSpPr/>
          <p:nvPr/>
        </p:nvSpPr>
        <p:spPr>
          <a:xfrm>
            <a:off x="685029" y="2104268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20.174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2" name="Freccia circolare a destra 51"/>
          <p:cNvSpPr/>
          <p:nvPr/>
        </p:nvSpPr>
        <p:spPr>
          <a:xfrm>
            <a:off x="2923925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3" name="Freccia circolare a destra 52"/>
          <p:cNvSpPr/>
          <p:nvPr/>
        </p:nvSpPr>
        <p:spPr>
          <a:xfrm>
            <a:off x="5948261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4" name="Ovale 53"/>
          <p:cNvSpPr/>
          <p:nvPr/>
        </p:nvSpPr>
        <p:spPr>
          <a:xfrm>
            <a:off x="3463778" y="206827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6.856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3" name="Ovale 62"/>
          <p:cNvSpPr/>
          <p:nvPr/>
        </p:nvSpPr>
        <p:spPr>
          <a:xfrm>
            <a:off x="6534724" y="2107981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16.759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4" name="Rettangolo 63"/>
          <p:cNvSpPr/>
          <p:nvPr/>
        </p:nvSpPr>
        <p:spPr>
          <a:xfrm>
            <a:off x="251520" y="3414013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0" algn="just">
              <a:buNone/>
            </a:pPr>
            <a:r>
              <a:rPr lang="it-IT" sz="20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Quanto incidono nel panorama imprenditoriale fiorentino</a:t>
            </a:r>
            <a:r>
              <a:rPr lang="it-IT" sz="20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8" name="Freccia in giù 7"/>
          <p:cNvSpPr/>
          <p:nvPr/>
        </p:nvSpPr>
        <p:spPr>
          <a:xfrm>
            <a:off x="4316302" y="2823367"/>
            <a:ext cx="331114" cy="1656184"/>
          </a:xfrm>
          <a:prstGeom prst="downArrow">
            <a:avLst/>
          </a:prstGeom>
          <a:noFill/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Freccia in giù 64"/>
          <p:cNvSpPr/>
          <p:nvPr/>
        </p:nvSpPr>
        <p:spPr>
          <a:xfrm>
            <a:off x="1476068" y="2823367"/>
            <a:ext cx="331114" cy="1656184"/>
          </a:xfrm>
          <a:prstGeom prst="downArrow">
            <a:avLst/>
          </a:prstGeom>
          <a:noFill/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Freccia in giù 65"/>
          <p:cNvSpPr/>
          <p:nvPr/>
        </p:nvSpPr>
        <p:spPr>
          <a:xfrm>
            <a:off x="7336818" y="2824655"/>
            <a:ext cx="331114" cy="1656184"/>
          </a:xfrm>
          <a:prstGeom prst="downArrow">
            <a:avLst/>
          </a:prstGeom>
          <a:noFill/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arrotondato 8"/>
          <p:cNvSpPr/>
          <p:nvPr/>
        </p:nvSpPr>
        <p:spPr>
          <a:xfrm>
            <a:off x="1087514" y="4509120"/>
            <a:ext cx="1108222" cy="79337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22,6%</a:t>
            </a:r>
            <a:endParaRPr lang="it-IT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67" name="Rettangolo arrotondato 66"/>
          <p:cNvSpPr/>
          <p:nvPr/>
        </p:nvSpPr>
        <p:spPr>
          <a:xfrm>
            <a:off x="3944347" y="4510408"/>
            <a:ext cx="1108222" cy="79337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7,7</a:t>
            </a:r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%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8" name="Rettangolo arrotondato 67"/>
          <p:cNvSpPr/>
          <p:nvPr/>
        </p:nvSpPr>
        <p:spPr>
          <a:xfrm>
            <a:off x="6947057" y="4510408"/>
            <a:ext cx="1108222" cy="79337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18,8</a:t>
            </a:r>
            <a:r>
              <a:rPr lang="it-IT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%</a:t>
            </a: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67762" y="5245675"/>
            <a:ext cx="875040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La quota delle imprese femminili resta stazionario al 22,6%, così come le imprese giovanili (7,7%), mentre, col 18,8% le imprese straniere incrementano la propria presenza di quasi 1 p.p.; da notare, come il numero complessivo di imprese attive abbia subito un ridimensionamento, legato all’avvio di procedimenti di scioglimenti d’ufficio.</a:t>
            </a:r>
          </a:p>
        </p:txBody>
      </p:sp>
    </p:spTree>
    <p:extLst>
      <p:ext uri="{BB962C8B-B14F-4D97-AF65-F5344CB8AC3E}">
        <p14:creationId xmlns:p14="http://schemas.microsoft.com/office/powerpoint/2010/main" val="82823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Il grado di partecipazione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9" name="文本框 13"/>
          <p:cNvSpPr txBox="1"/>
          <p:nvPr/>
        </p:nvSpPr>
        <p:spPr>
          <a:xfrm>
            <a:off x="552448" y="828299"/>
            <a:ext cx="2396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FEMMINILI</a:t>
            </a:r>
          </a:p>
        </p:txBody>
      </p:sp>
      <p:sp>
        <p:nvSpPr>
          <p:cNvPr id="55" name="文本框 13"/>
          <p:cNvSpPr txBox="1"/>
          <p:nvPr/>
        </p:nvSpPr>
        <p:spPr>
          <a:xfrm>
            <a:off x="6363789" y="827458"/>
            <a:ext cx="238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STRANIERE</a:t>
            </a:r>
          </a:p>
        </p:txBody>
      </p:sp>
      <p:sp>
        <p:nvSpPr>
          <p:cNvPr id="56" name="文本框 13"/>
          <p:cNvSpPr txBox="1"/>
          <p:nvPr/>
        </p:nvSpPr>
        <p:spPr>
          <a:xfrm>
            <a:off x="3391496" y="827458"/>
            <a:ext cx="239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GIOVANILI</a:t>
            </a: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Freccia circolare a destra 4"/>
          <p:cNvSpPr/>
          <p:nvPr/>
        </p:nvSpPr>
        <p:spPr>
          <a:xfrm>
            <a:off x="107504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87514" y="181845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CasellaDiTesto 48"/>
          <p:cNvSpPr txBox="1"/>
          <p:nvPr/>
        </p:nvSpPr>
        <p:spPr>
          <a:xfrm>
            <a:off x="3953887" y="1817641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CasellaDiTesto 49"/>
          <p:cNvSpPr txBox="1"/>
          <p:nvPr/>
        </p:nvSpPr>
        <p:spPr>
          <a:xfrm>
            <a:off x="7020272" y="184453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  <a:endParaRPr lang="it-IT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Freccia circolare a destra 51"/>
          <p:cNvSpPr/>
          <p:nvPr/>
        </p:nvSpPr>
        <p:spPr>
          <a:xfrm>
            <a:off x="2923925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3" name="Freccia circolare a destra 52"/>
          <p:cNvSpPr/>
          <p:nvPr/>
        </p:nvSpPr>
        <p:spPr>
          <a:xfrm>
            <a:off x="5948261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64" name="Rettangolo 63"/>
          <p:cNvSpPr/>
          <p:nvPr/>
        </p:nvSpPr>
        <p:spPr>
          <a:xfrm>
            <a:off x="395536" y="3153162"/>
            <a:ext cx="82370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0" algn="just">
              <a:buNone/>
            </a:pPr>
            <a:r>
              <a:rPr lang="it-IT" sz="20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Con quale grado di esclusività si caratterizzano queste forme, </a:t>
            </a:r>
            <a:r>
              <a:rPr lang="it-IT" sz="2000" b="1" u="sng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al netto delle imprese individuali</a:t>
            </a:r>
            <a:r>
              <a:rPr lang="it-IT" sz="20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, dove essa è totalitaria?</a:t>
            </a:r>
            <a:endParaRPr lang="it-IT" sz="2000" b="1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ccia in giù 7"/>
          <p:cNvSpPr/>
          <p:nvPr/>
        </p:nvSpPr>
        <p:spPr>
          <a:xfrm>
            <a:off x="4240886" y="2851648"/>
            <a:ext cx="331114" cy="1369440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Freccia in giù 64"/>
          <p:cNvSpPr/>
          <p:nvPr/>
        </p:nvSpPr>
        <p:spPr>
          <a:xfrm>
            <a:off x="1443997" y="2851648"/>
            <a:ext cx="331114" cy="1369440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Freccia in giù 65"/>
          <p:cNvSpPr/>
          <p:nvPr/>
        </p:nvSpPr>
        <p:spPr>
          <a:xfrm>
            <a:off x="7336818" y="2852936"/>
            <a:ext cx="331114" cy="1368152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/>
          <p:cNvSpPr/>
          <p:nvPr/>
        </p:nvSpPr>
        <p:spPr>
          <a:xfrm>
            <a:off x="31242" y="5313467"/>
            <a:ext cx="87504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Nelle compagini sociali, l’esclusività è particolarmente marcata nelle imprese straniere, diversamente dalle imprese femminili, dove la quota di imprese prevalentemente femminili è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al 48,8% e delle imprese giovanili, dove si attesta al 53,5%.</a:t>
            </a:r>
            <a:endParaRPr lang="it-IT" sz="20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27" name="Ovale 26"/>
          <p:cNvSpPr/>
          <p:nvPr/>
        </p:nvSpPr>
        <p:spPr>
          <a:xfrm>
            <a:off x="598607" y="1148747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23.292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Ovale 27"/>
          <p:cNvSpPr/>
          <p:nvPr/>
        </p:nvSpPr>
        <p:spPr>
          <a:xfrm>
            <a:off x="3463778" y="113000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7.623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0" name="Ovale 29"/>
          <p:cNvSpPr/>
          <p:nvPr/>
        </p:nvSpPr>
        <p:spPr>
          <a:xfrm>
            <a:off x="6516216" y="1133420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18.839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Ovale 30"/>
          <p:cNvSpPr/>
          <p:nvPr/>
        </p:nvSpPr>
        <p:spPr>
          <a:xfrm>
            <a:off x="685029" y="2104268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20.174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Ovale 31"/>
          <p:cNvSpPr/>
          <p:nvPr/>
        </p:nvSpPr>
        <p:spPr>
          <a:xfrm>
            <a:off x="3463778" y="206827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6.856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Ovale 32"/>
          <p:cNvSpPr/>
          <p:nvPr/>
        </p:nvSpPr>
        <p:spPr>
          <a:xfrm>
            <a:off x="6534724" y="2107981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16.759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48" y="4273066"/>
            <a:ext cx="2250429" cy="648137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212" y="4309037"/>
            <a:ext cx="2221822" cy="648137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6216" y="4253312"/>
            <a:ext cx="1706893" cy="64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3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La dinamica di iscrizioni e cancellazioni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9" name="文本框 13"/>
          <p:cNvSpPr txBox="1"/>
          <p:nvPr/>
        </p:nvSpPr>
        <p:spPr>
          <a:xfrm>
            <a:off x="552448" y="828299"/>
            <a:ext cx="2396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FEMMINILI</a:t>
            </a:r>
          </a:p>
        </p:txBody>
      </p:sp>
      <p:sp>
        <p:nvSpPr>
          <p:cNvPr id="55" name="文本框 13"/>
          <p:cNvSpPr txBox="1"/>
          <p:nvPr/>
        </p:nvSpPr>
        <p:spPr>
          <a:xfrm>
            <a:off x="6363789" y="827458"/>
            <a:ext cx="238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STRANIERE</a:t>
            </a:r>
          </a:p>
        </p:txBody>
      </p:sp>
      <p:sp>
        <p:nvSpPr>
          <p:cNvPr id="56" name="文本框 13"/>
          <p:cNvSpPr txBox="1"/>
          <p:nvPr/>
        </p:nvSpPr>
        <p:spPr>
          <a:xfrm>
            <a:off x="3391496" y="827458"/>
            <a:ext cx="239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Arial"/>
                <a:cs typeface="Arial"/>
              </a:rPr>
              <a:t>IMPRESE GIOVANILI</a:t>
            </a: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" name="Ovale 1"/>
          <p:cNvSpPr/>
          <p:nvPr/>
        </p:nvSpPr>
        <p:spPr>
          <a:xfrm>
            <a:off x="685029" y="112104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1.514</a:t>
            </a:r>
            <a:r>
              <a:rPr lang="it-IT" b="1" dirty="0" smtClean="0">
                <a:solidFill>
                  <a:schemeClr val="tx1"/>
                </a:solidFill>
              </a:rPr>
              <a:t> </a:t>
            </a:r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iscrizioni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Ovale 39"/>
          <p:cNvSpPr/>
          <p:nvPr/>
        </p:nvSpPr>
        <p:spPr>
          <a:xfrm>
            <a:off x="3463778" y="113000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1.463 </a:t>
            </a:r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iscrizioni</a:t>
            </a:r>
          </a:p>
        </p:txBody>
      </p:sp>
      <p:sp>
        <p:nvSpPr>
          <p:cNvPr id="41" name="Ovale 40"/>
          <p:cNvSpPr/>
          <p:nvPr/>
        </p:nvSpPr>
        <p:spPr>
          <a:xfrm>
            <a:off x="6516216" y="1133420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1.892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iscrizioni</a:t>
            </a:r>
          </a:p>
        </p:txBody>
      </p:sp>
      <p:sp>
        <p:nvSpPr>
          <p:cNvPr id="5" name="Freccia circolare a destra 4"/>
          <p:cNvSpPr/>
          <p:nvPr/>
        </p:nvSpPr>
        <p:spPr>
          <a:xfrm>
            <a:off x="107504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1" name="Ovale 50"/>
          <p:cNvSpPr/>
          <p:nvPr/>
        </p:nvSpPr>
        <p:spPr>
          <a:xfrm>
            <a:off x="685029" y="2104268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1.287 </a:t>
            </a:r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cessazioni</a:t>
            </a:r>
          </a:p>
        </p:txBody>
      </p:sp>
      <p:sp>
        <p:nvSpPr>
          <p:cNvPr id="52" name="Freccia circolare a destra 51"/>
          <p:cNvSpPr/>
          <p:nvPr/>
        </p:nvSpPr>
        <p:spPr>
          <a:xfrm>
            <a:off x="2923925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3" name="Freccia circolare a destra 52"/>
          <p:cNvSpPr/>
          <p:nvPr/>
        </p:nvSpPr>
        <p:spPr>
          <a:xfrm>
            <a:off x="5948261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4" name="Ovale 53"/>
          <p:cNvSpPr/>
          <p:nvPr/>
        </p:nvSpPr>
        <p:spPr>
          <a:xfrm>
            <a:off x="3463778" y="206827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602 </a:t>
            </a:r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cessazioni</a:t>
            </a:r>
          </a:p>
        </p:txBody>
      </p:sp>
      <p:sp>
        <p:nvSpPr>
          <p:cNvPr id="63" name="Ovale 62"/>
          <p:cNvSpPr/>
          <p:nvPr/>
        </p:nvSpPr>
        <p:spPr>
          <a:xfrm>
            <a:off x="6534724" y="2107981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1.136 </a:t>
            </a:r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cessazioni</a:t>
            </a:r>
          </a:p>
        </p:txBody>
      </p:sp>
      <p:sp>
        <p:nvSpPr>
          <p:cNvPr id="64" name="Rettangolo 63"/>
          <p:cNvSpPr/>
          <p:nvPr/>
        </p:nvSpPr>
        <p:spPr>
          <a:xfrm>
            <a:off x="395536" y="3153162"/>
            <a:ext cx="82370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0" algn="just">
              <a:buNone/>
            </a:pPr>
            <a:r>
              <a:rPr lang="it-IT" sz="20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Qual è stato il tasso di sviluppo, ovvero il contributo proveniente dal saldo tra iscrizioni e cessazioni? </a:t>
            </a:r>
            <a:endParaRPr lang="it-IT" sz="2000" b="1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ccia in giù 7"/>
          <p:cNvSpPr/>
          <p:nvPr/>
        </p:nvSpPr>
        <p:spPr>
          <a:xfrm>
            <a:off x="4240886" y="2851648"/>
            <a:ext cx="331114" cy="2160240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Freccia in giù 64"/>
          <p:cNvSpPr/>
          <p:nvPr/>
        </p:nvSpPr>
        <p:spPr>
          <a:xfrm>
            <a:off x="1443997" y="2851648"/>
            <a:ext cx="331114" cy="2160240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Freccia in giù 65"/>
          <p:cNvSpPr/>
          <p:nvPr/>
        </p:nvSpPr>
        <p:spPr>
          <a:xfrm>
            <a:off x="7336818" y="2852936"/>
            <a:ext cx="331114" cy="2158952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arrotondato 25"/>
          <p:cNvSpPr/>
          <p:nvPr/>
        </p:nvSpPr>
        <p:spPr>
          <a:xfrm>
            <a:off x="1087514" y="5011888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1%</a:t>
            </a:r>
          </a:p>
        </p:txBody>
      </p:sp>
      <p:sp>
        <p:nvSpPr>
          <p:cNvPr id="27" name="Rettangolo arrotondato 26"/>
          <p:cNvSpPr/>
          <p:nvPr/>
        </p:nvSpPr>
        <p:spPr>
          <a:xfrm>
            <a:off x="3868931" y="5013176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11%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Rettangolo arrotondato 27"/>
          <p:cNvSpPr/>
          <p:nvPr/>
        </p:nvSpPr>
        <p:spPr>
          <a:xfrm>
            <a:off x="6947057" y="5013176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4,2%</a:t>
            </a:r>
            <a:endParaRPr lang="it-IT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0" y="5761537"/>
            <a:ext cx="87504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Saldi positivi, con tassi di sviluppo diversificati; spicca il dato delle giovanili, dove si registrano sempre poche cessazioni (ma dove conta molto di più il passaggio anagrafico, che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annualmente ne ridimensiona </a:t>
            </a:r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il valore </a:t>
            </a:r>
            <a:r>
              <a:rPr lang="it-IT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assoluto).</a:t>
            </a:r>
            <a:endParaRPr lang="it-IT" sz="20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56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Le iscrizioni per settori – anno 2022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3" name="Rettangolo 22"/>
          <p:cNvSpPr/>
          <p:nvPr/>
        </p:nvSpPr>
        <p:spPr>
          <a:xfrm>
            <a:off x="196799" y="6189356"/>
            <a:ext cx="87504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I dati si riferiscono al 2022, limitatamente alle imprese attive collocate in uno dei settori della classificazione </a:t>
            </a:r>
            <a:r>
              <a:rPr lang="it-IT" sz="1400" b="1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Ateco</a:t>
            </a:r>
            <a:r>
              <a:rPr lang="it-IT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</a:t>
            </a:r>
            <a:endParaRPr lang="it-IT" sz="14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250" y="1756234"/>
            <a:ext cx="5473500" cy="334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46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Le iscrizioni per settori – anno 2022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3" name="Rettangolo 22"/>
          <p:cNvSpPr/>
          <p:nvPr/>
        </p:nvSpPr>
        <p:spPr>
          <a:xfrm>
            <a:off x="196799" y="6189356"/>
            <a:ext cx="87504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I dati si riferiscono al 2022, limitatamente alle imprese attive collocate in uno dei settori della classificazione </a:t>
            </a:r>
            <a:r>
              <a:rPr lang="it-IT" sz="1400" b="1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Ateco</a:t>
            </a:r>
            <a:r>
              <a:rPr lang="it-IT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</a:t>
            </a:r>
            <a:endParaRPr lang="it-IT" sz="14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8337" y="1700808"/>
            <a:ext cx="5687325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94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Le iscrizioni per settori – anno 2022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3" name="Rettangolo 22"/>
          <p:cNvSpPr/>
          <p:nvPr/>
        </p:nvSpPr>
        <p:spPr>
          <a:xfrm>
            <a:off x="196799" y="6189356"/>
            <a:ext cx="87504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I dati si riferiscono al 2022, limitatamente alle imprese attive collocate in uno dei settori della classificazione </a:t>
            </a:r>
            <a:r>
              <a:rPr lang="it-IT" sz="1400" b="1" dirty="0" err="1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Ateco</a:t>
            </a:r>
            <a:r>
              <a:rPr lang="it-IT" sz="14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</a:t>
            </a:r>
            <a:endParaRPr lang="it-IT" sz="14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6178" y="1756234"/>
            <a:ext cx="5511643" cy="334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73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 smtClean="0">
                <a:solidFill>
                  <a:schemeClr val="tx1"/>
                </a:solidFill>
                <a:latin typeface="Arial"/>
                <a:ea typeface="+mn-ea"/>
                <a:cs typeface="Arial"/>
              </a:rPr>
              <a:t>Impatto della natimortalità sul totale generale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1484784"/>
            <a:ext cx="5237112" cy="4267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48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28548</TotalTime>
  <Words>711</Words>
  <Application>Microsoft Office PowerPoint</Application>
  <PresentationFormat>Presentazione su schermo (4:3)</PresentationFormat>
  <Paragraphs>116</Paragraphs>
  <Slides>16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2" baseType="lpstr">
      <vt:lpstr>Arial</vt:lpstr>
      <vt:lpstr>Arial Narrow</vt:lpstr>
      <vt:lpstr>Calibri</vt:lpstr>
      <vt:lpstr>Tahoma</vt:lpstr>
      <vt:lpstr>Times New Roman</vt:lpstr>
      <vt:lpstr>Struttura predefinita</vt:lpstr>
      <vt:lpstr>Città metropolitana di Firenze Dati sintetici su imprese femminili, giovanili e straniere -   4° trimestre 2022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Settori economici relativi all’attività principale</vt:lpstr>
      <vt:lpstr>Macrosettori di attività</vt:lpstr>
      <vt:lpstr>Classi di forme giuridiche (imprese attive)</vt:lpstr>
      <vt:lpstr>Altri aspetti </vt:lpstr>
      <vt:lpstr>Distribuzione articolata per sistemi economici locali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Silvio Calandi</cp:lastModifiedBy>
  <cp:revision>1000</cp:revision>
  <cp:lastPrinted>2022-03-01T10:39:00Z</cp:lastPrinted>
  <dcterms:created xsi:type="dcterms:W3CDTF">2007-06-04T13:36:10Z</dcterms:created>
  <dcterms:modified xsi:type="dcterms:W3CDTF">2023-03-07T09:26:55Z</dcterms:modified>
</cp:coreProperties>
</file>