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331" r:id="rId3"/>
    <p:sldId id="332" r:id="rId4"/>
    <p:sldId id="333" r:id="rId5"/>
    <p:sldId id="334" r:id="rId6"/>
    <p:sldId id="314" r:id="rId7"/>
    <p:sldId id="318" r:id="rId8"/>
    <p:sldId id="317" r:id="rId9"/>
    <p:sldId id="308" r:id="rId10"/>
    <p:sldId id="319" r:id="rId11"/>
    <p:sldId id="320" r:id="rId12"/>
    <p:sldId id="335" r:id="rId13"/>
    <p:sldId id="336" r:id="rId14"/>
    <p:sldId id="337" r:id="rId15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99"/>
    <a:srgbClr val="A50021"/>
    <a:srgbClr val="FFFFCC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5220" autoAdjust="0"/>
  </p:normalViewPr>
  <p:slideViewPr>
    <p:cSldViewPr>
      <p:cViewPr varScale="1">
        <p:scale>
          <a:sx n="85" d="100"/>
          <a:sy n="85" d="100"/>
        </p:scale>
        <p:origin x="142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07/06/2022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4" y="0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4" y="9430845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76244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209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04325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6004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29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67222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0638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1° trimestre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Addetti e struttura imprenditoriale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922555" y="2628275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957627" y="3007475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4046608" y="2636912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4122261" y="301647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919326" y="301505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856263" y="263638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44090" y="2629917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Imprese</a:t>
            </a:r>
            <a:endParaRPr lang="it-IT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7352" y="64809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Addetti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107504" y="2932971"/>
            <a:ext cx="365540" cy="370535"/>
          </a:xfrm>
          <a:prstGeom prst="straightConnector1">
            <a:avLst/>
          </a:prstGeom>
          <a:ln w="254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36046" y="6100195"/>
            <a:ext cx="262656" cy="30787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  <a:scene3d>
            <a:camera prst="orthographicFront">
              <a:rot lat="10800000" lon="21594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0" y="74724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8" y="826970"/>
            <a:ext cx="8938604" cy="182247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622" y="3044087"/>
            <a:ext cx="8374293" cy="360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Distribuzione articolata per sistemi economici locali</a:t>
            </a:r>
            <a:endParaRPr kumimoji="1" lang="it-IT" altLang="it-IT" sz="2800" b="1" kern="12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6" y="877021"/>
            <a:ext cx="9019004" cy="175989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89" y="3356992"/>
            <a:ext cx="9030615" cy="237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Analisi di dettaglio sui ruoli d’impresa - stranieri</a:t>
            </a:r>
            <a:endParaRPr kumimoji="1" lang="it-IT" altLang="it-IT" sz="2800" b="1" kern="12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805631" y="765175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Totale cariche straniere in imprese attive: 27.713, </a:t>
            </a:r>
            <a:r>
              <a:rPr lang="it-IT" b="1" i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di cui extracomunitari: 21.331</a:t>
            </a:r>
            <a:endParaRPr lang="it-IT" b="1" i="1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438326"/>
            <a:ext cx="3259363" cy="502342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7376" y="1268223"/>
            <a:ext cx="3505492" cy="551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Analisi di dettaglio sui ruoli d’impresa - giovani</a:t>
            </a:r>
            <a:endParaRPr kumimoji="1" lang="it-IT" altLang="it-IT" sz="2800" b="1" kern="12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805631" y="765175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Totale cariche under 35 in imprese attive: 16.096</a:t>
            </a:r>
            <a:endParaRPr lang="it-IT" b="1" i="1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979968"/>
            <a:ext cx="4104456" cy="554537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5872" y="732784"/>
            <a:ext cx="4695614" cy="589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Analisi di dettaglio sui ruoli d’impresa - donne</a:t>
            </a:r>
            <a:endParaRPr kumimoji="1" lang="it-IT" altLang="it-IT" sz="2800" b="1" kern="12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805631" y="765175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Totale cariche femminili in imprese attive: 16.096</a:t>
            </a:r>
            <a:endParaRPr lang="it-IT" b="1" i="1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971711"/>
            <a:ext cx="4560306" cy="580526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481" y="808038"/>
            <a:ext cx="4613345" cy="579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67608"/>
            <a:ext cx="903548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61" y="1340768"/>
            <a:ext cx="8639358" cy="296427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98061" y="4509120"/>
            <a:ext cx="86393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None/>
            </a:pP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 primo trimestre del 2022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si rilevano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saldi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positivi nei flussi di natimortalità. A livello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strutturale, tengono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femminili attive, calano le imprese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straniere     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(-2,9%),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anche per effetto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delle cessazioni d’ufficio operate a metà del 2021. Il calo dell’1,8% dell’imprenditoria giovanile risente dell’aggiornamento anagrafico, che ad ogni cambio d’anno porta alla fuoriuscita (per perdita dei requisiti) di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una parte delle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imprese giovanili.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</a:t>
            </a: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uote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23.024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7.039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18.295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20.139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6.312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16.406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251520" y="3414013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nel panorama imprenditoriale fiorentino</a:t>
            </a: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51648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87514" y="5011888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22,2%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ttangolo arrotondato 66"/>
          <p:cNvSpPr/>
          <p:nvPr/>
        </p:nvSpPr>
        <p:spPr>
          <a:xfrm>
            <a:off x="3868931" y="5013176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6947057" y="5013176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18,1%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0" y="5861228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Sopra il 22% la quota delle imprese femminili (+0,3% rispetto a Marzo 2021, stabili al 7% le imprese giovanili, mentre le straniere passano dal 18,4 al 18,1%.</a:t>
            </a: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23.024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7.039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18.295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20.139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6.312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16.406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31" y="4399606"/>
            <a:ext cx="2266950" cy="64826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9488" y="4399605"/>
            <a:ext cx="2266950" cy="64826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2049" y="4406329"/>
            <a:ext cx="2266950" cy="648267"/>
          </a:xfrm>
          <a:prstGeom prst="rect">
            <a:avLst/>
          </a:prstGeom>
        </p:spPr>
      </p:pic>
      <p:sp>
        <p:nvSpPr>
          <p:cNvPr id="26" name="Rettangolo 25"/>
          <p:cNvSpPr/>
          <p:nvPr/>
        </p:nvSpPr>
        <p:spPr>
          <a:xfrm>
            <a:off x="0" y="5733256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particolarmente marcata nelle imprese straniere, diversamente dalle imprese femminili, dove la quota di imprese prevalentemente femminili è al 51,7%</a:t>
            </a:r>
          </a:p>
        </p:txBody>
      </p:sp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La dinamica di iscrizioni e cancellazioni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1.492 iscrizioni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1.511 iscrizioni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1.767 iscrizioni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1.225 cessazioni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539 cessazioni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1.023 cessazioni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Qual è stato il tasso di sviluppo, ovvero il contributo proveniente dal saldo tra iscrizioni e cessazioni? 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21589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1087514" y="501188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1,15%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3868931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13,54%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947057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3,97%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0" y="5761537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Saldi positivi, con tassi di sviluppo diversificati; spicca il dato delle giovanili, dove si registrano sempre poche cessazioni (ma dove conta molto di più il passaggio anagrafico, che annualmente ribassa il valore assoluto).</a:t>
            </a:r>
          </a:p>
        </p:txBody>
      </p:sp>
    </p:spTree>
    <p:extLst>
      <p:ext uri="{BB962C8B-B14F-4D97-AF65-F5344CB8AC3E}">
        <p14:creationId xmlns:p14="http://schemas.microsoft.com/office/powerpoint/2010/main" val="3554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68760"/>
            <a:ext cx="8302532" cy="423151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61537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straniere si concentrano in tre settori (manifatturiero, costruzioni e commercio, mentre le femminili e le giovanili sembrano avere una distribuzione meno asimmetrica.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Macrosettori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 di attività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867454"/>
            <a:ext cx="6953251" cy="224986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57" y="3764838"/>
            <a:ext cx="9086743" cy="2078787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0" y="5761537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femminili e le giovanili sono più orientate verso il terziario, commerciale e non.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forme giuridiche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08" y="3886851"/>
            <a:ext cx="9103586" cy="184764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40" y="880828"/>
            <a:ext cx="8897120" cy="2387762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123440" y="5759362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diverso. Da notare come il 35,3% delle imprese femminili siano società.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capitale sociale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8498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6418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9362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7318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7176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9309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6" y="3745750"/>
            <a:ext cx="9109224" cy="279587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448" y="877613"/>
            <a:ext cx="8652019" cy="229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27480</TotalTime>
  <Words>514</Words>
  <Application>Microsoft Office PowerPoint</Application>
  <PresentationFormat>Presentazione su schermo (4:3)</PresentationFormat>
  <Paragraphs>96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Tahoma</vt:lpstr>
      <vt:lpstr>Times New Roman</vt:lpstr>
      <vt:lpstr>Struttura predefinita</vt:lpstr>
      <vt:lpstr>Dati sintetici su imprese femminili, giovanili e straniere -   1° trimestre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Macrosettori di attività</vt:lpstr>
      <vt:lpstr>Classi di forme giuridiche</vt:lpstr>
      <vt:lpstr>Classi di capitale sociale</vt:lpstr>
      <vt:lpstr>Addetti e struttura imprenditoriale</vt:lpstr>
      <vt:lpstr>Distribuzione articolata per sistemi economici locali</vt:lpstr>
      <vt:lpstr>Analisi di dettaglio sui ruoli d’impresa - stranieri</vt:lpstr>
      <vt:lpstr>Analisi di dettaglio sui ruoli d’impresa - giovani</vt:lpstr>
      <vt:lpstr>Analisi di dettaglio sui ruoli d’impresa - donne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944</cp:revision>
  <cp:lastPrinted>2022-03-01T10:39:00Z</cp:lastPrinted>
  <dcterms:created xsi:type="dcterms:W3CDTF">2007-06-04T13:36:10Z</dcterms:created>
  <dcterms:modified xsi:type="dcterms:W3CDTF">2022-06-07T09:32:59Z</dcterms:modified>
</cp:coreProperties>
</file>