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306" r:id="rId3"/>
    <p:sldId id="310" r:id="rId4"/>
    <p:sldId id="316" r:id="rId5"/>
    <p:sldId id="308" r:id="rId6"/>
    <p:sldId id="317" r:id="rId7"/>
    <p:sldId id="295" r:id="rId8"/>
    <p:sldId id="315" r:id="rId9"/>
    <p:sldId id="318" r:id="rId1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A50021"/>
    <a:srgbClr val="800000"/>
    <a:srgbClr val="0000CC"/>
    <a:srgbClr val="99CC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8986" autoAdjust="0"/>
  </p:normalViewPr>
  <p:slideViewPr>
    <p:cSldViewPr>
      <p:cViewPr varScale="1">
        <p:scale>
          <a:sx n="80" d="100"/>
          <a:sy n="80" d="100"/>
        </p:scale>
        <p:origin x="-98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46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F6A714-0CEA-43CD-9619-066686320844}" type="datetimeFigureOut">
              <a:rPr lang="it-IT"/>
              <a:pPr>
                <a:defRPr/>
              </a:pPr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81B45D8-7002-410C-8237-4756D2D9EC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64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algn="r"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defTabSz="948303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r" defTabSz="948303">
              <a:defRPr sz="1300"/>
            </a:lvl1pPr>
          </a:lstStyle>
          <a:p>
            <a:pPr>
              <a:defRPr/>
            </a:pPr>
            <a:fld id="{A477D610-05B6-450C-BDA4-4707EB8FCD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8532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indent="-298450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17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43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66938" indent="-238125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41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13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385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5738" indent="-238125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0422CB-D45B-46AB-AC2A-9E7EF8594A14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it-IT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88988"/>
            <a:ext cx="5135562" cy="3852862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</p:spPr>
        <p:txBody>
          <a:bodyPr/>
          <a:lstStyle/>
          <a:p>
            <a:pPr eaLnBrk="1" hangingPunct="1">
              <a:defRPr/>
            </a:pPr>
            <a:endParaRPr lang="it-IT" altLang="it-IT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9EB7D-A340-4BAA-8E14-EA994E8AC5F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6</a:t>
            </a:fld>
            <a:endParaRPr lang="it-IT" altLang="it-IT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82638" indent="-300038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2049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875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70113" indent="-239713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273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5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17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8913" indent="-2397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91FAF-514D-4E5B-A45B-7B15289761E8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it-IT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878388"/>
            <a:ext cx="5183188" cy="4564062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58C29-BB83-4F83-B632-A855F3C5764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78" y="4879099"/>
            <a:ext cx="5184635" cy="4562598"/>
          </a:xfrm>
          <a:ln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58C29-BB83-4F83-B632-A855F3C5764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38738" cy="38544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178" y="4879099"/>
            <a:ext cx="5184635" cy="4562598"/>
          </a:xfrm>
          <a:ln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83E1-D240-4A27-92C8-41E5D8A26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28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13E5-A494-4856-8C9A-DCCEB99E4B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70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376C-CD0F-4ECC-BC5E-3C87D2E07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66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EC5-06AA-474E-BFA6-5EEFB5620B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835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2856-827D-4611-A262-8842FC3E4F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6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C2BC-FE42-46C4-91A7-A43A4D1721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80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8542-C2F9-4A10-95FF-F1D13649DB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199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CA7C2-7314-4FF3-B82D-D0427144F2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0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531B0-99BE-439F-9A95-E2F594A5E4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27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6B1F-40EB-4FBD-BC1A-C6C2EC4C45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54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E39F-FF92-4B75-A426-993AB880B9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2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733920-3460-4F7E-A5D5-557223D43C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060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66788"/>
            <a:ext cx="7920038" cy="1439862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FFFFFF"/>
                </a:solidFill>
                <a:latin typeface="Arial" charset="0"/>
              </a:rPr>
              <a:t>Dati sulle startup iscritte al Registro delle Imprese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67288"/>
            <a:ext cx="24098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508500"/>
            <a:ext cx="1246187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916238" y="6165850"/>
            <a:ext cx="3816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Unità operativa Statistica e Studi </a:t>
            </a:r>
            <a:r>
              <a:rPr lang="it-IT" altLang="it-IT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statistica@fi.camcom.it</a:t>
            </a:r>
            <a:endParaRPr lang="it-IT" altLang="it-IT" sz="1800" b="1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0" y="18891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2800" b="1" kern="0" dirty="0" smtClean="0">
                <a:solidFill>
                  <a:schemeClr val="tx1"/>
                </a:solidFill>
                <a:latin typeface="Arial" charset="0"/>
              </a:rPr>
              <a:t>Quadro generale</a:t>
            </a:r>
            <a:endParaRPr lang="it-IT" altLang="it-IT" sz="3200" b="1" kern="0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39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3" y="1844824"/>
            <a:ext cx="7638924" cy="373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587011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elaborazioni ufficio statistica e studi Camera di Commercio di Firenze su dati 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Imprese (</a:t>
            </a:r>
            <a:r>
              <a:rPr lang="it-IT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it-IT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startup.registroimprese.it/</a:t>
            </a:r>
            <a:r>
              <a:rPr lang="it-IT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isin</a:t>
            </a:r>
            <a:r>
              <a:rPr lang="it-IT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/home)</a:t>
            </a:r>
            <a:endParaRPr lang="it-IT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0" y="980728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start-up sono </a:t>
            </a:r>
            <a:r>
              <a:rPr lang="it-IT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state introdotte con la legge 221/2012 di conversione del D.L. </a:t>
            </a:r>
            <a:r>
              <a:rPr lang="it-IT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179/2012. Nel corso degli ultimi 5 anni il loro numero si è ampliato sino a superare la soglia delle 8.000 unità</a:t>
            </a:r>
            <a:endParaRPr lang="it-IT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58498"/>
            <a:ext cx="3257062" cy="12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Il peso delle startup sui singoli territori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410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81086" y="836712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53% delle startup italiane hanno sede in quattro regioni (Lombardia, Emilia Romagna, Lazio e Veneto). Dal confronto con il tessuto produttivo formato da spa e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attive, emerge un quadro diverso, dove sono le regioni di media grandezza a distinguersi per tassi di diffusione per mille imprese più elevati.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9" y="1961702"/>
            <a:ext cx="4556517" cy="290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1348"/>
            <a:ext cx="4783138" cy="41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311527" y="4984829"/>
            <a:ext cx="3756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Novanta startup hanno aderito ad almeno uno dei contratti di rete senza personalità giuridica iscritti al Registro delle Imprese.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Il peso delle startup in Toscana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410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81086" y="8367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391 startup la Toscana si pone all’ottavo posto della graduatoria per numero, ma denota una bassa diffusione del fenomeno in rapporto alle spa e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presenti sul territorio, con l’eccezione dell’area pisana.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1" y="1713718"/>
            <a:ext cx="5561913" cy="240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1" y="4114200"/>
            <a:ext cx="5561913" cy="26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Distribuzione delle startup per gruppi di attività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410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7" y="1628800"/>
            <a:ext cx="57848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15906"/>
            <a:ext cx="9036496" cy="223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81086" y="83671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operano nel terziario avanzato, concentrandosi soprattutto sui servizi di supporto alle imprese, in particolare sui servizi di informazione e comunicazione. 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59086" y="39612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85542" y="3975138"/>
            <a:ext cx="818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Toscana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65293" y="3942894"/>
            <a:ext cx="83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Distribuzione delle startup per forma giuridica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92825"/>
            <a:ext cx="7308850" cy="765175"/>
          </a:xfrm>
          <a:prstGeom prst="rtTriangle">
            <a:avLst/>
          </a:prstGeom>
          <a:solidFill>
            <a:srgbClr val="1F497D">
              <a:lumMod val="75000"/>
              <a:alpha val="38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smtClean="0">
              <a:solidFill>
                <a:prstClr val="black"/>
              </a:solidFill>
            </a:endParaRPr>
          </a:p>
        </p:txBody>
      </p: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410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" y="1495078"/>
            <a:ext cx="90329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" y="3618359"/>
            <a:ext cx="9117539" cy="283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1561" y="6843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altLang="it-IT" sz="200" b="1" dirty="0">
              <a:latin typeface="Arial" charset="0"/>
            </a:endParaRPr>
          </a:p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sono soprattutto società a responsabilità limitata, con una significativa presenza di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semplificate; più del 90% delle società per le quali è stato possibile ottenere il dato, generano un valore della produzione annuo inferiore a 500.000 €. </a:t>
            </a:r>
            <a:endParaRPr 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chemeClr val="tx1"/>
                </a:solidFill>
                <a:latin typeface="Arial" charset="0"/>
              </a:rPr>
              <a:t>Dimensione economico-finanziaria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1835150" y="0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4308" y="877987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130533"/>
            <a:ext cx="7308850" cy="765175"/>
          </a:xfrm>
          <a:prstGeom prst="rtTriangle">
            <a:avLst/>
          </a:prstGeom>
          <a:solidFill>
            <a:schemeClr val="tx2">
              <a:lumMod val="75000"/>
              <a:alpha val="38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smtClean="0"/>
          </a:p>
        </p:txBody>
      </p:sp>
      <p:grpSp>
        <p:nvGrpSpPr>
          <p:cNvPr id="7175" name="Group 13"/>
          <p:cNvGrpSpPr>
            <a:grpSpLocks/>
          </p:cNvGrpSpPr>
          <p:nvPr/>
        </p:nvGrpSpPr>
        <p:grpSpPr bwMode="auto">
          <a:xfrm>
            <a:off x="8101013" y="6453188"/>
            <a:ext cx="966787" cy="360362"/>
            <a:chOff x="96" y="3984"/>
            <a:chExt cx="864" cy="288"/>
          </a:xfrm>
        </p:grpSpPr>
        <p:pic>
          <p:nvPicPr>
            <p:cNvPr id="7178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28904" y="1220559"/>
            <a:ext cx="9029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 complesso, nel 2016 startup e PMI innovative hanno prodotto beni e servizi per oltre 2 miliardi di euro.</a:t>
            </a: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€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773 milioni le startup innovative</a:t>
            </a: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€  1,3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miliardi le PMI innovative – 4 su 10 fatturano oltre 1 milione</a:t>
            </a:r>
            <a:r>
              <a:rPr lang="it-IT" dirty="0"/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8108" y="2854677"/>
            <a:ext cx="902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il 2016 viene stimato, per le startup, un valore della produzione medio di 164.000 € (dato ricavato da 4.700 bilanci)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5496" y="4005064"/>
            <a:ext cx="902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startup occupano 10.262 dipendenti (numero in crescita rispetto ai 9.000 del 2016).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5496" y="5879013"/>
            <a:ext cx="902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Fonte: Mise, Relazione annuale 2017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sullo stato d’attuazione e sull’impatto delle policy per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startup 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 PMI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innovative. Roma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Dicembre 2017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5" name="Group 3"/>
          <p:cNvGrpSpPr>
            <a:grpSpLocks/>
          </p:cNvGrpSpPr>
          <p:nvPr/>
        </p:nvGrpSpPr>
        <p:grpSpPr bwMode="auto">
          <a:xfrm>
            <a:off x="7696200" y="6356350"/>
            <a:ext cx="1371600" cy="457200"/>
            <a:chOff x="96" y="3984"/>
            <a:chExt cx="864" cy="288"/>
          </a:xfrm>
        </p:grpSpPr>
        <p:pic>
          <p:nvPicPr>
            <p:cNvPr id="2232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23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2550" y="2177992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 rot="5400000">
            <a:off x="4323982" y="1539244"/>
            <a:ext cx="482600" cy="576063"/>
          </a:xfrm>
          <a:prstGeom prst="rightArrow">
            <a:avLst>
              <a:gd name="adj1" fmla="val 50000"/>
              <a:gd name="adj2" fmla="val 41989"/>
            </a:avLst>
          </a:prstGeom>
          <a:solidFill>
            <a:srgbClr val="FFC000">
              <a:alpha val="99001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2928938" y="2177992"/>
            <a:ext cx="331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it-IT" altLang="it-IT" sz="1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3141663" y="2481204"/>
            <a:ext cx="31003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Almeno 2/3 della forza lavoro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dev’essere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personale altamente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qualificato (laureato e/o con specializzazione o dottorato post-laurea)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3273" name="AutoShape 41"/>
          <p:cNvSpPr>
            <a:spLocks noChangeArrowheads="1"/>
          </p:cNvSpPr>
          <p:nvPr/>
        </p:nvSpPr>
        <p:spPr bwMode="auto">
          <a:xfrm rot="10800000">
            <a:off x="744538" y="1633891"/>
            <a:ext cx="2087562" cy="574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74" name="Text Box 42"/>
          <p:cNvSpPr txBox="1">
            <a:spLocks noChangeArrowheads="1"/>
          </p:cNvSpPr>
          <p:nvPr/>
        </p:nvSpPr>
        <p:spPr bwMode="auto">
          <a:xfrm>
            <a:off x="6088063" y="2177992"/>
            <a:ext cx="2665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it-IT" altLang="it-IT" sz="16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275" name="Text Box 43"/>
          <p:cNvSpPr txBox="1">
            <a:spLocks noChangeArrowheads="1"/>
          </p:cNvSpPr>
          <p:nvPr/>
        </p:nvSpPr>
        <p:spPr bwMode="auto">
          <a:xfrm>
            <a:off x="6237288" y="2481203"/>
            <a:ext cx="2700337" cy="9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Titolarità di brevetti per industria, biotecnologie, semiconduttori e varietà vegetali</a:t>
            </a:r>
          </a:p>
        </p:txBody>
      </p:sp>
      <p:sp>
        <p:nvSpPr>
          <p:cNvPr id="223278" name="AutoShape 46"/>
          <p:cNvSpPr>
            <a:spLocks noChangeArrowheads="1"/>
          </p:cNvSpPr>
          <p:nvPr/>
        </p:nvSpPr>
        <p:spPr bwMode="auto">
          <a:xfrm rot="10800000" flipH="1">
            <a:off x="6381750" y="1617465"/>
            <a:ext cx="2087563" cy="5762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3279" name="Text Box 47"/>
          <p:cNvSpPr txBox="1">
            <a:spLocks noChangeArrowheads="1"/>
          </p:cNvSpPr>
          <p:nvPr/>
        </p:nvSpPr>
        <p:spPr bwMode="auto">
          <a:xfrm>
            <a:off x="188912" y="2481204"/>
            <a:ext cx="301493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spese in ricerca e sviluppo sono uguali o superiori al 15% del maggiore valore tra costo e valore totale della produzione per start-up innovativa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6243" y="-433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400" b="1" dirty="0">
                <a:latin typeface="Arial" charset="0"/>
              </a:rPr>
              <a:t>Con quali requisiti si chiede l’iscrizione alla sezione startup del Registro Imprese?</a:t>
            </a:r>
            <a:endParaRPr lang="it-IT" altLang="it-IT" sz="2400" b="1" kern="0" dirty="0">
              <a:latin typeface="Arial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050" y="916387"/>
            <a:ext cx="9048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 smtClean="0">
                <a:latin typeface="Arial" charset="0"/>
              </a:rPr>
              <a:t>Oltre a un insieme di requisiti di carattere generale, la norma impone il soddisfacimento di almeno un requisito specifico tra i tre </a:t>
            </a:r>
            <a:r>
              <a:rPr lang="it-IT" altLang="it-IT" sz="1400" b="1" dirty="0" err="1" smtClean="0">
                <a:latin typeface="Arial" charset="0"/>
              </a:rPr>
              <a:t>sottoindicati</a:t>
            </a:r>
            <a:r>
              <a:rPr lang="it-IT" altLang="it-IT" sz="1400" b="1" dirty="0" smtClean="0">
                <a:latin typeface="Arial" charset="0"/>
              </a:rPr>
              <a:t> per poter ottenere l’iscrizione nella sezione delle startup: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6" y="4024575"/>
            <a:ext cx="2772921" cy="82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allone 2"/>
          <p:cNvSpPr/>
          <p:nvPr/>
        </p:nvSpPr>
        <p:spPr>
          <a:xfrm rot="5400000">
            <a:off x="1309457" y="3571463"/>
            <a:ext cx="356794" cy="417051"/>
          </a:xfrm>
          <a:prstGeom prst="chevron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Gallone 18"/>
          <p:cNvSpPr/>
          <p:nvPr/>
        </p:nvSpPr>
        <p:spPr>
          <a:xfrm rot="5400000">
            <a:off x="4401102" y="3560992"/>
            <a:ext cx="356794" cy="41705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Gallone 19"/>
          <p:cNvSpPr/>
          <p:nvPr/>
        </p:nvSpPr>
        <p:spPr>
          <a:xfrm rot="5400000">
            <a:off x="7281422" y="3590513"/>
            <a:ext cx="356794" cy="417051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2" y="4024575"/>
            <a:ext cx="2772921" cy="82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20489" y="5085184"/>
            <a:ext cx="8532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Solo una minoranza di startup soddisfa 2 o tutti e tre i requisiti.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 91% delle startup italiane ne soddisfa uno (Toscana: 89%; Firenze: 92%)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2" y="4027411"/>
            <a:ext cx="277292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5" name="Group 3"/>
          <p:cNvGrpSpPr>
            <a:grpSpLocks/>
          </p:cNvGrpSpPr>
          <p:nvPr/>
        </p:nvGrpSpPr>
        <p:grpSpPr bwMode="auto">
          <a:xfrm>
            <a:off x="7696200" y="6356350"/>
            <a:ext cx="1371600" cy="457200"/>
            <a:chOff x="96" y="3984"/>
            <a:chExt cx="864" cy="288"/>
          </a:xfrm>
        </p:grpSpPr>
        <p:pic>
          <p:nvPicPr>
            <p:cNvPr id="2232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84"/>
              <a:ext cx="2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23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8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3271" name="Text Box 39"/>
          <p:cNvSpPr txBox="1">
            <a:spLocks noChangeArrowheads="1"/>
          </p:cNvSpPr>
          <p:nvPr/>
        </p:nvSpPr>
        <p:spPr bwMode="auto">
          <a:xfrm>
            <a:off x="3318227" y="2509779"/>
            <a:ext cx="57527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1.228 startup (14,3%) sono riconosciute come imprese ad alto valore tecnologico in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ambito energetico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n’impresa è 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 alto valore tecnologico in ambito energetico se sviluppa e 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commercializza esclusivamente 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prodotti o servizi innovativi ad alto valore tecnologico in ambito </a:t>
            </a:r>
            <a:r>
              <a:rPr lang="it-IT" altLang="it-IT" sz="12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energetico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3279" name="Text Box 47"/>
          <p:cNvSpPr txBox="1">
            <a:spLocks noChangeArrowheads="1"/>
          </p:cNvSpPr>
          <p:nvPr/>
        </p:nvSpPr>
        <p:spPr bwMode="auto">
          <a:xfrm>
            <a:off x="3280557" y="1173950"/>
            <a:ext cx="56570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174 startup (2%) sono riconosciute come imprese ad alta vocazione sociale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ovvero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operano nei </a:t>
            </a:r>
            <a:r>
              <a:rPr lang="it-IT" altLang="it-IT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settori individuati dalla disciplina dell'impresa 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(</a:t>
            </a:r>
            <a:r>
              <a:rPr lang="it-IT" altLang="it-IT" sz="12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può appartenere anche ad altri settori innovativi ad alto contenuto tecnologico ma che possano impattare sul benessere della collettività</a:t>
            </a:r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6243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2400" b="1" dirty="0" smtClean="0">
                <a:latin typeface="Arial" charset="0"/>
              </a:rPr>
              <a:t>Altri aspetti delle startup</a:t>
            </a:r>
            <a:endParaRPr lang="it-IT" altLang="it-IT" sz="2400" b="1" kern="0" dirty="0">
              <a:latin typeface="Arial" charset="0"/>
            </a:endParaRPr>
          </a:p>
        </p:txBody>
      </p:sp>
      <p:sp>
        <p:nvSpPr>
          <p:cNvPr id="5" name="Esplosione 2 4"/>
          <p:cNvSpPr/>
          <p:nvPr/>
        </p:nvSpPr>
        <p:spPr>
          <a:xfrm>
            <a:off x="567402" y="1352203"/>
            <a:ext cx="1484318" cy="931886"/>
          </a:xfrm>
          <a:prstGeom prst="irregularSeal2">
            <a:avLst/>
          </a:prstGeom>
          <a:solidFill>
            <a:srgbClr val="C00000"/>
          </a:solidFill>
          <a:ln w="12700" cmpd="dbl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195736" y="1544985"/>
            <a:ext cx="978408" cy="484632"/>
          </a:xfrm>
          <a:prstGeom prst="rightArrow">
            <a:avLst/>
          </a:prstGeom>
          <a:solidFill>
            <a:srgbClr val="C00000"/>
          </a:solidFill>
          <a:ln w="222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Esplosione 2 26"/>
          <p:cNvSpPr/>
          <p:nvPr/>
        </p:nvSpPr>
        <p:spPr>
          <a:xfrm>
            <a:off x="571594" y="2667397"/>
            <a:ext cx="1484318" cy="931886"/>
          </a:xfrm>
          <a:prstGeom prst="irregularSeal2">
            <a:avLst/>
          </a:prstGeom>
          <a:solidFill>
            <a:srgbClr val="FFC000"/>
          </a:solidFill>
          <a:ln w="12700" cmpd="dbl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2196865" y="2809877"/>
            <a:ext cx="978408" cy="484632"/>
          </a:xfrm>
          <a:prstGeom prst="rightArrow">
            <a:avLst/>
          </a:prstGeom>
          <a:solidFill>
            <a:srgbClr val="FFC000"/>
          </a:solidFill>
          <a:ln w="222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3327181" y="3942324"/>
            <a:ext cx="57527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imprenditorie di genere analizzate singolarmente, cioè senza tener conto di eventuali imprese  che siano contemporaneamente femminili e giovanili e/o straniere, ecc. (femminile, giovanile e straniera) hanno pesi diversi; le imprese a maggioranza straniera si fermano al 2,9%, così come quelle femminili non vanno oltre il 12,9%. </a:t>
            </a:r>
          </a:p>
          <a:p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it-IT" altLang="it-IT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 segnalare invece come le imprese giovanili balzino al 21,9%, marcando in questo modo una distanza notevole rispetto alla loro quota riferita alle società di capitali attive in generale (7,4%).</a:t>
            </a:r>
            <a:endParaRPr lang="it-IT" altLang="it-IT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losione 2 29"/>
          <p:cNvSpPr/>
          <p:nvPr/>
        </p:nvSpPr>
        <p:spPr>
          <a:xfrm>
            <a:off x="580548" y="4614292"/>
            <a:ext cx="1484318" cy="931886"/>
          </a:xfrm>
          <a:prstGeom prst="irregularSeal2">
            <a:avLst/>
          </a:prstGeom>
          <a:solidFill>
            <a:schemeClr val="accent1">
              <a:lumMod val="50000"/>
            </a:schemeClr>
          </a:solidFill>
          <a:ln w="127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>
            <a:off x="2224869" y="4792590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14493</TotalTime>
  <Words>720</Words>
  <Application>Microsoft Office PowerPoint</Application>
  <PresentationFormat>Presentazione su schermo (4:3)</PresentationFormat>
  <Paragraphs>52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Struttura predefinita</vt:lpstr>
      <vt:lpstr>Dati sulle startup iscritte al Registro delle Imprese</vt:lpstr>
      <vt:lpstr>Presentazione standard di PowerPoint</vt:lpstr>
      <vt:lpstr>Il peso delle startup sui singoli territori</vt:lpstr>
      <vt:lpstr>Il peso delle startup in Toscana</vt:lpstr>
      <vt:lpstr>Distribuzione delle startup per gruppi di attività</vt:lpstr>
      <vt:lpstr>Distribuzione delle startup per forma giuridica</vt:lpstr>
      <vt:lpstr>Dimensione economico-finanziaria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User</dc:creator>
  <cp:lastModifiedBy>Silvio Calandi</cp:lastModifiedBy>
  <cp:revision>705</cp:revision>
  <cp:lastPrinted>2014-03-25T13:43:08Z</cp:lastPrinted>
  <dcterms:created xsi:type="dcterms:W3CDTF">2007-06-04T13:36:10Z</dcterms:created>
  <dcterms:modified xsi:type="dcterms:W3CDTF">2018-03-13T14:56:12Z</dcterms:modified>
</cp:coreProperties>
</file>