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68" r:id="rId2"/>
    <p:sldId id="306" r:id="rId3"/>
    <p:sldId id="310" r:id="rId4"/>
    <p:sldId id="308" r:id="rId5"/>
    <p:sldId id="309" r:id="rId6"/>
    <p:sldId id="258" r:id="rId7"/>
    <p:sldId id="295" r:id="rId8"/>
    <p:sldId id="304" r:id="rId9"/>
    <p:sldId id="305" r:id="rId10"/>
    <p:sldId id="307" r:id="rId11"/>
    <p:sldId id="296" r:id="rId12"/>
    <p:sldId id="311" r:id="rId13"/>
    <p:sldId id="298" r:id="rId14"/>
  </p:sldIdLst>
  <p:sldSz cx="9144000" cy="6858000" type="screen4x3"/>
  <p:notesSz cx="7099300" cy="10234613"/>
  <p:defaultTextStyle>
    <a:defPPr>
      <a:defRPr lang="it-IT"/>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800000"/>
    <a:srgbClr val="003399"/>
    <a:srgbClr val="0000CC"/>
    <a:srgbClr val="000099"/>
    <a:srgbClr val="99CC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36" autoAdjust="0"/>
    <p:restoredTop sz="94247" autoAdjust="0"/>
  </p:normalViewPr>
  <p:slideViewPr>
    <p:cSldViewPr>
      <p:cViewPr varScale="1">
        <p:scale>
          <a:sx n="81" d="100"/>
          <a:sy n="81" d="100"/>
        </p:scale>
        <p:origin x="-979"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746" y="-82"/>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smtClean="0"/>
            </a:lvl1pPr>
          </a:lstStyle>
          <a:p>
            <a:pPr>
              <a:defRPr/>
            </a:pPr>
            <a:endParaRPr lang="it-IT"/>
          </a:p>
        </p:txBody>
      </p:sp>
      <p:sp>
        <p:nvSpPr>
          <p:cNvPr id="3" name="Segnaposto data 2"/>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smtClean="0"/>
            </a:lvl1pPr>
          </a:lstStyle>
          <a:p>
            <a:pPr>
              <a:defRPr/>
            </a:pPr>
            <a:fld id="{9BF6A714-0CEA-43CD-9619-066686320844}" type="datetimeFigureOut">
              <a:rPr lang="it-IT"/>
              <a:pPr>
                <a:defRPr/>
              </a:pPr>
              <a:t>08/03/2017</a:t>
            </a:fld>
            <a:endParaRPr lang="it-IT"/>
          </a:p>
        </p:txBody>
      </p:sp>
      <p:sp>
        <p:nvSpPr>
          <p:cNvPr id="4" name="Segnaposto piè di pagina 3"/>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smtClean="0"/>
            </a:lvl1pPr>
          </a:lstStyle>
          <a:p>
            <a:pPr>
              <a:defRPr/>
            </a:pPr>
            <a:endParaRPr lang="it-IT"/>
          </a:p>
        </p:txBody>
      </p:sp>
      <p:sp>
        <p:nvSpPr>
          <p:cNvPr id="5" name="Segnaposto numero diapositiva 4"/>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smtClean="0"/>
            </a:lvl1pPr>
          </a:lstStyle>
          <a:p>
            <a:pPr>
              <a:defRPr/>
            </a:pPr>
            <a:fld id="{681B45D8-7002-410C-8237-4756D2D9EC1A}" type="slidenum">
              <a:rPr lang="it-IT"/>
              <a:pPr>
                <a:defRPr/>
              </a:pPr>
              <a:t>‹N›</a:t>
            </a:fld>
            <a:endParaRPr lang="it-IT"/>
          </a:p>
        </p:txBody>
      </p:sp>
    </p:spTree>
    <p:extLst>
      <p:ext uri="{BB962C8B-B14F-4D97-AF65-F5344CB8AC3E}">
        <p14:creationId xmlns:p14="http://schemas.microsoft.com/office/powerpoint/2010/main" val="24616487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74988"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27" tIns="47413" rIns="94827" bIns="47413" numCol="1" anchor="t" anchorCtr="0" compatLnSpc="1">
            <a:prstTxWarp prst="textNoShape">
              <a:avLst/>
            </a:prstTxWarp>
          </a:bodyPr>
          <a:lstStyle>
            <a:lvl1pPr defTabSz="948303">
              <a:defRPr sz="1300"/>
            </a:lvl1pPr>
          </a:lstStyle>
          <a:p>
            <a:pPr>
              <a:defRPr/>
            </a:pPr>
            <a:endParaRPr lang="it-IT" altLang="it-IT"/>
          </a:p>
        </p:txBody>
      </p:sp>
      <p:sp>
        <p:nvSpPr>
          <p:cNvPr id="5123" name="Rectangle 3"/>
          <p:cNvSpPr>
            <a:spLocks noGrp="1" noChangeArrowheads="1"/>
          </p:cNvSpPr>
          <p:nvPr>
            <p:ph type="dt" idx="1"/>
          </p:nvPr>
        </p:nvSpPr>
        <p:spPr bwMode="auto">
          <a:xfrm>
            <a:off x="4024313" y="0"/>
            <a:ext cx="3074987"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27" tIns="47413" rIns="94827" bIns="47413" numCol="1" anchor="t" anchorCtr="0" compatLnSpc="1">
            <a:prstTxWarp prst="textNoShape">
              <a:avLst/>
            </a:prstTxWarp>
          </a:bodyPr>
          <a:lstStyle>
            <a:lvl1pPr algn="r" defTabSz="948303">
              <a:defRPr sz="1300"/>
            </a:lvl1pPr>
          </a:lstStyle>
          <a:p>
            <a:pPr>
              <a:defRPr/>
            </a:pPr>
            <a:endParaRPr lang="it-IT" altLang="it-IT"/>
          </a:p>
        </p:txBody>
      </p:sp>
      <p:sp>
        <p:nvSpPr>
          <p:cNvPr id="14340" name="Rectangle 4"/>
          <p:cNvSpPr>
            <a:spLocks noGrp="1" noRot="1" noChangeAspect="1" noChangeArrowheads="1" noTextEdit="1"/>
          </p:cNvSpPr>
          <p:nvPr>
            <p:ph type="sldImg" idx="2"/>
          </p:nvPr>
        </p:nvSpPr>
        <p:spPr bwMode="auto">
          <a:xfrm>
            <a:off x="992188" y="768350"/>
            <a:ext cx="5116512"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46150" y="4860925"/>
            <a:ext cx="5207000" cy="460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27" tIns="47413" rIns="94827" bIns="47413" numCol="1" anchor="t" anchorCtr="0" compatLnSpc="1">
            <a:prstTxWarp prst="textNoShape">
              <a:avLst/>
            </a:prstTxWarp>
          </a:bodyPr>
          <a:lstStyle/>
          <a:p>
            <a:pPr lvl="0"/>
            <a:r>
              <a:rPr lang="it-IT" altLang="it-IT" noProof="0" smtClean="0"/>
              <a:t>Fare clic per modificare gli stili del testo dello schema</a:t>
            </a:r>
          </a:p>
          <a:p>
            <a:pPr lvl="1"/>
            <a:r>
              <a:rPr lang="it-IT" altLang="it-IT" noProof="0" smtClean="0"/>
              <a:t>Secondo livello</a:t>
            </a:r>
          </a:p>
          <a:p>
            <a:pPr lvl="2"/>
            <a:r>
              <a:rPr lang="it-IT" altLang="it-IT" noProof="0" smtClean="0"/>
              <a:t>Terzo livello</a:t>
            </a:r>
          </a:p>
          <a:p>
            <a:pPr lvl="3"/>
            <a:r>
              <a:rPr lang="it-IT" altLang="it-IT" noProof="0" smtClean="0"/>
              <a:t>Quarto livello</a:t>
            </a:r>
          </a:p>
          <a:p>
            <a:pPr lvl="4"/>
            <a:r>
              <a:rPr lang="it-IT" altLang="it-IT" noProof="0" smtClean="0"/>
              <a:t>Quinto livello</a:t>
            </a:r>
          </a:p>
        </p:txBody>
      </p:sp>
      <p:sp>
        <p:nvSpPr>
          <p:cNvPr id="5126" name="Rectangle 6"/>
          <p:cNvSpPr>
            <a:spLocks noGrp="1" noChangeArrowheads="1"/>
          </p:cNvSpPr>
          <p:nvPr>
            <p:ph type="ftr" sz="quarter" idx="4"/>
          </p:nvPr>
        </p:nvSpPr>
        <p:spPr bwMode="auto">
          <a:xfrm>
            <a:off x="0" y="9723438"/>
            <a:ext cx="3074988"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27" tIns="47413" rIns="94827" bIns="47413" numCol="1" anchor="b" anchorCtr="0" compatLnSpc="1">
            <a:prstTxWarp prst="textNoShape">
              <a:avLst/>
            </a:prstTxWarp>
          </a:bodyPr>
          <a:lstStyle>
            <a:lvl1pPr defTabSz="948303">
              <a:defRPr sz="1300"/>
            </a:lvl1pPr>
          </a:lstStyle>
          <a:p>
            <a:pPr>
              <a:defRPr/>
            </a:pPr>
            <a:endParaRPr lang="it-IT" altLang="it-IT"/>
          </a:p>
        </p:txBody>
      </p:sp>
      <p:sp>
        <p:nvSpPr>
          <p:cNvPr id="5127" name="Rectangle 7"/>
          <p:cNvSpPr>
            <a:spLocks noGrp="1" noChangeArrowheads="1"/>
          </p:cNvSpPr>
          <p:nvPr>
            <p:ph type="sldNum" sz="quarter" idx="5"/>
          </p:nvPr>
        </p:nvSpPr>
        <p:spPr bwMode="auto">
          <a:xfrm>
            <a:off x="4024313" y="9723438"/>
            <a:ext cx="3074987"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27" tIns="47413" rIns="94827" bIns="47413" numCol="1" anchor="b" anchorCtr="0" compatLnSpc="1">
            <a:prstTxWarp prst="textNoShape">
              <a:avLst/>
            </a:prstTxWarp>
          </a:bodyPr>
          <a:lstStyle>
            <a:lvl1pPr algn="r" defTabSz="948303">
              <a:defRPr sz="1300"/>
            </a:lvl1pPr>
          </a:lstStyle>
          <a:p>
            <a:pPr>
              <a:defRPr/>
            </a:pPr>
            <a:fld id="{A477D610-05B6-450C-BDA4-4707EB8FCD1D}" type="slidenum">
              <a:rPr lang="it-IT" altLang="it-IT"/>
              <a:pPr>
                <a:defRPr/>
              </a:pPr>
              <a:t>‹N›</a:t>
            </a:fld>
            <a:endParaRPr lang="it-IT" altLang="it-IT"/>
          </a:p>
        </p:txBody>
      </p:sp>
    </p:spTree>
    <p:extLst>
      <p:ext uri="{BB962C8B-B14F-4D97-AF65-F5344CB8AC3E}">
        <p14:creationId xmlns:p14="http://schemas.microsoft.com/office/powerpoint/2010/main" val="38385326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defTabSz="946150" eaLnBrk="0" hangingPunct="0">
              <a:spcBef>
                <a:spcPct val="30000"/>
              </a:spcBef>
              <a:defRPr sz="1200">
                <a:solidFill>
                  <a:schemeClr val="tx1"/>
                </a:solidFill>
                <a:latin typeface="Times New Roman" pitchFamily="18" charset="0"/>
              </a:defRPr>
            </a:lvl1pPr>
            <a:lvl2pPr marL="781050" indent="-298450" defTabSz="946150" eaLnBrk="0" hangingPunct="0">
              <a:spcBef>
                <a:spcPct val="30000"/>
              </a:spcBef>
              <a:defRPr sz="1200">
                <a:solidFill>
                  <a:schemeClr val="tx1"/>
                </a:solidFill>
                <a:latin typeface="Times New Roman" pitchFamily="18" charset="0"/>
              </a:defRPr>
            </a:lvl2pPr>
            <a:lvl3pPr marL="1201738" indent="-238125" defTabSz="946150" eaLnBrk="0" hangingPunct="0">
              <a:spcBef>
                <a:spcPct val="30000"/>
              </a:spcBef>
              <a:defRPr sz="1200">
                <a:solidFill>
                  <a:schemeClr val="tx1"/>
                </a:solidFill>
                <a:latin typeface="Times New Roman" pitchFamily="18" charset="0"/>
              </a:defRPr>
            </a:lvl3pPr>
            <a:lvl4pPr marL="1684338" indent="-238125" defTabSz="946150" eaLnBrk="0" hangingPunct="0">
              <a:spcBef>
                <a:spcPct val="30000"/>
              </a:spcBef>
              <a:defRPr sz="1200">
                <a:solidFill>
                  <a:schemeClr val="tx1"/>
                </a:solidFill>
                <a:latin typeface="Times New Roman" pitchFamily="18" charset="0"/>
              </a:defRPr>
            </a:lvl4pPr>
            <a:lvl5pPr marL="2166938" indent="-238125" defTabSz="946150" eaLnBrk="0" hangingPunct="0">
              <a:spcBef>
                <a:spcPct val="30000"/>
              </a:spcBef>
              <a:defRPr sz="1200">
                <a:solidFill>
                  <a:schemeClr val="tx1"/>
                </a:solidFill>
                <a:latin typeface="Times New Roman" pitchFamily="18" charset="0"/>
              </a:defRPr>
            </a:lvl5pPr>
            <a:lvl6pPr marL="2624138" indent="-238125" defTabSz="946150" eaLnBrk="0" fontAlgn="base" hangingPunct="0">
              <a:spcBef>
                <a:spcPct val="30000"/>
              </a:spcBef>
              <a:spcAft>
                <a:spcPct val="0"/>
              </a:spcAft>
              <a:defRPr sz="1200">
                <a:solidFill>
                  <a:schemeClr val="tx1"/>
                </a:solidFill>
                <a:latin typeface="Times New Roman" pitchFamily="18" charset="0"/>
              </a:defRPr>
            </a:lvl6pPr>
            <a:lvl7pPr marL="3081338" indent="-238125" defTabSz="946150" eaLnBrk="0" fontAlgn="base" hangingPunct="0">
              <a:spcBef>
                <a:spcPct val="30000"/>
              </a:spcBef>
              <a:spcAft>
                <a:spcPct val="0"/>
              </a:spcAft>
              <a:defRPr sz="1200">
                <a:solidFill>
                  <a:schemeClr val="tx1"/>
                </a:solidFill>
                <a:latin typeface="Times New Roman" pitchFamily="18" charset="0"/>
              </a:defRPr>
            </a:lvl7pPr>
            <a:lvl8pPr marL="3538538" indent="-238125" defTabSz="946150" eaLnBrk="0" fontAlgn="base" hangingPunct="0">
              <a:spcBef>
                <a:spcPct val="30000"/>
              </a:spcBef>
              <a:spcAft>
                <a:spcPct val="0"/>
              </a:spcAft>
              <a:defRPr sz="1200">
                <a:solidFill>
                  <a:schemeClr val="tx1"/>
                </a:solidFill>
                <a:latin typeface="Times New Roman" pitchFamily="18" charset="0"/>
              </a:defRPr>
            </a:lvl8pPr>
            <a:lvl9pPr marL="3995738" indent="-238125" defTabSz="94615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90422CB-D45B-46AB-AC2A-9E7EF8594A14}" type="slidenum">
              <a:rPr lang="it-IT" altLang="it-IT" sz="1300" smtClean="0"/>
              <a:pPr eaLnBrk="1" hangingPunct="1">
                <a:spcBef>
                  <a:spcPct val="0"/>
                </a:spcBef>
              </a:pPr>
              <a:t>2</a:t>
            </a:fld>
            <a:endParaRPr lang="it-IT" altLang="it-IT" sz="1300" smtClean="0"/>
          </a:p>
        </p:txBody>
      </p:sp>
      <p:sp>
        <p:nvSpPr>
          <p:cNvPr id="15363" name="Rectangle 2"/>
          <p:cNvSpPr>
            <a:spLocks noGrp="1" noRot="1" noChangeAspect="1" noChangeArrowheads="1" noTextEdit="1"/>
          </p:cNvSpPr>
          <p:nvPr>
            <p:ph type="sldImg"/>
          </p:nvPr>
        </p:nvSpPr>
        <p:spPr>
          <a:xfrm>
            <a:off x="982663" y="788988"/>
            <a:ext cx="5135562" cy="3852862"/>
          </a:xfrm>
          <a:ln/>
        </p:spPr>
      </p:sp>
      <p:sp>
        <p:nvSpPr>
          <p:cNvPr id="14340" name="Rectangle 3"/>
          <p:cNvSpPr>
            <a:spLocks noGrp="1" noChangeArrowheads="1"/>
          </p:cNvSpPr>
          <p:nvPr>
            <p:ph type="body" idx="1"/>
          </p:nvPr>
        </p:nvSpPr>
        <p:spPr>
          <a:xfrm>
            <a:off x="958850" y="4878388"/>
            <a:ext cx="5183188" cy="4564062"/>
          </a:xfrm>
        </p:spPr>
        <p:txBody>
          <a:bodyPr/>
          <a:lstStyle/>
          <a:p>
            <a:pPr eaLnBrk="1" hangingPunct="1">
              <a:defRPr/>
            </a:pPr>
            <a:endParaRPr lang="it-IT" altLang="it-IT" dirty="0" smtClean="0">
              <a:latin typeface="+mn-lt"/>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defTabSz="947738" eaLnBrk="0" hangingPunct="0">
              <a:spcBef>
                <a:spcPct val="30000"/>
              </a:spcBef>
              <a:defRPr sz="1200">
                <a:solidFill>
                  <a:schemeClr val="tx1"/>
                </a:solidFill>
                <a:latin typeface="Times New Roman" pitchFamily="18" charset="0"/>
              </a:defRPr>
            </a:lvl1pPr>
            <a:lvl2pPr marL="782638" indent="-300038" defTabSz="947738" eaLnBrk="0" hangingPunct="0">
              <a:spcBef>
                <a:spcPct val="30000"/>
              </a:spcBef>
              <a:defRPr sz="1200">
                <a:solidFill>
                  <a:schemeClr val="tx1"/>
                </a:solidFill>
                <a:latin typeface="Times New Roman" pitchFamily="18" charset="0"/>
              </a:defRPr>
            </a:lvl2pPr>
            <a:lvl3pPr marL="1204913" indent="-239713" defTabSz="947738" eaLnBrk="0" hangingPunct="0">
              <a:spcBef>
                <a:spcPct val="30000"/>
              </a:spcBef>
              <a:defRPr sz="1200">
                <a:solidFill>
                  <a:schemeClr val="tx1"/>
                </a:solidFill>
                <a:latin typeface="Times New Roman" pitchFamily="18" charset="0"/>
              </a:defRPr>
            </a:lvl3pPr>
            <a:lvl4pPr marL="1687513" indent="-239713" defTabSz="947738" eaLnBrk="0" hangingPunct="0">
              <a:spcBef>
                <a:spcPct val="30000"/>
              </a:spcBef>
              <a:defRPr sz="1200">
                <a:solidFill>
                  <a:schemeClr val="tx1"/>
                </a:solidFill>
                <a:latin typeface="Times New Roman" pitchFamily="18" charset="0"/>
              </a:defRPr>
            </a:lvl4pPr>
            <a:lvl5pPr marL="2170113" indent="-239713" defTabSz="947738" eaLnBrk="0" hangingPunct="0">
              <a:spcBef>
                <a:spcPct val="30000"/>
              </a:spcBef>
              <a:defRPr sz="1200">
                <a:solidFill>
                  <a:schemeClr val="tx1"/>
                </a:solidFill>
                <a:latin typeface="Times New Roman" pitchFamily="18" charset="0"/>
              </a:defRPr>
            </a:lvl5pPr>
            <a:lvl6pPr marL="2627313" indent="-239713" defTabSz="947738" eaLnBrk="0" fontAlgn="base" hangingPunct="0">
              <a:spcBef>
                <a:spcPct val="30000"/>
              </a:spcBef>
              <a:spcAft>
                <a:spcPct val="0"/>
              </a:spcAft>
              <a:defRPr sz="1200">
                <a:solidFill>
                  <a:schemeClr val="tx1"/>
                </a:solidFill>
                <a:latin typeface="Times New Roman" pitchFamily="18" charset="0"/>
              </a:defRPr>
            </a:lvl6pPr>
            <a:lvl7pPr marL="3084513" indent="-239713" defTabSz="947738" eaLnBrk="0" fontAlgn="base" hangingPunct="0">
              <a:spcBef>
                <a:spcPct val="30000"/>
              </a:spcBef>
              <a:spcAft>
                <a:spcPct val="0"/>
              </a:spcAft>
              <a:defRPr sz="1200">
                <a:solidFill>
                  <a:schemeClr val="tx1"/>
                </a:solidFill>
                <a:latin typeface="Times New Roman" pitchFamily="18" charset="0"/>
              </a:defRPr>
            </a:lvl7pPr>
            <a:lvl8pPr marL="3541713" indent="-239713" defTabSz="947738" eaLnBrk="0" fontAlgn="base" hangingPunct="0">
              <a:spcBef>
                <a:spcPct val="30000"/>
              </a:spcBef>
              <a:spcAft>
                <a:spcPct val="0"/>
              </a:spcAft>
              <a:defRPr sz="1200">
                <a:solidFill>
                  <a:schemeClr val="tx1"/>
                </a:solidFill>
                <a:latin typeface="Times New Roman" pitchFamily="18" charset="0"/>
              </a:defRPr>
            </a:lvl8pPr>
            <a:lvl9pPr marL="3998913" indent="-239713" defTabSz="94773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AE15AA90-048B-4BC4-8C9C-AA55B6407C75}" type="slidenum">
              <a:rPr lang="it-IT" altLang="it-IT" sz="1300" smtClean="0"/>
              <a:pPr eaLnBrk="1" hangingPunct="1">
                <a:spcBef>
                  <a:spcPct val="0"/>
                </a:spcBef>
              </a:pPr>
              <a:t>11</a:t>
            </a:fld>
            <a:endParaRPr lang="it-IT" altLang="it-IT" sz="1300" smtClean="0"/>
          </a:p>
        </p:txBody>
      </p:sp>
      <p:sp>
        <p:nvSpPr>
          <p:cNvPr id="24579" name="Rectangle 2"/>
          <p:cNvSpPr>
            <a:spLocks noGrp="1" noRot="1" noChangeAspect="1" noChangeArrowheads="1" noTextEdit="1"/>
          </p:cNvSpPr>
          <p:nvPr>
            <p:ph type="sldImg"/>
          </p:nvPr>
        </p:nvSpPr>
        <p:spPr>
          <a:xfrm>
            <a:off x="981075" y="787400"/>
            <a:ext cx="5138738" cy="3854450"/>
          </a:xfrm>
          <a:ln/>
        </p:spPr>
      </p:sp>
      <p:sp>
        <p:nvSpPr>
          <p:cNvPr id="24580" name="Rectangle 3"/>
          <p:cNvSpPr>
            <a:spLocks noGrp="1" noChangeArrowheads="1"/>
          </p:cNvSpPr>
          <p:nvPr>
            <p:ph type="body" idx="1"/>
          </p:nvPr>
        </p:nvSpPr>
        <p:spPr>
          <a:xfrm>
            <a:off x="958850" y="4878388"/>
            <a:ext cx="5183188" cy="4564062"/>
          </a:xfrm>
          <a:noFill/>
        </p:spPr>
        <p:txBody>
          <a:bodyPr/>
          <a:lstStyle/>
          <a:p>
            <a:pPr eaLnBrk="1" hangingPunct="1"/>
            <a:endParaRPr lang="it-IT" altLang="it-IT"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defTabSz="947738" eaLnBrk="0" hangingPunct="0">
              <a:spcBef>
                <a:spcPct val="30000"/>
              </a:spcBef>
              <a:defRPr sz="1200">
                <a:solidFill>
                  <a:schemeClr val="tx1"/>
                </a:solidFill>
                <a:latin typeface="Times New Roman" pitchFamily="18" charset="0"/>
              </a:defRPr>
            </a:lvl1pPr>
            <a:lvl2pPr marL="782638" indent="-300038" defTabSz="947738" eaLnBrk="0" hangingPunct="0">
              <a:spcBef>
                <a:spcPct val="30000"/>
              </a:spcBef>
              <a:defRPr sz="1200">
                <a:solidFill>
                  <a:schemeClr val="tx1"/>
                </a:solidFill>
                <a:latin typeface="Times New Roman" pitchFamily="18" charset="0"/>
              </a:defRPr>
            </a:lvl2pPr>
            <a:lvl3pPr marL="1204913" indent="-239713" defTabSz="947738" eaLnBrk="0" hangingPunct="0">
              <a:spcBef>
                <a:spcPct val="30000"/>
              </a:spcBef>
              <a:defRPr sz="1200">
                <a:solidFill>
                  <a:schemeClr val="tx1"/>
                </a:solidFill>
                <a:latin typeface="Times New Roman" pitchFamily="18" charset="0"/>
              </a:defRPr>
            </a:lvl3pPr>
            <a:lvl4pPr marL="1687513" indent="-239713" defTabSz="947738" eaLnBrk="0" hangingPunct="0">
              <a:spcBef>
                <a:spcPct val="30000"/>
              </a:spcBef>
              <a:defRPr sz="1200">
                <a:solidFill>
                  <a:schemeClr val="tx1"/>
                </a:solidFill>
                <a:latin typeface="Times New Roman" pitchFamily="18" charset="0"/>
              </a:defRPr>
            </a:lvl4pPr>
            <a:lvl5pPr marL="2170113" indent="-239713" defTabSz="947738" eaLnBrk="0" hangingPunct="0">
              <a:spcBef>
                <a:spcPct val="30000"/>
              </a:spcBef>
              <a:defRPr sz="1200">
                <a:solidFill>
                  <a:schemeClr val="tx1"/>
                </a:solidFill>
                <a:latin typeface="Times New Roman" pitchFamily="18" charset="0"/>
              </a:defRPr>
            </a:lvl5pPr>
            <a:lvl6pPr marL="2627313" indent="-239713" defTabSz="947738" eaLnBrk="0" fontAlgn="base" hangingPunct="0">
              <a:spcBef>
                <a:spcPct val="30000"/>
              </a:spcBef>
              <a:spcAft>
                <a:spcPct val="0"/>
              </a:spcAft>
              <a:defRPr sz="1200">
                <a:solidFill>
                  <a:schemeClr val="tx1"/>
                </a:solidFill>
                <a:latin typeface="Times New Roman" pitchFamily="18" charset="0"/>
              </a:defRPr>
            </a:lvl6pPr>
            <a:lvl7pPr marL="3084513" indent="-239713" defTabSz="947738" eaLnBrk="0" fontAlgn="base" hangingPunct="0">
              <a:spcBef>
                <a:spcPct val="30000"/>
              </a:spcBef>
              <a:spcAft>
                <a:spcPct val="0"/>
              </a:spcAft>
              <a:defRPr sz="1200">
                <a:solidFill>
                  <a:schemeClr val="tx1"/>
                </a:solidFill>
                <a:latin typeface="Times New Roman" pitchFamily="18" charset="0"/>
              </a:defRPr>
            </a:lvl7pPr>
            <a:lvl8pPr marL="3541713" indent="-239713" defTabSz="947738" eaLnBrk="0" fontAlgn="base" hangingPunct="0">
              <a:spcBef>
                <a:spcPct val="30000"/>
              </a:spcBef>
              <a:spcAft>
                <a:spcPct val="0"/>
              </a:spcAft>
              <a:defRPr sz="1200">
                <a:solidFill>
                  <a:schemeClr val="tx1"/>
                </a:solidFill>
                <a:latin typeface="Times New Roman" pitchFamily="18" charset="0"/>
              </a:defRPr>
            </a:lvl8pPr>
            <a:lvl9pPr marL="3998913" indent="-239713" defTabSz="94773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BE68222-81B3-4CAF-A239-E8A383ADE31A}" type="slidenum">
              <a:rPr lang="it-IT" altLang="it-IT" sz="1300" smtClean="0"/>
              <a:pPr eaLnBrk="1" hangingPunct="1">
                <a:spcBef>
                  <a:spcPct val="0"/>
                </a:spcBef>
              </a:pPr>
              <a:t>12</a:t>
            </a:fld>
            <a:endParaRPr lang="it-IT" altLang="it-IT" sz="1300" smtClean="0"/>
          </a:p>
        </p:txBody>
      </p:sp>
      <p:sp>
        <p:nvSpPr>
          <p:cNvPr id="18435" name="Rectangle 2"/>
          <p:cNvSpPr>
            <a:spLocks noGrp="1" noRot="1" noChangeAspect="1" noChangeArrowheads="1" noTextEdit="1"/>
          </p:cNvSpPr>
          <p:nvPr>
            <p:ph type="sldImg"/>
          </p:nvPr>
        </p:nvSpPr>
        <p:spPr>
          <a:xfrm>
            <a:off x="981075" y="787400"/>
            <a:ext cx="5138738" cy="3854450"/>
          </a:xfrm>
          <a:ln/>
        </p:spPr>
      </p:sp>
      <p:sp>
        <p:nvSpPr>
          <p:cNvPr id="18436" name="Rectangle 3"/>
          <p:cNvSpPr>
            <a:spLocks noGrp="1" noChangeArrowheads="1"/>
          </p:cNvSpPr>
          <p:nvPr>
            <p:ph type="body" idx="1"/>
          </p:nvPr>
        </p:nvSpPr>
        <p:spPr>
          <a:xfrm>
            <a:off x="958850" y="4878388"/>
            <a:ext cx="5183188" cy="4564062"/>
          </a:xfrm>
          <a:noFill/>
        </p:spPr>
        <p:txBody>
          <a:bodyPr/>
          <a:lstStyle/>
          <a:p>
            <a:pPr eaLnBrk="1" hangingPunct="1"/>
            <a:endParaRPr lang="it-IT" altLang="it-IT"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defTabSz="947738" eaLnBrk="0" hangingPunct="0">
              <a:spcBef>
                <a:spcPct val="30000"/>
              </a:spcBef>
              <a:defRPr sz="1200">
                <a:solidFill>
                  <a:schemeClr val="tx1"/>
                </a:solidFill>
                <a:latin typeface="Times New Roman" pitchFamily="18" charset="0"/>
              </a:defRPr>
            </a:lvl1pPr>
            <a:lvl2pPr marL="782638" indent="-300038" defTabSz="947738" eaLnBrk="0" hangingPunct="0">
              <a:spcBef>
                <a:spcPct val="30000"/>
              </a:spcBef>
              <a:defRPr sz="1200">
                <a:solidFill>
                  <a:schemeClr val="tx1"/>
                </a:solidFill>
                <a:latin typeface="Times New Roman" pitchFamily="18" charset="0"/>
              </a:defRPr>
            </a:lvl2pPr>
            <a:lvl3pPr marL="1204913" indent="-239713" defTabSz="947738" eaLnBrk="0" hangingPunct="0">
              <a:spcBef>
                <a:spcPct val="30000"/>
              </a:spcBef>
              <a:defRPr sz="1200">
                <a:solidFill>
                  <a:schemeClr val="tx1"/>
                </a:solidFill>
                <a:latin typeface="Times New Roman" pitchFamily="18" charset="0"/>
              </a:defRPr>
            </a:lvl3pPr>
            <a:lvl4pPr marL="1687513" indent="-239713" defTabSz="947738" eaLnBrk="0" hangingPunct="0">
              <a:spcBef>
                <a:spcPct val="30000"/>
              </a:spcBef>
              <a:defRPr sz="1200">
                <a:solidFill>
                  <a:schemeClr val="tx1"/>
                </a:solidFill>
                <a:latin typeface="Times New Roman" pitchFamily="18" charset="0"/>
              </a:defRPr>
            </a:lvl4pPr>
            <a:lvl5pPr marL="2170113" indent="-239713" defTabSz="947738" eaLnBrk="0" hangingPunct="0">
              <a:spcBef>
                <a:spcPct val="30000"/>
              </a:spcBef>
              <a:defRPr sz="1200">
                <a:solidFill>
                  <a:schemeClr val="tx1"/>
                </a:solidFill>
                <a:latin typeface="Times New Roman" pitchFamily="18" charset="0"/>
              </a:defRPr>
            </a:lvl5pPr>
            <a:lvl6pPr marL="2627313" indent="-239713" defTabSz="947738" eaLnBrk="0" fontAlgn="base" hangingPunct="0">
              <a:spcBef>
                <a:spcPct val="30000"/>
              </a:spcBef>
              <a:spcAft>
                <a:spcPct val="0"/>
              </a:spcAft>
              <a:defRPr sz="1200">
                <a:solidFill>
                  <a:schemeClr val="tx1"/>
                </a:solidFill>
                <a:latin typeface="Times New Roman" pitchFamily="18" charset="0"/>
              </a:defRPr>
            </a:lvl6pPr>
            <a:lvl7pPr marL="3084513" indent="-239713" defTabSz="947738" eaLnBrk="0" fontAlgn="base" hangingPunct="0">
              <a:spcBef>
                <a:spcPct val="30000"/>
              </a:spcBef>
              <a:spcAft>
                <a:spcPct val="0"/>
              </a:spcAft>
              <a:defRPr sz="1200">
                <a:solidFill>
                  <a:schemeClr val="tx1"/>
                </a:solidFill>
                <a:latin typeface="Times New Roman" pitchFamily="18" charset="0"/>
              </a:defRPr>
            </a:lvl7pPr>
            <a:lvl8pPr marL="3541713" indent="-239713" defTabSz="947738" eaLnBrk="0" fontAlgn="base" hangingPunct="0">
              <a:spcBef>
                <a:spcPct val="30000"/>
              </a:spcBef>
              <a:spcAft>
                <a:spcPct val="0"/>
              </a:spcAft>
              <a:defRPr sz="1200">
                <a:solidFill>
                  <a:schemeClr val="tx1"/>
                </a:solidFill>
                <a:latin typeface="Times New Roman" pitchFamily="18" charset="0"/>
              </a:defRPr>
            </a:lvl8pPr>
            <a:lvl9pPr marL="3998913" indent="-239713" defTabSz="94773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331D4778-5C1A-4134-8D30-1194E15DA6F9}" type="slidenum">
              <a:rPr lang="it-IT" altLang="it-IT" sz="1300" smtClean="0"/>
              <a:pPr eaLnBrk="1" hangingPunct="1">
                <a:spcBef>
                  <a:spcPct val="0"/>
                </a:spcBef>
              </a:pPr>
              <a:t>13</a:t>
            </a:fld>
            <a:endParaRPr lang="it-IT" altLang="it-IT" sz="1300" smtClean="0"/>
          </a:p>
        </p:txBody>
      </p:sp>
      <p:sp>
        <p:nvSpPr>
          <p:cNvPr id="25603" name="Rectangle 2"/>
          <p:cNvSpPr>
            <a:spLocks noGrp="1" noRot="1" noChangeAspect="1" noChangeArrowheads="1" noTextEdit="1"/>
          </p:cNvSpPr>
          <p:nvPr>
            <p:ph type="sldImg"/>
          </p:nvPr>
        </p:nvSpPr>
        <p:spPr>
          <a:xfrm>
            <a:off x="981075" y="787400"/>
            <a:ext cx="5138738" cy="3854450"/>
          </a:xfrm>
          <a:ln/>
        </p:spPr>
      </p:sp>
      <p:sp>
        <p:nvSpPr>
          <p:cNvPr id="25604" name="Rectangle 3"/>
          <p:cNvSpPr>
            <a:spLocks noGrp="1" noChangeArrowheads="1"/>
          </p:cNvSpPr>
          <p:nvPr>
            <p:ph type="body" idx="1"/>
          </p:nvPr>
        </p:nvSpPr>
        <p:spPr>
          <a:xfrm>
            <a:off x="958850" y="4878388"/>
            <a:ext cx="5183188" cy="4564062"/>
          </a:xfrm>
          <a:noFill/>
        </p:spPr>
        <p:txBody>
          <a:bodyPr/>
          <a:lstStyle/>
          <a:p>
            <a:pPr eaLnBrk="1" hangingPunct="1"/>
            <a:endParaRPr lang="it-IT" alt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defTabSz="947738" eaLnBrk="0" hangingPunct="0">
              <a:spcBef>
                <a:spcPct val="30000"/>
              </a:spcBef>
              <a:defRPr sz="1200">
                <a:solidFill>
                  <a:schemeClr val="tx1"/>
                </a:solidFill>
                <a:latin typeface="Times New Roman" pitchFamily="18" charset="0"/>
              </a:defRPr>
            </a:lvl1pPr>
            <a:lvl2pPr marL="782638" indent="-300038" defTabSz="947738" eaLnBrk="0" hangingPunct="0">
              <a:spcBef>
                <a:spcPct val="30000"/>
              </a:spcBef>
              <a:defRPr sz="1200">
                <a:solidFill>
                  <a:schemeClr val="tx1"/>
                </a:solidFill>
                <a:latin typeface="Times New Roman" pitchFamily="18" charset="0"/>
              </a:defRPr>
            </a:lvl2pPr>
            <a:lvl3pPr marL="1204913" indent="-239713" defTabSz="947738" eaLnBrk="0" hangingPunct="0">
              <a:spcBef>
                <a:spcPct val="30000"/>
              </a:spcBef>
              <a:defRPr sz="1200">
                <a:solidFill>
                  <a:schemeClr val="tx1"/>
                </a:solidFill>
                <a:latin typeface="Times New Roman" pitchFamily="18" charset="0"/>
              </a:defRPr>
            </a:lvl3pPr>
            <a:lvl4pPr marL="1687513" indent="-239713" defTabSz="947738" eaLnBrk="0" hangingPunct="0">
              <a:spcBef>
                <a:spcPct val="30000"/>
              </a:spcBef>
              <a:defRPr sz="1200">
                <a:solidFill>
                  <a:schemeClr val="tx1"/>
                </a:solidFill>
                <a:latin typeface="Times New Roman" pitchFamily="18" charset="0"/>
              </a:defRPr>
            </a:lvl4pPr>
            <a:lvl5pPr marL="2170113" indent="-239713" defTabSz="947738" eaLnBrk="0" hangingPunct="0">
              <a:spcBef>
                <a:spcPct val="30000"/>
              </a:spcBef>
              <a:defRPr sz="1200">
                <a:solidFill>
                  <a:schemeClr val="tx1"/>
                </a:solidFill>
                <a:latin typeface="Times New Roman" pitchFamily="18" charset="0"/>
              </a:defRPr>
            </a:lvl5pPr>
            <a:lvl6pPr marL="2627313" indent="-239713" defTabSz="947738" eaLnBrk="0" fontAlgn="base" hangingPunct="0">
              <a:spcBef>
                <a:spcPct val="30000"/>
              </a:spcBef>
              <a:spcAft>
                <a:spcPct val="0"/>
              </a:spcAft>
              <a:defRPr sz="1200">
                <a:solidFill>
                  <a:schemeClr val="tx1"/>
                </a:solidFill>
                <a:latin typeface="Times New Roman" pitchFamily="18" charset="0"/>
              </a:defRPr>
            </a:lvl6pPr>
            <a:lvl7pPr marL="3084513" indent="-239713" defTabSz="947738" eaLnBrk="0" fontAlgn="base" hangingPunct="0">
              <a:spcBef>
                <a:spcPct val="30000"/>
              </a:spcBef>
              <a:spcAft>
                <a:spcPct val="0"/>
              </a:spcAft>
              <a:defRPr sz="1200">
                <a:solidFill>
                  <a:schemeClr val="tx1"/>
                </a:solidFill>
                <a:latin typeface="Times New Roman" pitchFamily="18" charset="0"/>
              </a:defRPr>
            </a:lvl7pPr>
            <a:lvl8pPr marL="3541713" indent="-239713" defTabSz="947738" eaLnBrk="0" fontAlgn="base" hangingPunct="0">
              <a:spcBef>
                <a:spcPct val="30000"/>
              </a:spcBef>
              <a:spcAft>
                <a:spcPct val="0"/>
              </a:spcAft>
              <a:defRPr sz="1200">
                <a:solidFill>
                  <a:schemeClr val="tx1"/>
                </a:solidFill>
                <a:latin typeface="Times New Roman" pitchFamily="18" charset="0"/>
              </a:defRPr>
            </a:lvl8pPr>
            <a:lvl9pPr marL="3998913" indent="-239713" defTabSz="94773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C79EB7D-A340-4BAA-8E14-EA994E8AC5F7}" type="slidenum">
              <a:rPr lang="it-IT" altLang="it-IT" sz="1300" smtClean="0"/>
              <a:pPr eaLnBrk="1" hangingPunct="1">
                <a:spcBef>
                  <a:spcPct val="0"/>
                </a:spcBef>
              </a:pPr>
              <a:t>3</a:t>
            </a:fld>
            <a:endParaRPr lang="it-IT" altLang="it-IT" sz="1300" smtClean="0"/>
          </a:p>
        </p:txBody>
      </p:sp>
      <p:sp>
        <p:nvSpPr>
          <p:cNvPr id="16387" name="Rectangle 2"/>
          <p:cNvSpPr>
            <a:spLocks noGrp="1" noRot="1" noChangeAspect="1" noChangeArrowheads="1" noTextEdit="1"/>
          </p:cNvSpPr>
          <p:nvPr>
            <p:ph type="sldImg"/>
          </p:nvPr>
        </p:nvSpPr>
        <p:spPr>
          <a:xfrm>
            <a:off x="981075" y="787400"/>
            <a:ext cx="5138738" cy="3854450"/>
          </a:xfrm>
          <a:ln/>
        </p:spPr>
      </p:sp>
      <p:sp>
        <p:nvSpPr>
          <p:cNvPr id="16388" name="Rectangle 3"/>
          <p:cNvSpPr>
            <a:spLocks noGrp="1" noChangeArrowheads="1"/>
          </p:cNvSpPr>
          <p:nvPr>
            <p:ph type="body" idx="1"/>
          </p:nvPr>
        </p:nvSpPr>
        <p:spPr>
          <a:xfrm>
            <a:off x="958850" y="4878388"/>
            <a:ext cx="5183188" cy="4564062"/>
          </a:xfrm>
          <a:noFill/>
        </p:spPr>
        <p:txBody>
          <a:bodyPr/>
          <a:lstStyle/>
          <a:p>
            <a:pPr eaLnBrk="1" hangingPunct="1"/>
            <a:endParaRPr lang="it-IT" altLang="it-I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defTabSz="947738" eaLnBrk="0" hangingPunct="0">
              <a:spcBef>
                <a:spcPct val="30000"/>
              </a:spcBef>
              <a:defRPr sz="1200">
                <a:solidFill>
                  <a:schemeClr val="tx1"/>
                </a:solidFill>
                <a:latin typeface="Times New Roman" pitchFamily="18" charset="0"/>
              </a:defRPr>
            </a:lvl1pPr>
            <a:lvl2pPr marL="782638" indent="-300038" defTabSz="947738" eaLnBrk="0" hangingPunct="0">
              <a:spcBef>
                <a:spcPct val="30000"/>
              </a:spcBef>
              <a:defRPr sz="1200">
                <a:solidFill>
                  <a:schemeClr val="tx1"/>
                </a:solidFill>
                <a:latin typeface="Times New Roman" pitchFamily="18" charset="0"/>
              </a:defRPr>
            </a:lvl2pPr>
            <a:lvl3pPr marL="1204913" indent="-239713" defTabSz="947738" eaLnBrk="0" hangingPunct="0">
              <a:spcBef>
                <a:spcPct val="30000"/>
              </a:spcBef>
              <a:defRPr sz="1200">
                <a:solidFill>
                  <a:schemeClr val="tx1"/>
                </a:solidFill>
                <a:latin typeface="Times New Roman" pitchFamily="18" charset="0"/>
              </a:defRPr>
            </a:lvl3pPr>
            <a:lvl4pPr marL="1687513" indent="-239713" defTabSz="947738" eaLnBrk="0" hangingPunct="0">
              <a:spcBef>
                <a:spcPct val="30000"/>
              </a:spcBef>
              <a:defRPr sz="1200">
                <a:solidFill>
                  <a:schemeClr val="tx1"/>
                </a:solidFill>
                <a:latin typeface="Times New Roman" pitchFamily="18" charset="0"/>
              </a:defRPr>
            </a:lvl4pPr>
            <a:lvl5pPr marL="2170113" indent="-239713" defTabSz="947738" eaLnBrk="0" hangingPunct="0">
              <a:spcBef>
                <a:spcPct val="30000"/>
              </a:spcBef>
              <a:defRPr sz="1200">
                <a:solidFill>
                  <a:schemeClr val="tx1"/>
                </a:solidFill>
                <a:latin typeface="Times New Roman" pitchFamily="18" charset="0"/>
              </a:defRPr>
            </a:lvl5pPr>
            <a:lvl6pPr marL="2627313" indent="-239713" defTabSz="947738" eaLnBrk="0" fontAlgn="base" hangingPunct="0">
              <a:spcBef>
                <a:spcPct val="30000"/>
              </a:spcBef>
              <a:spcAft>
                <a:spcPct val="0"/>
              </a:spcAft>
              <a:defRPr sz="1200">
                <a:solidFill>
                  <a:schemeClr val="tx1"/>
                </a:solidFill>
                <a:latin typeface="Times New Roman" pitchFamily="18" charset="0"/>
              </a:defRPr>
            </a:lvl6pPr>
            <a:lvl7pPr marL="3084513" indent="-239713" defTabSz="947738" eaLnBrk="0" fontAlgn="base" hangingPunct="0">
              <a:spcBef>
                <a:spcPct val="30000"/>
              </a:spcBef>
              <a:spcAft>
                <a:spcPct val="0"/>
              </a:spcAft>
              <a:defRPr sz="1200">
                <a:solidFill>
                  <a:schemeClr val="tx1"/>
                </a:solidFill>
                <a:latin typeface="Times New Roman" pitchFamily="18" charset="0"/>
              </a:defRPr>
            </a:lvl7pPr>
            <a:lvl8pPr marL="3541713" indent="-239713" defTabSz="947738" eaLnBrk="0" fontAlgn="base" hangingPunct="0">
              <a:spcBef>
                <a:spcPct val="30000"/>
              </a:spcBef>
              <a:spcAft>
                <a:spcPct val="0"/>
              </a:spcAft>
              <a:defRPr sz="1200">
                <a:solidFill>
                  <a:schemeClr val="tx1"/>
                </a:solidFill>
                <a:latin typeface="Times New Roman" pitchFamily="18" charset="0"/>
              </a:defRPr>
            </a:lvl8pPr>
            <a:lvl9pPr marL="3998913" indent="-239713" defTabSz="94773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C79EB7D-A340-4BAA-8E14-EA994E8AC5F7}" type="slidenum">
              <a:rPr lang="it-IT" altLang="it-IT" sz="1300" smtClean="0"/>
              <a:pPr eaLnBrk="1" hangingPunct="1">
                <a:spcBef>
                  <a:spcPct val="0"/>
                </a:spcBef>
              </a:pPr>
              <a:t>4</a:t>
            </a:fld>
            <a:endParaRPr lang="it-IT" altLang="it-IT" sz="1300" smtClean="0"/>
          </a:p>
        </p:txBody>
      </p:sp>
      <p:sp>
        <p:nvSpPr>
          <p:cNvPr id="16387" name="Rectangle 2"/>
          <p:cNvSpPr>
            <a:spLocks noGrp="1" noRot="1" noChangeAspect="1" noChangeArrowheads="1" noTextEdit="1"/>
          </p:cNvSpPr>
          <p:nvPr>
            <p:ph type="sldImg"/>
          </p:nvPr>
        </p:nvSpPr>
        <p:spPr>
          <a:xfrm>
            <a:off x="981075" y="787400"/>
            <a:ext cx="5138738" cy="3854450"/>
          </a:xfrm>
          <a:ln/>
        </p:spPr>
      </p:sp>
      <p:sp>
        <p:nvSpPr>
          <p:cNvPr id="16388" name="Rectangle 3"/>
          <p:cNvSpPr>
            <a:spLocks noGrp="1" noChangeArrowheads="1"/>
          </p:cNvSpPr>
          <p:nvPr>
            <p:ph type="body" idx="1"/>
          </p:nvPr>
        </p:nvSpPr>
        <p:spPr>
          <a:xfrm>
            <a:off x="958850" y="4878388"/>
            <a:ext cx="5183188" cy="4564062"/>
          </a:xfrm>
          <a:noFill/>
        </p:spPr>
        <p:txBody>
          <a:bodyPr/>
          <a:lstStyle/>
          <a:p>
            <a:pPr eaLnBrk="1" hangingPunct="1"/>
            <a:endParaRPr lang="it-IT" altLang="it-I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defTabSz="947738" eaLnBrk="0" hangingPunct="0">
              <a:spcBef>
                <a:spcPct val="30000"/>
              </a:spcBef>
              <a:defRPr sz="1200">
                <a:solidFill>
                  <a:schemeClr val="tx1"/>
                </a:solidFill>
                <a:latin typeface="Times New Roman" pitchFamily="18" charset="0"/>
              </a:defRPr>
            </a:lvl1pPr>
            <a:lvl2pPr marL="782638" indent="-300038" defTabSz="947738" eaLnBrk="0" hangingPunct="0">
              <a:spcBef>
                <a:spcPct val="30000"/>
              </a:spcBef>
              <a:defRPr sz="1200">
                <a:solidFill>
                  <a:schemeClr val="tx1"/>
                </a:solidFill>
                <a:latin typeface="Times New Roman" pitchFamily="18" charset="0"/>
              </a:defRPr>
            </a:lvl2pPr>
            <a:lvl3pPr marL="1204913" indent="-239713" defTabSz="947738" eaLnBrk="0" hangingPunct="0">
              <a:spcBef>
                <a:spcPct val="30000"/>
              </a:spcBef>
              <a:defRPr sz="1200">
                <a:solidFill>
                  <a:schemeClr val="tx1"/>
                </a:solidFill>
                <a:latin typeface="Times New Roman" pitchFamily="18" charset="0"/>
              </a:defRPr>
            </a:lvl3pPr>
            <a:lvl4pPr marL="1687513" indent="-239713" defTabSz="947738" eaLnBrk="0" hangingPunct="0">
              <a:spcBef>
                <a:spcPct val="30000"/>
              </a:spcBef>
              <a:defRPr sz="1200">
                <a:solidFill>
                  <a:schemeClr val="tx1"/>
                </a:solidFill>
                <a:latin typeface="Times New Roman" pitchFamily="18" charset="0"/>
              </a:defRPr>
            </a:lvl4pPr>
            <a:lvl5pPr marL="2170113" indent="-239713" defTabSz="947738" eaLnBrk="0" hangingPunct="0">
              <a:spcBef>
                <a:spcPct val="30000"/>
              </a:spcBef>
              <a:defRPr sz="1200">
                <a:solidFill>
                  <a:schemeClr val="tx1"/>
                </a:solidFill>
                <a:latin typeface="Times New Roman" pitchFamily="18" charset="0"/>
              </a:defRPr>
            </a:lvl5pPr>
            <a:lvl6pPr marL="2627313" indent="-239713" defTabSz="947738" eaLnBrk="0" fontAlgn="base" hangingPunct="0">
              <a:spcBef>
                <a:spcPct val="30000"/>
              </a:spcBef>
              <a:spcAft>
                <a:spcPct val="0"/>
              </a:spcAft>
              <a:defRPr sz="1200">
                <a:solidFill>
                  <a:schemeClr val="tx1"/>
                </a:solidFill>
                <a:latin typeface="Times New Roman" pitchFamily="18" charset="0"/>
              </a:defRPr>
            </a:lvl6pPr>
            <a:lvl7pPr marL="3084513" indent="-239713" defTabSz="947738" eaLnBrk="0" fontAlgn="base" hangingPunct="0">
              <a:spcBef>
                <a:spcPct val="30000"/>
              </a:spcBef>
              <a:spcAft>
                <a:spcPct val="0"/>
              </a:spcAft>
              <a:defRPr sz="1200">
                <a:solidFill>
                  <a:schemeClr val="tx1"/>
                </a:solidFill>
                <a:latin typeface="Times New Roman" pitchFamily="18" charset="0"/>
              </a:defRPr>
            </a:lvl7pPr>
            <a:lvl8pPr marL="3541713" indent="-239713" defTabSz="947738" eaLnBrk="0" fontAlgn="base" hangingPunct="0">
              <a:spcBef>
                <a:spcPct val="30000"/>
              </a:spcBef>
              <a:spcAft>
                <a:spcPct val="0"/>
              </a:spcAft>
              <a:defRPr sz="1200">
                <a:solidFill>
                  <a:schemeClr val="tx1"/>
                </a:solidFill>
                <a:latin typeface="Times New Roman" pitchFamily="18" charset="0"/>
              </a:defRPr>
            </a:lvl8pPr>
            <a:lvl9pPr marL="3998913" indent="-239713" defTabSz="94773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C79EB7D-A340-4BAA-8E14-EA994E8AC5F7}" type="slidenum">
              <a:rPr lang="it-IT" altLang="it-IT" sz="1300" smtClean="0"/>
              <a:pPr eaLnBrk="1" hangingPunct="1">
                <a:spcBef>
                  <a:spcPct val="0"/>
                </a:spcBef>
              </a:pPr>
              <a:t>5</a:t>
            </a:fld>
            <a:endParaRPr lang="it-IT" altLang="it-IT" sz="1300" smtClean="0"/>
          </a:p>
        </p:txBody>
      </p:sp>
      <p:sp>
        <p:nvSpPr>
          <p:cNvPr id="16387" name="Rectangle 2"/>
          <p:cNvSpPr>
            <a:spLocks noGrp="1" noRot="1" noChangeAspect="1" noChangeArrowheads="1" noTextEdit="1"/>
          </p:cNvSpPr>
          <p:nvPr>
            <p:ph type="sldImg"/>
          </p:nvPr>
        </p:nvSpPr>
        <p:spPr>
          <a:xfrm>
            <a:off x="981075" y="787400"/>
            <a:ext cx="5138738" cy="3854450"/>
          </a:xfrm>
          <a:ln/>
        </p:spPr>
      </p:sp>
      <p:sp>
        <p:nvSpPr>
          <p:cNvPr id="16388" name="Rectangle 3"/>
          <p:cNvSpPr>
            <a:spLocks noGrp="1" noChangeArrowheads="1"/>
          </p:cNvSpPr>
          <p:nvPr>
            <p:ph type="body" idx="1"/>
          </p:nvPr>
        </p:nvSpPr>
        <p:spPr>
          <a:xfrm>
            <a:off x="958850" y="4878388"/>
            <a:ext cx="5183188" cy="4564062"/>
          </a:xfrm>
          <a:noFill/>
        </p:spPr>
        <p:txBody>
          <a:bodyPr/>
          <a:lstStyle/>
          <a:p>
            <a:pPr eaLnBrk="1" hangingPunct="1"/>
            <a:endParaRPr lang="it-IT" altLang="it-IT"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defTabSz="947738" eaLnBrk="0" hangingPunct="0">
              <a:spcBef>
                <a:spcPct val="30000"/>
              </a:spcBef>
              <a:defRPr sz="1200">
                <a:solidFill>
                  <a:schemeClr val="tx1"/>
                </a:solidFill>
                <a:latin typeface="Times New Roman" pitchFamily="18" charset="0"/>
              </a:defRPr>
            </a:lvl1pPr>
            <a:lvl2pPr marL="782638" indent="-300038" defTabSz="947738" eaLnBrk="0" hangingPunct="0">
              <a:spcBef>
                <a:spcPct val="30000"/>
              </a:spcBef>
              <a:defRPr sz="1200">
                <a:solidFill>
                  <a:schemeClr val="tx1"/>
                </a:solidFill>
                <a:latin typeface="Times New Roman" pitchFamily="18" charset="0"/>
              </a:defRPr>
            </a:lvl2pPr>
            <a:lvl3pPr marL="1204913" indent="-239713" defTabSz="947738" eaLnBrk="0" hangingPunct="0">
              <a:spcBef>
                <a:spcPct val="30000"/>
              </a:spcBef>
              <a:defRPr sz="1200">
                <a:solidFill>
                  <a:schemeClr val="tx1"/>
                </a:solidFill>
                <a:latin typeface="Times New Roman" pitchFamily="18" charset="0"/>
              </a:defRPr>
            </a:lvl3pPr>
            <a:lvl4pPr marL="1687513" indent="-239713" defTabSz="947738" eaLnBrk="0" hangingPunct="0">
              <a:spcBef>
                <a:spcPct val="30000"/>
              </a:spcBef>
              <a:defRPr sz="1200">
                <a:solidFill>
                  <a:schemeClr val="tx1"/>
                </a:solidFill>
                <a:latin typeface="Times New Roman" pitchFamily="18" charset="0"/>
              </a:defRPr>
            </a:lvl4pPr>
            <a:lvl5pPr marL="2170113" indent="-239713" defTabSz="947738" eaLnBrk="0" hangingPunct="0">
              <a:spcBef>
                <a:spcPct val="30000"/>
              </a:spcBef>
              <a:defRPr sz="1200">
                <a:solidFill>
                  <a:schemeClr val="tx1"/>
                </a:solidFill>
                <a:latin typeface="Times New Roman" pitchFamily="18" charset="0"/>
              </a:defRPr>
            </a:lvl5pPr>
            <a:lvl6pPr marL="2627313" indent="-239713" defTabSz="947738" eaLnBrk="0" fontAlgn="base" hangingPunct="0">
              <a:spcBef>
                <a:spcPct val="30000"/>
              </a:spcBef>
              <a:spcAft>
                <a:spcPct val="0"/>
              </a:spcAft>
              <a:defRPr sz="1200">
                <a:solidFill>
                  <a:schemeClr val="tx1"/>
                </a:solidFill>
                <a:latin typeface="Times New Roman" pitchFamily="18" charset="0"/>
              </a:defRPr>
            </a:lvl6pPr>
            <a:lvl7pPr marL="3084513" indent="-239713" defTabSz="947738" eaLnBrk="0" fontAlgn="base" hangingPunct="0">
              <a:spcBef>
                <a:spcPct val="30000"/>
              </a:spcBef>
              <a:spcAft>
                <a:spcPct val="0"/>
              </a:spcAft>
              <a:defRPr sz="1200">
                <a:solidFill>
                  <a:schemeClr val="tx1"/>
                </a:solidFill>
                <a:latin typeface="Times New Roman" pitchFamily="18" charset="0"/>
              </a:defRPr>
            </a:lvl7pPr>
            <a:lvl8pPr marL="3541713" indent="-239713" defTabSz="947738" eaLnBrk="0" fontAlgn="base" hangingPunct="0">
              <a:spcBef>
                <a:spcPct val="30000"/>
              </a:spcBef>
              <a:spcAft>
                <a:spcPct val="0"/>
              </a:spcAft>
              <a:defRPr sz="1200">
                <a:solidFill>
                  <a:schemeClr val="tx1"/>
                </a:solidFill>
                <a:latin typeface="Times New Roman" pitchFamily="18" charset="0"/>
              </a:defRPr>
            </a:lvl8pPr>
            <a:lvl9pPr marL="3998913" indent="-239713" defTabSz="94773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730195F8-F64A-4474-B37D-B3309A490BD3}" type="slidenum">
              <a:rPr lang="it-IT" altLang="it-IT" sz="1300" smtClean="0"/>
              <a:pPr eaLnBrk="1" hangingPunct="1">
                <a:spcBef>
                  <a:spcPct val="0"/>
                </a:spcBef>
              </a:pPr>
              <a:t>6</a:t>
            </a:fld>
            <a:endParaRPr lang="it-IT" altLang="it-IT" sz="1300" smtClean="0"/>
          </a:p>
        </p:txBody>
      </p:sp>
      <p:sp>
        <p:nvSpPr>
          <p:cNvPr id="17411" name="Rectangle 2"/>
          <p:cNvSpPr>
            <a:spLocks noGrp="1" noRot="1" noChangeAspect="1" noChangeArrowheads="1" noTextEdit="1"/>
          </p:cNvSpPr>
          <p:nvPr>
            <p:ph type="sldImg"/>
          </p:nvPr>
        </p:nvSpPr>
        <p:spPr>
          <a:xfrm>
            <a:off x="981075" y="787400"/>
            <a:ext cx="5138738" cy="3854450"/>
          </a:xfrm>
          <a:ln/>
        </p:spPr>
      </p:sp>
      <p:sp>
        <p:nvSpPr>
          <p:cNvPr id="17412" name="Rectangle 3"/>
          <p:cNvSpPr>
            <a:spLocks noGrp="1" noChangeArrowheads="1"/>
          </p:cNvSpPr>
          <p:nvPr>
            <p:ph type="body" idx="1"/>
          </p:nvPr>
        </p:nvSpPr>
        <p:spPr>
          <a:xfrm>
            <a:off x="958850" y="4878388"/>
            <a:ext cx="5183188" cy="4564062"/>
          </a:xfrm>
          <a:noFill/>
        </p:spPr>
        <p:txBody>
          <a:bodyPr/>
          <a:lstStyle/>
          <a:p>
            <a:pPr eaLnBrk="1" hangingPunct="1"/>
            <a:endParaRPr lang="it-IT" altLang="it-IT"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defTabSz="947738" eaLnBrk="0" hangingPunct="0">
              <a:spcBef>
                <a:spcPct val="30000"/>
              </a:spcBef>
              <a:defRPr sz="1200">
                <a:solidFill>
                  <a:schemeClr val="tx1"/>
                </a:solidFill>
                <a:latin typeface="Times New Roman" pitchFamily="18" charset="0"/>
              </a:defRPr>
            </a:lvl1pPr>
            <a:lvl2pPr marL="782638" indent="-300038" defTabSz="947738" eaLnBrk="0" hangingPunct="0">
              <a:spcBef>
                <a:spcPct val="30000"/>
              </a:spcBef>
              <a:defRPr sz="1200">
                <a:solidFill>
                  <a:schemeClr val="tx1"/>
                </a:solidFill>
                <a:latin typeface="Times New Roman" pitchFamily="18" charset="0"/>
              </a:defRPr>
            </a:lvl2pPr>
            <a:lvl3pPr marL="1204913" indent="-239713" defTabSz="947738" eaLnBrk="0" hangingPunct="0">
              <a:spcBef>
                <a:spcPct val="30000"/>
              </a:spcBef>
              <a:defRPr sz="1200">
                <a:solidFill>
                  <a:schemeClr val="tx1"/>
                </a:solidFill>
                <a:latin typeface="Times New Roman" pitchFamily="18" charset="0"/>
              </a:defRPr>
            </a:lvl3pPr>
            <a:lvl4pPr marL="1687513" indent="-239713" defTabSz="947738" eaLnBrk="0" hangingPunct="0">
              <a:spcBef>
                <a:spcPct val="30000"/>
              </a:spcBef>
              <a:defRPr sz="1200">
                <a:solidFill>
                  <a:schemeClr val="tx1"/>
                </a:solidFill>
                <a:latin typeface="Times New Roman" pitchFamily="18" charset="0"/>
              </a:defRPr>
            </a:lvl4pPr>
            <a:lvl5pPr marL="2170113" indent="-239713" defTabSz="947738" eaLnBrk="0" hangingPunct="0">
              <a:spcBef>
                <a:spcPct val="30000"/>
              </a:spcBef>
              <a:defRPr sz="1200">
                <a:solidFill>
                  <a:schemeClr val="tx1"/>
                </a:solidFill>
                <a:latin typeface="Times New Roman" pitchFamily="18" charset="0"/>
              </a:defRPr>
            </a:lvl5pPr>
            <a:lvl6pPr marL="2627313" indent="-239713" defTabSz="947738" eaLnBrk="0" fontAlgn="base" hangingPunct="0">
              <a:spcBef>
                <a:spcPct val="30000"/>
              </a:spcBef>
              <a:spcAft>
                <a:spcPct val="0"/>
              </a:spcAft>
              <a:defRPr sz="1200">
                <a:solidFill>
                  <a:schemeClr val="tx1"/>
                </a:solidFill>
                <a:latin typeface="Times New Roman" pitchFamily="18" charset="0"/>
              </a:defRPr>
            </a:lvl6pPr>
            <a:lvl7pPr marL="3084513" indent="-239713" defTabSz="947738" eaLnBrk="0" fontAlgn="base" hangingPunct="0">
              <a:spcBef>
                <a:spcPct val="30000"/>
              </a:spcBef>
              <a:spcAft>
                <a:spcPct val="0"/>
              </a:spcAft>
              <a:defRPr sz="1200">
                <a:solidFill>
                  <a:schemeClr val="tx1"/>
                </a:solidFill>
                <a:latin typeface="Times New Roman" pitchFamily="18" charset="0"/>
              </a:defRPr>
            </a:lvl7pPr>
            <a:lvl8pPr marL="3541713" indent="-239713" defTabSz="947738" eaLnBrk="0" fontAlgn="base" hangingPunct="0">
              <a:spcBef>
                <a:spcPct val="30000"/>
              </a:spcBef>
              <a:spcAft>
                <a:spcPct val="0"/>
              </a:spcAft>
              <a:defRPr sz="1200">
                <a:solidFill>
                  <a:schemeClr val="tx1"/>
                </a:solidFill>
                <a:latin typeface="Times New Roman" pitchFamily="18" charset="0"/>
              </a:defRPr>
            </a:lvl8pPr>
            <a:lvl9pPr marL="3998913" indent="-239713" defTabSz="94773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AB291FAF-514D-4E5B-A45B-7B15289761E8}" type="slidenum">
              <a:rPr lang="it-IT" altLang="it-IT" sz="1300" smtClean="0"/>
              <a:pPr eaLnBrk="1" hangingPunct="1">
                <a:spcBef>
                  <a:spcPct val="0"/>
                </a:spcBef>
              </a:pPr>
              <a:t>7</a:t>
            </a:fld>
            <a:endParaRPr lang="it-IT" altLang="it-IT" sz="1300" smtClean="0"/>
          </a:p>
        </p:txBody>
      </p:sp>
      <p:sp>
        <p:nvSpPr>
          <p:cNvPr id="19459" name="Rectangle 2"/>
          <p:cNvSpPr>
            <a:spLocks noGrp="1" noRot="1" noChangeAspect="1" noChangeArrowheads="1" noTextEdit="1"/>
          </p:cNvSpPr>
          <p:nvPr>
            <p:ph type="sldImg"/>
          </p:nvPr>
        </p:nvSpPr>
        <p:spPr>
          <a:xfrm>
            <a:off x="981075" y="787400"/>
            <a:ext cx="5138738" cy="3854450"/>
          </a:xfrm>
          <a:ln/>
        </p:spPr>
      </p:sp>
      <p:sp>
        <p:nvSpPr>
          <p:cNvPr id="19460" name="Rectangle 3"/>
          <p:cNvSpPr>
            <a:spLocks noGrp="1" noChangeArrowheads="1"/>
          </p:cNvSpPr>
          <p:nvPr>
            <p:ph type="body" idx="1"/>
          </p:nvPr>
        </p:nvSpPr>
        <p:spPr>
          <a:xfrm>
            <a:off x="958850" y="4878388"/>
            <a:ext cx="5183188" cy="4564062"/>
          </a:xfrm>
          <a:noFill/>
        </p:spPr>
        <p:txBody>
          <a:bodyPr/>
          <a:lstStyle/>
          <a:p>
            <a:pPr eaLnBrk="1" hangingPunct="1"/>
            <a:endParaRPr lang="it-IT" altLang="it-IT"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defTabSz="947738" eaLnBrk="0" hangingPunct="0">
              <a:spcBef>
                <a:spcPct val="30000"/>
              </a:spcBef>
              <a:defRPr sz="1200">
                <a:solidFill>
                  <a:schemeClr val="tx1"/>
                </a:solidFill>
                <a:latin typeface="Times New Roman" pitchFamily="18" charset="0"/>
              </a:defRPr>
            </a:lvl1pPr>
            <a:lvl2pPr marL="782638" indent="-300038" defTabSz="947738" eaLnBrk="0" hangingPunct="0">
              <a:spcBef>
                <a:spcPct val="30000"/>
              </a:spcBef>
              <a:defRPr sz="1200">
                <a:solidFill>
                  <a:schemeClr val="tx1"/>
                </a:solidFill>
                <a:latin typeface="Times New Roman" pitchFamily="18" charset="0"/>
              </a:defRPr>
            </a:lvl2pPr>
            <a:lvl3pPr marL="1204913" indent="-239713" defTabSz="947738" eaLnBrk="0" hangingPunct="0">
              <a:spcBef>
                <a:spcPct val="30000"/>
              </a:spcBef>
              <a:defRPr sz="1200">
                <a:solidFill>
                  <a:schemeClr val="tx1"/>
                </a:solidFill>
                <a:latin typeface="Times New Roman" pitchFamily="18" charset="0"/>
              </a:defRPr>
            </a:lvl3pPr>
            <a:lvl4pPr marL="1687513" indent="-239713" defTabSz="947738" eaLnBrk="0" hangingPunct="0">
              <a:spcBef>
                <a:spcPct val="30000"/>
              </a:spcBef>
              <a:defRPr sz="1200">
                <a:solidFill>
                  <a:schemeClr val="tx1"/>
                </a:solidFill>
                <a:latin typeface="Times New Roman" pitchFamily="18" charset="0"/>
              </a:defRPr>
            </a:lvl4pPr>
            <a:lvl5pPr marL="2170113" indent="-239713" defTabSz="947738" eaLnBrk="0" hangingPunct="0">
              <a:spcBef>
                <a:spcPct val="30000"/>
              </a:spcBef>
              <a:defRPr sz="1200">
                <a:solidFill>
                  <a:schemeClr val="tx1"/>
                </a:solidFill>
                <a:latin typeface="Times New Roman" pitchFamily="18" charset="0"/>
              </a:defRPr>
            </a:lvl5pPr>
            <a:lvl6pPr marL="2627313" indent="-239713" defTabSz="947738" eaLnBrk="0" fontAlgn="base" hangingPunct="0">
              <a:spcBef>
                <a:spcPct val="30000"/>
              </a:spcBef>
              <a:spcAft>
                <a:spcPct val="0"/>
              </a:spcAft>
              <a:defRPr sz="1200">
                <a:solidFill>
                  <a:schemeClr val="tx1"/>
                </a:solidFill>
                <a:latin typeface="Times New Roman" pitchFamily="18" charset="0"/>
              </a:defRPr>
            </a:lvl6pPr>
            <a:lvl7pPr marL="3084513" indent="-239713" defTabSz="947738" eaLnBrk="0" fontAlgn="base" hangingPunct="0">
              <a:spcBef>
                <a:spcPct val="30000"/>
              </a:spcBef>
              <a:spcAft>
                <a:spcPct val="0"/>
              </a:spcAft>
              <a:defRPr sz="1200">
                <a:solidFill>
                  <a:schemeClr val="tx1"/>
                </a:solidFill>
                <a:latin typeface="Times New Roman" pitchFamily="18" charset="0"/>
              </a:defRPr>
            </a:lvl7pPr>
            <a:lvl8pPr marL="3541713" indent="-239713" defTabSz="947738" eaLnBrk="0" fontAlgn="base" hangingPunct="0">
              <a:spcBef>
                <a:spcPct val="30000"/>
              </a:spcBef>
              <a:spcAft>
                <a:spcPct val="0"/>
              </a:spcAft>
              <a:defRPr sz="1200">
                <a:solidFill>
                  <a:schemeClr val="tx1"/>
                </a:solidFill>
                <a:latin typeface="Times New Roman" pitchFamily="18" charset="0"/>
              </a:defRPr>
            </a:lvl8pPr>
            <a:lvl9pPr marL="3998913" indent="-239713" defTabSz="94773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E7A2674D-2A9F-4210-BFA9-E05CE645C36E}" type="slidenum">
              <a:rPr lang="it-IT" altLang="it-IT" sz="1300" smtClean="0"/>
              <a:pPr eaLnBrk="1" hangingPunct="1">
                <a:spcBef>
                  <a:spcPct val="0"/>
                </a:spcBef>
              </a:pPr>
              <a:t>8</a:t>
            </a:fld>
            <a:endParaRPr lang="it-IT" altLang="it-IT" sz="1300" smtClean="0"/>
          </a:p>
        </p:txBody>
      </p:sp>
      <p:sp>
        <p:nvSpPr>
          <p:cNvPr id="20483" name="Rectangle 2"/>
          <p:cNvSpPr>
            <a:spLocks noGrp="1" noRot="1" noChangeAspect="1" noChangeArrowheads="1" noTextEdit="1"/>
          </p:cNvSpPr>
          <p:nvPr>
            <p:ph type="sldImg"/>
          </p:nvPr>
        </p:nvSpPr>
        <p:spPr>
          <a:xfrm>
            <a:off x="981075" y="787400"/>
            <a:ext cx="5138738" cy="3854450"/>
          </a:xfrm>
          <a:ln/>
        </p:spPr>
      </p:sp>
      <p:sp>
        <p:nvSpPr>
          <p:cNvPr id="20484" name="Rectangle 3"/>
          <p:cNvSpPr>
            <a:spLocks noGrp="1" noChangeArrowheads="1"/>
          </p:cNvSpPr>
          <p:nvPr>
            <p:ph type="body" idx="1"/>
          </p:nvPr>
        </p:nvSpPr>
        <p:spPr>
          <a:xfrm>
            <a:off x="958850" y="4878388"/>
            <a:ext cx="5183188" cy="4564062"/>
          </a:xfrm>
          <a:noFill/>
        </p:spPr>
        <p:txBody>
          <a:bodyPr/>
          <a:lstStyle/>
          <a:p>
            <a:pPr eaLnBrk="1" hangingPunct="1"/>
            <a:endParaRPr lang="it-IT" altLang="it-IT"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defTabSz="947738" eaLnBrk="0" hangingPunct="0">
              <a:spcBef>
                <a:spcPct val="30000"/>
              </a:spcBef>
              <a:defRPr sz="1200">
                <a:solidFill>
                  <a:schemeClr val="tx1"/>
                </a:solidFill>
                <a:latin typeface="Times New Roman" pitchFamily="18" charset="0"/>
              </a:defRPr>
            </a:lvl1pPr>
            <a:lvl2pPr marL="782638" indent="-300038" defTabSz="947738" eaLnBrk="0" hangingPunct="0">
              <a:spcBef>
                <a:spcPct val="30000"/>
              </a:spcBef>
              <a:defRPr sz="1200">
                <a:solidFill>
                  <a:schemeClr val="tx1"/>
                </a:solidFill>
                <a:latin typeface="Times New Roman" pitchFamily="18" charset="0"/>
              </a:defRPr>
            </a:lvl2pPr>
            <a:lvl3pPr marL="1204913" indent="-239713" defTabSz="947738" eaLnBrk="0" hangingPunct="0">
              <a:spcBef>
                <a:spcPct val="30000"/>
              </a:spcBef>
              <a:defRPr sz="1200">
                <a:solidFill>
                  <a:schemeClr val="tx1"/>
                </a:solidFill>
                <a:latin typeface="Times New Roman" pitchFamily="18" charset="0"/>
              </a:defRPr>
            </a:lvl3pPr>
            <a:lvl4pPr marL="1687513" indent="-239713" defTabSz="947738" eaLnBrk="0" hangingPunct="0">
              <a:spcBef>
                <a:spcPct val="30000"/>
              </a:spcBef>
              <a:defRPr sz="1200">
                <a:solidFill>
                  <a:schemeClr val="tx1"/>
                </a:solidFill>
                <a:latin typeface="Times New Roman" pitchFamily="18" charset="0"/>
              </a:defRPr>
            </a:lvl4pPr>
            <a:lvl5pPr marL="2170113" indent="-239713" defTabSz="947738" eaLnBrk="0" hangingPunct="0">
              <a:spcBef>
                <a:spcPct val="30000"/>
              </a:spcBef>
              <a:defRPr sz="1200">
                <a:solidFill>
                  <a:schemeClr val="tx1"/>
                </a:solidFill>
                <a:latin typeface="Times New Roman" pitchFamily="18" charset="0"/>
              </a:defRPr>
            </a:lvl5pPr>
            <a:lvl6pPr marL="2627313" indent="-239713" defTabSz="947738" eaLnBrk="0" fontAlgn="base" hangingPunct="0">
              <a:spcBef>
                <a:spcPct val="30000"/>
              </a:spcBef>
              <a:spcAft>
                <a:spcPct val="0"/>
              </a:spcAft>
              <a:defRPr sz="1200">
                <a:solidFill>
                  <a:schemeClr val="tx1"/>
                </a:solidFill>
                <a:latin typeface="Times New Roman" pitchFamily="18" charset="0"/>
              </a:defRPr>
            </a:lvl6pPr>
            <a:lvl7pPr marL="3084513" indent="-239713" defTabSz="947738" eaLnBrk="0" fontAlgn="base" hangingPunct="0">
              <a:spcBef>
                <a:spcPct val="30000"/>
              </a:spcBef>
              <a:spcAft>
                <a:spcPct val="0"/>
              </a:spcAft>
              <a:defRPr sz="1200">
                <a:solidFill>
                  <a:schemeClr val="tx1"/>
                </a:solidFill>
                <a:latin typeface="Times New Roman" pitchFamily="18" charset="0"/>
              </a:defRPr>
            </a:lvl7pPr>
            <a:lvl8pPr marL="3541713" indent="-239713" defTabSz="947738" eaLnBrk="0" fontAlgn="base" hangingPunct="0">
              <a:spcBef>
                <a:spcPct val="30000"/>
              </a:spcBef>
              <a:spcAft>
                <a:spcPct val="0"/>
              </a:spcAft>
              <a:defRPr sz="1200">
                <a:solidFill>
                  <a:schemeClr val="tx1"/>
                </a:solidFill>
                <a:latin typeface="Times New Roman" pitchFamily="18" charset="0"/>
              </a:defRPr>
            </a:lvl8pPr>
            <a:lvl9pPr marL="3998913" indent="-239713" defTabSz="94773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EE04E4F1-384A-4364-9D77-6E0A118C0590}" type="slidenum">
              <a:rPr lang="it-IT" altLang="it-IT" sz="1300" smtClean="0"/>
              <a:pPr eaLnBrk="1" hangingPunct="1">
                <a:spcBef>
                  <a:spcPct val="0"/>
                </a:spcBef>
              </a:pPr>
              <a:t>9</a:t>
            </a:fld>
            <a:endParaRPr lang="it-IT" altLang="it-IT" sz="1300" smtClean="0"/>
          </a:p>
        </p:txBody>
      </p:sp>
      <p:sp>
        <p:nvSpPr>
          <p:cNvPr id="23555" name="Rectangle 2"/>
          <p:cNvSpPr>
            <a:spLocks noGrp="1" noRot="1" noChangeAspect="1" noChangeArrowheads="1" noTextEdit="1"/>
          </p:cNvSpPr>
          <p:nvPr>
            <p:ph type="sldImg"/>
          </p:nvPr>
        </p:nvSpPr>
        <p:spPr>
          <a:xfrm>
            <a:off x="981075" y="787400"/>
            <a:ext cx="5138738" cy="3854450"/>
          </a:xfrm>
          <a:ln/>
        </p:spPr>
      </p:sp>
      <p:sp>
        <p:nvSpPr>
          <p:cNvPr id="23556" name="Rectangle 3"/>
          <p:cNvSpPr>
            <a:spLocks noGrp="1" noChangeArrowheads="1"/>
          </p:cNvSpPr>
          <p:nvPr>
            <p:ph type="body" idx="1"/>
          </p:nvPr>
        </p:nvSpPr>
        <p:spPr>
          <a:xfrm>
            <a:off x="958850" y="4878388"/>
            <a:ext cx="5183188" cy="4564062"/>
          </a:xfrm>
          <a:noFill/>
        </p:spPr>
        <p:txBody>
          <a:bodyPr/>
          <a:lstStyle/>
          <a:p>
            <a:pPr eaLnBrk="1" hangingPunct="1"/>
            <a:endParaRPr lang="it-IT" altLang="it-IT"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defTabSz="947738" eaLnBrk="0" hangingPunct="0">
              <a:spcBef>
                <a:spcPct val="30000"/>
              </a:spcBef>
              <a:defRPr sz="1200">
                <a:solidFill>
                  <a:schemeClr val="tx1"/>
                </a:solidFill>
                <a:latin typeface="Times New Roman" pitchFamily="18" charset="0"/>
              </a:defRPr>
            </a:lvl1pPr>
            <a:lvl2pPr marL="782638" indent="-300038" defTabSz="947738" eaLnBrk="0" hangingPunct="0">
              <a:spcBef>
                <a:spcPct val="30000"/>
              </a:spcBef>
              <a:defRPr sz="1200">
                <a:solidFill>
                  <a:schemeClr val="tx1"/>
                </a:solidFill>
                <a:latin typeface="Times New Roman" pitchFamily="18" charset="0"/>
              </a:defRPr>
            </a:lvl2pPr>
            <a:lvl3pPr marL="1204913" indent="-239713" defTabSz="947738" eaLnBrk="0" hangingPunct="0">
              <a:spcBef>
                <a:spcPct val="30000"/>
              </a:spcBef>
              <a:defRPr sz="1200">
                <a:solidFill>
                  <a:schemeClr val="tx1"/>
                </a:solidFill>
                <a:latin typeface="Times New Roman" pitchFamily="18" charset="0"/>
              </a:defRPr>
            </a:lvl3pPr>
            <a:lvl4pPr marL="1687513" indent="-239713" defTabSz="947738" eaLnBrk="0" hangingPunct="0">
              <a:spcBef>
                <a:spcPct val="30000"/>
              </a:spcBef>
              <a:defRPr sz="1200">
                <a:solidFill>
                  <a:schemeClr val="tx1"/>
                </a:solidFill>
                <a:latin typeface="Times New Roman" pitchFamily="18" charset="0"/>
              </a:defRPr>
            </a:lvl4pPr>
            <a:lvl5pPr marL="2170113" indent="-239713" defTabSz="947738" eaLnBrk="0" hangingPunct="0">
              <a:spcBef>
                <a:spcPct val="30000"/>
              </a:spcBef>
              <a:defRPr sz="1200">
                <a:solidFill>
                  <a:schemeClr val="tx1"/>
                </a:solidFill>
                <a:latin typeface="Times New Roman" pitchFamily="18" charset="0"/>
              </a:defRPr>
            </a:lvl5pPr>
            <a:lvl6pPr marL="2627313" indent="-239713" defTabSz="947738" eaLnBrk="0" fontAlgn="base" hangingPunct="0">
              <a:spcBef>
                <a:spcPct val="30000"/>
              </a:spcBef>
              <a:spcAft>
                <a:spcPct val="0"/>
              </a:spcAft>
              <a:defRPr sz="1200">
                <a:solidFill>
                  <a:schemeClr val="tx1"/>
                </a:solidFill>
                <a:latin typeface="Times New Roman" pitchFamily="18" charset="0"/>
              </a:defRPr>
            </a:lvl6pPr>
            <a:lvl7pPr marL="3084513" indent="-239713" defTabSz="947738" eaLnBrk="0" fontAlgn="base" hangingPunct="0">
              <a:spcBef>
                <a:spcPct val="30000"/>
              </a:spcBef>
              <a:spcAft>
                <a:spcPct val="0"/>
              </a:spcAft>
              <a:defRPr sz="1200">
                <a:solidFill>
                  <a:schemeClr val="tx1"/>
                </a:solidFill>
                <a:latin typeface="Times New Roman" pitchFamily="18" charset="0"/>
              </a:defRPr>
            </a:lvl7pPr>
            <a:lvl8pPr marL="3541713" indent="-239713" defTabSz="947738" eaLnBrk="0" fontAlgn="base" hangingPunct="0">
              <a:spcBef>
                <a:spcPct val="30000"/>
              </a:spcBef>
              <a:spcAft>
                <a:spcPct val="0"/>
              </a:spcAft>
              <a:defRPr sz="1200">
                <a:solidFill>
                  <a:schemeClr val="tx1"/>
                </a:solidFill>
                <a:latin typeface="Times New Roman" pitchFamily="18" charset="0"/>
              </a:defRPr>
            </a:lvl8pPr>
            <a:lvl9pPr marL="3998913" indent="-239713" defTabSz="94773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AE15AA90-048B-4BC4-8C9C-AA55B6407C75}" type="slidenum">
              <a:rPr lang="it-IT" altLang="it-IT" sz="1300" smtClean="0"/>
              <a:pPr eaLnBrk="1" hangingPunct="1">
                <a:spcBef>
                  <a:spcPct val="0"/>
                </a:spcBef>
              </a:pPr>
              <a:t>10</a:t>
            </a:fld>
            <a:endParaRPr lang="it-IT" altLang="it-IT" sz="1300" smtClean="0"/>
          </a:p>
        </p:txBody>
      </p:sp>
      <p:sp>
        <p:nvSpPr>
          <p:cNvPr id="24579" name="Rectangle 2"/>
          <p:cNvSpPr>
            <a:spLocks noGrp="1" noRot="1" noChangeAspect="1" noChangeArrowheads="1" noTextEdit="1"/>
          </p:cNvSpPr>
          <p:nvPr>
            <p:ph type="sldImg"/>
          </p:nvPr>
        </p:nvSpPr>
        <p:spPr>
          <a:xfrm>
            <a:off x="981075" y="787400"/>
            <a:ext cx="5138738" cy="3854450"/>
          </a:xfrm>
          <a:ln/>
        </p:spPr>
      </p:sp>
      <p:sp>
        <p:nvSpPr>
          <p:cNvPr id="24580" name="Rectangle 3"/>
          <p:cNvSpPr>
            <a:spLocks noGrp="1" noChangeArrowheads="1"/>
          </p:cNvSpPr>
          <p:nvPr>
            <p:ph type="body" idx="1"/>
          </p:nvPr>
        </p:nvSpPr>
        <p:spPr>
          <a:xfrm>
            <a:off x="958850" y="4878388"/>
            <a:ext cx="5183188" cy="4564062"/>
          </a:xfrm>
          <a:noFill/>
        </p:spPr>
        <p:txBody>
          <a:bodyPr/>
          <a:lstStyle/>
          <a:p>
            <a:pPr eaLnBrk="1" hangingPunct="1"/>
            <a:endParaRPr lang="it-IT" alt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EBF083E1-D240-4A27-92C8-41E5D8A267B9}" type="slidenum">
              <a:rPr lang="it-IT" altLang="it-IT"/>
              <a:pPr>
                <a:defRPr/>
              </a:pPr>
              <a:t>‹N›</a:t>
            </a:fld>
            <a:endParaRPr lang="it-IT" altLang="it-IT"/>
          </a:p>
        </p:txBody>
      </p:sp>
    </p:spTree>
    <p:extLst>
      <p:ext uri="{BB962C8B-B14F-4D97-AF65-F5344CB8AC3E}">
        <p14:creationId xmlns:p14="http://schemas.microsoft.com/office/powerpoint/2010/main" val="2622806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6E6C13E5-A494-4856-8C9A-DCCEB99E4B2E}" type="slidenum">
              <a:rPr lang="it-IT" altLang="it-IT"/>
              <a:pPr>
                <a:defRPr/>
              </a:pPr>
              <a:t>‹N›</a:t>
            </a:fld>
            <a:endParaRPr lang="it-IT" altLang="it-IT"/>
          </a:p>
        </p:txBody>
      </p:sp>
    </p:spTree>
    <p:extLst>
      <p:ext uri="{BB962C8B-B14F-4D97-AF65-F5344CB8AC3E}">
        <p14:creationId xmlns:p14="http://schemas.microsoft.com/office/powerpoint/2010/main" val="116701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609600"/>
            <a:ext cx="1943100" cy="54864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85800" y="609600"/>
            <a:ext cx="5676900" cy="5486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69AE376C-CD0F-4ECC-BC5E-3C87D2E0769B}" type="slidenum">
              <a:rPr lang="it-IT" altLang="it-IT"/>
              <a:pPr>
                <a:defRPr/>
              </a:pPr>
              <a:t>‹N›</a:t>
            </a:fld>
            <a:endParaRPr lang="it-IT" altLang="it-IT"/>
          </a:p>
        </p:txBody>
      </p:sp>
    </p:spTree>
    <p:extLst>
      <p:ext uri="{BB962C8B-B14F-4D97-AF65-F5344CB8AC3E}">
        <p14:creationId xmlns:p14="http://schemas.microsoft.com/office/powerpoint/2010/main" val="1286664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BBF1BEC5-06AA-474E-BFA6-5EEFB5620BAC}" type="slidenum">
              <a:rPr lang="it-IT" altLang="it-IT"/>
              <a:pPr>
                <a:defRPr/>
              </a:pPr>
              <a:t>‹N›</a:t>
            </a:fld>
            <a:endParaRPr lang="it-IT" altLang="it-IT"/>
          </a:p>
        </p:txBody>
      </p:sp>
    </p:spTree>
    <p:extLst>
      <p:ext uri="{BB962C8B-B14F-4D97-AF65-F5344CB8AC3E}">
        <p14:creationId xmlns:p14="http://schemas.microsoft.com/office/powerpoint/2010/main" val="808353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C8BD2856-827D-4611-A262-8842FC3E4FA5}" type="slidenum">
              <a:rPr lang="it-IT" altLang="it-IT"/>
              <a:pPr>
                <a:defRPr/>
              </a:pPr>
              <a:t>‹N›</a:t>
            </a:fld>
            <a:endParaRPr lang="it-IT" altLang="it-IT"/>
          </a:p>
        </p:txBody>
      </p:sp>
    </p:spTree>
    <p:extLst>
      <p:ext uri="{BB962C8B-B14F-4D97-AF65-F5344CB8AC3E}">
        <p14:creationId xmlns:p14="http://schemas.microsoft.com/office/powerpoint/2010/main" val="3989666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7" name="Rectangle 6"/>
          <p:cNvSpPr>
            <a:spLocks noGrp="1" noChangeArrowheads="1"/>
          </p:cNvSpPr>
          <p:nvPr>
            <p:ph type="sldNum" sz="quarter" idx="12"/>
          </p:nvPr>
        </p:nvSpPr>
        <p:spPr>
          <a:ln/>
        </p:spPr>
        <p:txBody>
          <a:bodyPr/>
          <a:lstStyle>
            <a:lvl1pPr>
              <a:defRPr/>
            </a:lvl1pPr>
          </a:lstStyle>
          <a:p>
            <a:pPr>
              <a:defRPr/>
            </a:pPr>
            <a:fld id="{784EC2BC-FE42-46C4-91A7-A43A4D172172}" type="slidenum">
              <a:rPr lang="it-IT" altLang="it-IT"/>
              <a:pPr>
                <a:defRPr/>
              </a:pPr>
              <a:t>‹N›</a:t>
            </a:fld>
            <a:endParaRPr lang="it-IT" altLang="it-IT"/>
          </a:p>
        </p:txBody>
      </p:sp>
    </p:spTree>
    <p:extLst>
      <p:ext uri="{BB962C8B-B14F-4D97-AF65-F5344CB8AC3E}">
        <p14:creationId xmlns:p14="http://schemas.microsoft.com/office/powerpoint/2010/main" val="3528089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9" name="Rectangle 6"/>
          <p:cNvSpPr>
            <a:spLocks noGrp="1" noChangeArrowheads="1"/>
          </p:cNvSpPr>
          <p:nvPr>
            <p:ph type="sldNum" sz="quarter" idx="12"/>
          </p:nvPr>
        </p:nvSpPr>
        <p:spPr>
          <a:ln/>
        </p:spPr>
        <p:txBody>
          <a:bodyPr/>
          <a:lstStyle>
            <a:lvl1pPr>
              <a:defRPr/>
            </a:lvl1pPr>
          </a:lstStyle>
          <a:p>
            <a:pPr>
              <a:defRPr/>
            </a:pPr>
            <a:fld id="{BA748542-C2F9-4A10-95FF-F1D13649DB52}" type="slidenum">
              <a:rPr lang="it-IT" altLang="it-IT"/>
              <a:pPr>
                <a:defRPr/>
              </a:pPr>
              <a:t>‹N›</a:t>
            </a:fld>
            <a:endParaRPr lang="it-IT" altLang="it-IT"/>
          </a:p>
        </p:txBody>
      </p:sp>
    </p:spTree>
    <p:extLst>
      <p:ext uri="{BB962C8B-B14F-4D97-AF65-F5344CB8AC3E}">
        <p14:creationId xmlns:p14="http://schemas.microsoft.com/office/powerpoint/2010/main" val="3301993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5" name="Rectangle 6"/>
          <p:cNvSpPr>
            <a:spLocks noGrp="1" noChangeArrowheads="1"/>
          </p:cNvSpPr>
          <p:nvPr>
            <p:ph type="sldNum" sz="quarter" idx="12"/>
          </p:nvPr>
        </p:nvSpPr>
        <p:spPr>
          <a:ln/>
        </p:spPr>
        <p:txBody>
          <a:bodyPr/>
          <a:lstStyle>
            <a:lvl1pPr>
              <a:defRPr/>
            </a:lvl1pPr>
          </a:lstStyle>
          <a:p>
            <a:pPr>
              <a:defRPr/>
            </a:pPr>
            <a:fld id="{173CA7C2-7314-4FF3-B82D-D0427144F208}" type="slidenum">
              <a:rPr lang="it-IT" altLang="it-IT"/>
              <a:pPr>
                <a:defRPr/>
              </a:pPr>
              <a:t>‹N›</a:t>
            </a:fld>
            <a:endParaRPr lang="it-IT" altLang="it-IT"/>
          </a:p>
        </p:txBody>
      </p:sp>
    </p:spTree>
    <p:extLst>
      <p:ext uri="{BB962C8B-B14F-4D97-AF65-F5344CB8AC3E}">
        <p14:creationId xmlns:p14="http://schemas.microsoft.com/office/powerpoint/2010/main" val="2409009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4" name="Rectangle 6"/>
          <p:cNvSpPr>
            <a:spLocks noGrp="1" noChangeArrowheads="1"/>
          </p:cNvSpPr>
          <p:nvPr>
            <p:ph type="sldNum" sz="quarter" idx="12"/>
          </p:nvPr>
        </p:nvSpPr>
        <p:spPr>
          <a:ln/>
        </p:spPr>
        <p:txBody>
          <a:bodyPr/>
          <a:lstStyle>
            <a:lvl1pPr>
              <a:defRPr/>
            </a:lvl1pPr>
          </a:lstStyle>
          <a:p>
            <a:pPr>
              <a:defRPr/>
            </a:pPr>
            <a:fld id="{86F531B0-99BE-439F-9A95-E2F594A5E4DD}" type="slidenum">
              <a:rPr lang="it-IT" altLang="it-IT"/>
              <a:pPr>
                <a:defRPr/>
              </a:pPr>
              <a:t>‹N›</a:t>
            </a:fld>
            <a:endParaRPr lang="it-IT" altLang="it-IT"/>
          </a:p>
        </p:txBody>
      </p:sp>
    </p:spTree>
    <p:extLst>
      <p:ext uri="{BB962C8B-B14F-4D97-AF65-F5344CB8AC3E}">
        <p14:creationId xmlns:p14="http://schemas.microsoft.com/office/powerpoint/2010/main" val="1893279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7" name="Rectangle 6"/>
          <p:cNvSpPr>
            <a:spLocks noGrp="1" noChangeArrowheads="1"/>
          </p:cNvSpPr>
          <p:nvPr>
            <p:ph type="sldNum" sz="quarter" idx="12"/>
          </p:nvPr>
        </p:nvSpPr>
        <p:spPr>
          <a:ln/>
        </p:spPr>
        <p:txBody>
          <a:bodyPr/>
          <a:lstStyle>
            <a:lvl1pPr>
              <a:defRPr/>
            </a:lvl1pPr>
          </a:lstStyle>
          <a:p>
            <a:pPr>
              <a:defRPr/>
            </a:pPr>
            <a:fld id="{EE036B1F-40EB-4FBD-BC1A-C6C2EC4C45BF}" type="slidenum">
              <a:rPr lang="it-IT" altLang="it-IT"/>
              <a:pPr>
                <a:defRPr/>
              </a:pPr>
              <a:t>‹N›</a:t>
            </a:fld>
            <a:endParaRPr lang="it-IT" altLang="it-IT"/>
          </a:p>
        </p:txBody>
      </p:sp>
    </p:spTree>
    <p:extLst>
      <p:ext uri="{BB962C8B-B14F-4D97-AF65-F5344CB8AC3E}">
        <p14:creationId xmlns:p14="http://schemas.microsoft.com/office/powerpoint/2010/main" val="3174547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7" name="Rectangle 6"/>
          <p:cNvSpPr>
            <a:spLocks noGrp="1" noChangeArrowheads="1"/>
          </p:cNvSpPr>
          <p:nvPr>
            <p:ph type="sldNum" sz="quarter" idx="12"/>
          </p:nvPr>
        </p:nvSpPr>
        <p:spPr>
          <a:ln/>
        </p:spPr>
        <p:txBody>
          <a:bodyPr/>
          <a:lstStyle>
            <a:lvl1pPr>
              <a:defRPr/>
            </a:lvl1pPr>
          </a:lstStyle>
          <a:p>
            <a:pPr>
              <a:defRPr/>
            </a:pPr>
            <a:fld id="{6964E39F-FF92-4B75-A426-993AB880B990}" type="slidenum">
              <a:rPr lang="it-IT" altLang="it-IT"/>
              <a:pPr>
                <a:defRPr/>
              </a:pPr>
              <a:t>‹N›</a:t>
            </a:fld>
            <a:endParaRPr lang="it-IT" altLang="it-IT"/>
          </a:p>
        </p:txBody>
      </p:sp>
    </p:spTree>
    <p:extLst>
      <p:ext uri="{BB962C8B-B14F-4D97-AF65-F5344CB8AC3E}">
        <p14:creationId xmlns:p14="http://schemas.microsoft.com/office/powerpoint/2010/main" val="3375238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99CCFF"/>
            </a:gs>
            <a:gs pos="50000">
              <a:srgbClr val="FFFFFF"/>
            </a:gs>
            <a:gs pos="100000">
              <a:srgbClr val="99CC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 dello schema</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it-IT" altLang="it-IT"/>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it-IT" altLang="it-IT"/>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C3733920-3460-4F7E-A5D5-557223D43C26}"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20.emf"/><Relationship Id="rId5" Type="http://schemas.openxmlformats.org/officeDocument/2006/relationships/image" Target="../media/image19.emf"/><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21.emf"/><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22.emf"/><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25.emf"/><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24.emf"/><Relationship Id="rId5" Type="http://schemas.openxmlformats.org/officeDocument/2006/relationships/image" Target="../media/image23.emf"/><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5.emf"/><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10.emf"/><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9.emf"/><Relationship Id="rId5" Type="http://schemas.openxmlformats.org/officeDocument/2006/relationships/image" Target="../media/image8.emf"/><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2.emf"/><Relationship Id="rId5" Type="http://schemas.openxmlformats.org/officeDocument/2006/relationships/image" Target="../media/image11.emf"/><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15.emf"/><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4.emf"/><Relationship Id="rId5" Type="http://schemas.openxmlformats.org/officeDocument/2006/relationships/image" Target="../media/image13.emf"/><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7.emf"/><Relationship Id="rId5" Type="http://schemas.openxmlformats.org/officeDocument/2006/relationships/image" Target="../media/image16.emf"/><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18.emf"/><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2060"/>
            </a:gs>
            <a:gs pos="100000">
              <a:srgbClr val="99CCFF"/>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idx="4294967295"/>
          </p:nvPr>
        </p:nvSpPr>
        <p:spPr>
          <a:xfrm>
            <a:off x="755650" y="966788"/>
            <a:ext cx="7920038" cy="1439862"/>
          </a:xfrm>
        </p:spPr>
        <p:txBody>
          <a:bodyPr/>
          <a:lstStyle/>
          <a:p>
            <a:pPr eaLnBrk="1" hangingPunct="1"/>
            <a:r>
              <a:rPr lang="it-IT" altLang="it-IT" sz="3600" b="1" dirty="0" smtClean="0">
                <a:solidFill>
                  <a:srgbClr val="FFFFFF"/>
                </a:solidFill>
                <a:latin typeface="Arial" charset="0"/>
              </a:rPr>
              <a:t>Osservatorio sulle imprese femminili in provincia di Firenze  -  </a:t>
            </a:r>
            <a:r>
              <a:rPr lang="it-IT" altLang="it-IT" sz="3600" b="1" smtClean="0">
                <a:solidFill>
                  <a:srgbClr val="FFFFFF"/>
                </a:solidFill>
                <a:latin typeface="Arial" charset="0"/>
              </a:rPr>
              <a:t>Anno 2016</a:t>
            </a:r>
            <a:endParaRPr lang="it-IT" altLang="it-IT" sz="3600" b="1" dirty="0" smtClean="0">
              <a:solidFill>
                <a:srgbClr val="FFFFFF"/>
              </a:solidFill>
              <a:latin typeface="Arial" charset="0"/>
            </a:endParaRPr>
          </a:p>
        </p:txBody>
      </p:sp>
      <p:pic>
        <p:nvPicPr>
          <p:cNvPr id="2051" name="Picture 6"/>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284663" y="4967288"/>
            <a:ext cx="2409825"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5"/>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836863" y="4508500"/>
            <a:ext cx="1246187" cy="127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 Box 17"/>
          <p:cNvSpPr txBox="1">
            <a:spLocks noChangeArrowheads="1"/>
          </p:cNvSpPr>
          <p:nvPr/>
        </p:nvSpPr>
        <p:spPr bwMode="auto">
          <a:xfrm>
            <a:off x="2916238" y="6165850"/>
            <a:ext cx="3816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366FF"/>
                </a:solidFill>
                <a:miter lim="800000"/>
                <a:headEnd/>
                <a:tailEnd/>
              </a14:hiddenLine>
            </a:ext>
            <a:ext uri="{AF507438-7753-43E0-B8FC-AC1667EBCBE1}">
              <a14:hiddenEffects xmlns:a14="http://schemas.microsoft.com/office/drawing/2010/main">
                <a:effectLst>
                  <a:outerShdw dist="81320" dir="2319588" algn="ctr" rotWithShape="0">
                    <a:srgbClr val="808080"/>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defRPr/>
            </a:pPr>
            <a:r>
              <a:rPr lang="it-IT" altLang="it-IT" sz="1800" b="1" dirty="0" smtClean="0">
                <a:solidFill>
                  <a:schemeClr val="tx2">
                    <a:lumMod val="75000"/>
                  </a:schemeClr>
                </a:solidFill>
                <a:latin typeface="Arial" charset="0"/>
              </a:rPr>
              <a:t>statistica@fi.camcom.it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0" y="188913"/>
            <a:ext cx="9144000" cy="533400"/>
          </a:xfrm>
        </p:spPr>
        <p:txBody>
          <a:bodyPr/>
          <a:lstStyle/>
          <a:p>
            <a:pPr eaLnBrk="1" hangingPunct="1"/>
            <a:r>
              <a:rPr lang="it-IT" altLang="it-IT" sz="2800" b="1" dirty="0" smtClean="0">
                <a:solidFill>
                  <a:schemeClr val="tx1"/>
                </a:solidFill>
                <a:latin typeface="Arial" charset="0"/>
              </a:rPr>
              <a:t>L’occupazione generata dall’imprenditoria femminile</a:t>
            </a:r>
          </a:p>
        </p:txBody>
      </p:sp>
      <p:sp>
        <p:nvSpPr>
          <p:cNvPr id="13" name="AutoShape 9"/>
          <p:cNvSpPr>
            <a:spLocks noChangeArrowheads="1"/>
          </p:cNvSpPr>
          <p:nvPr/>
        </p:nvSpPr>
        <p:spPr bwMode="auto">
          <a:xfrm rot="10800000">
            <a:off x="1835150" y="0"/>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14"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15" name="AutoShape 8"/>
          <p:cNvSpPr>
            <a:spLocks noChangeArrowheads="1"/>
          </p:cNvSpPr>
          <p:nvPr/>
        </p:nvSpPr>
        <p:spPr bwMode="auto">
          <a:xfrm>
            <a:off x="0" y="6092825"/>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grpSp>
        <p:nvGrpSpPr>
          <p:cNvPr id="12295" name="Group 13"/>
          <p:cNvGrpSpPr>
            <a:grpSpLocks/>
          </p:cNvGrpSpPr>
          <p:nvPr/>
        </p:nvGrpSpPr>
        <p:grpSpPr bwMode="auto">
          <a:xfrm>
            <a:off x="8101013" y="6453188"/>
            <a:ext cx="966787" cy="360362"/>
            <a:chOff x="96" y="3984"/>
            <a:chExt cx="864" cy="288"/>
          </a:xfrm>
        </p:grpSpPr>
        <p:pic>
          <p:nvPicPr>
            <p:cNvPr id="12298" name="Picture 14"/>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6" y="3984"/>
              <a:ext cx="24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9" name="Picture 15"/>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36" y="4080"/>
              <a:ext cx="62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1"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990" y="757910"/>
            <a:ext cx="8964488" cy="2750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asellaDiTesto 1"/>
          <p:cNvSpPr txBox="1"/>
          <p:nvPr/>
        </p:nvSpPr>
        <p:spPr>
          <a:xfrm>
            <a:off x="28990" y="3508570"/>
            <a:ext cx="9115010" cy="307777"/>
          </a:xfrm>
          <a:prstGeom prst="rect">
            <a:avLst/>
          </a:prstGeom>
          <a:noFill/>
        </p:spPr>
        <p:txBody>
          <a:bodyPr wrap="square" rtlCol="0">
            <a:spAutoFit/>
          </a:bodyPr>
          <a:lstStyle/>
          <a:p>
            <a:r>
              <a:rPr lang="it-IT" sz="1400" b="1" dirty="0" smtClean="0">
                <a:latin typeface="Arial" panose="020B0604020202020204" pitchFamily="34" charset="0"/>
                <a:cs typeface="Arial" panose="020B0604020202020204" pitchFamily="34" charset="0"/>
              </a:rPr>
              <a:t>L’89% delle imprese femminili ha un numero di addetti compreso tra 1 e 5, rispetto all’84,6 delle altre.</a:t>
            </a:r>
            <a:endParaRPr lang="it-IT" sz="1400" b="1" dirty="0">
              <a:latin typeface="Arial" panose="020B0604020202020204" pitchFamily="34" charset="0"/>
              <a:cs typeface="Arial" panose="020B0604020202020204" pitchFamily="34" charset="0"/>
            </a:endParaRPr>
          </a:p>
        </p:txBody>
      </p:sp>
      <p:pic>
        <p:nvPicPr>
          <p:cNvPr id="307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4205" y="3778639"/>
            <a:ext cx="7207963" cy="2877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58600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0" y="188913"/>
            <a:ext cx="9144000" cy="533400"/>
          </a:xfrm>
        </p:spPr>
        <p:txBody>
          <a:bodyPr/>
          <a:lstStyle/>
          <a:p>
            <a:pPr eaLnBrk="1" hangingPunct="1"/>
            <a:r>
              <a:rPr lang="it-IT" altLang="it-IT" sz="2800" b="1" smtClean="0">
                <a:solidFill>
                  <a:schemeClr val="tx1"/>
                </a:solidFill>
                <a:latin typeface="Arial" charset="0"/>
              </a:rPr>
              <a:t>Altri aspetti dell’imprenditoria femminile</a:t>
            </a:r>
          </a:p>
        </p:txBody>
      </p:sp>
      <p:sp>
        <p:nvSpPr>
          <p:cNvPr id="12291" name="Rectangle 22"/>
          <p:cNvSpPr>
            <a:spLocks noChangeArrowheads="1"/>
          </p:cNvSpPr>
          <p:nvPr/>
        </p:nvSpPr>
        <p:spPr bwMode="auto">
          <a:xfrm>
            <a:off x="5731545" y="1510674"/>
            <a:ext cx="2954338"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it-IT" altLang="it-IT" sz="1600" b="1" dirty="0">
                <a:latin typeface="Arial" charset="0"/>
              </a:rPr>
              <a:t>L’imprenditoria femminile fiorentina si caratterizza per una rilevante presenza di imprese artigiane e imprese </a:t>
            </a:r>
            <a:r>
              <a:rPr lang="it-IT" altLang="it-IT" sz="1600" b="1" dirty="0" smtClean="0">
                <a:latin typeface="Arial" charset="0"/>
              </a:rPr>
              <a:t>straniere (25,5 </a:t>
            </a:r>
            <a:r>
              <a:rPr lang="it-IT" altLang="it-IT" sz="1600" b="1" dirty="0">
                <a:latin typeface="Arial" charset="0"/>
              </a:rPr>
              <a:t>e </a:t>
            </a:r>
            <a:r>
              <a:rPr lang="it-IT" altLang="it-IT" sz="1600" b="1" dirty="0" smtClean="0">
                <a:latin typeface="Arial" charset="0"/>
              </a:rPr>
              <a:t>20,1%); la quota di imprese giovanili, cioè guidate da donne con meno di 35 anni, si ferma all’11,6%, dato che comunque si posiziona al di sopra di quello medio provinciale (9,1%).</a:t>
            </a:r>
            <a:endParaRPr lang="it-IT" altLang="it-IT" sz="1600" b="1" dirty="0">
              <a:latin typeface="Arial" charset="0"/>
            </a:endParaRPr>
          </a:p>
        </p:txBody>
      </p:sp>
      <p:sp>
        <p:nvSpPr>
          <p:cNvPr id="13" name="AutoShape 9"/>
          <p:cNvSpPr>
            <a:spLocks noChangeArrowheads="1"/>
          </p:cNvSpPr>
          <p:nvPr/>
        </p:nvSpPr>
        <p:spPr bwMode="auto">
          <a:xfrm rot="10800000">
            <a:off x="1835150" y="0"/>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14"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15" name="AutoShape 8"/>
          <p:cNvSpPr>
            <a:spLocks noChangeArrowheads="1"/>
          </p:cNvSpPr>
          <p:nvPr/>
        </p:nvSpPr>
        <p:spPr bwMode="auto">
          <a:xfrm>
            <a:off x="0" y="6092825"/>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grpSp>
        <p:nvGrpSpPr>
          <p:cNvPr id="12295" name="Group 13"/>
          <p:cNvGrpSpPr>
            <a:grpSpLocks/>
          </p:cNvGrpSpPr>
          <p:nvPr/>
        </p:nvGrpSpPr>
        <p:grpSpPr bwMode="auto">
          <a:xfrm>
            <a:off x="8101013" y="6453188"/>
            <a:ext cx="966787" cy="360362"/>
            <a:chOff x="96" y="3984"/>
            <a:chExt cx="864" cy="288"/>
          </a:xfrm>
        </p:grpSpPr>
        <p:pic>
          <p:nvPicPr>
            <p:cNvPr id="12298" name="Picture 14"/>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6" y="3984"/>
              <a:ext cx="24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9" name="Picture 15"/>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36" y="4080"/>
              <a:ext cx="62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3661" y="1259948"/>
            <a:ext cx="5018882" cy="3249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0" y="228600"/>
            <a:ext cx="9144000" cy="533400"/>
          </a:xfrm>
        </p:spPr>
        <p:txBody>
          <a:bodyPr/>
          <a:lstStyle/>
          <a:p>
            <a:pPr eaLnBrk="1" hangingPunct="1"/>
            <a:r>
              <a:rPr lang="it-IT" altLang="it-IT" sz="2800" b="1" dirty="0" smtClean="0">
                <a:solidFill>
                  <a:schemeClr val="tx1"/>
                </a:solidFill>
                <a:latin typeface="Arial" charset="0"/>
              </a:rPr>
              <a:t>La componente femminile nel mercato del lavoro</a:t>
            </a:r>
          </a:p>
        </p:txBody>
      </p:sp>
      <p:sp>
        <p:nvSpPr>
          <p:cNvPr id="6147" name="Text Box 48"/>
          <p:cNvSpPr txBox="1">
            <a:spLocks noChangeArrowheads="1"/>
          </p:cNvSpPr>
          <p:nvPr/>
        </p:nvSpPr>
        <p:spPr bwMode="auto">
          <a:xfrm>
            <a:off x="73025" y="4433888"/>
            <a:ext cx="4354959"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50000"/>
              </a:spcBef>
              <a:buFontTx/>
              <a:buNone/>
            </a:pPr>
            <a:r>
              <a:rPr lang="it-IT" altLang="it-IT" sz="1600" b="1" dirty="0" smtClean="0">
                <a:latin typeface="Arial" charset="0"/>
              </a:rPr>
              <a:t>Gli ultimi dati ad oggi disponibili a livello provinciale vedono la </a:t>
            </a:r>
            <a:r>
              <a:rPr lang="it-IT" altLang="it-IT" sz="1600" b="1" dirty="0">
                <a:latin typeface="Arial" charset="0"/>
              </a:rPr>
              <a:t>presenza femminile all’interno del mercato del lavoro locale </a:t>
            </a:r>
            <a:r>
              <a:rPr lang="it-IT" altLang="it-IT" sz="1600" b="1" dirty="0" smtClean="0">
                <a:latin typeface="Arial" charset="0"/>
              </a:rPr>
              <a:t>stazionaria, pur con alcuni segnali di flessione </a:t>
            </a:r>
            <a:r>
              <a:rPr lang="it-IT" altLang="it-IT" sz="1600" b="1" dirty="0">
                <a:latin typeface="Arial" charset="0"/>
              </a:rPr>
              <a:t>(le donne occupate incidono – a fine anno – per il 47,1%), mentre il tasso di occupazione rimane al di sopra del 60</a:t>
            </a:r>
            <a:r>
              <a:rPr lang="it-IT" altLang="it-IT" sz="1600" b="1" dirty="0" smtClean="0">
                <a:latin typeface="Arial" charset="0"/>
              </a:rPr>
              <a:t>%, perdendo due punti sul 2014</a:t>
            </a:r>
            <a:endParaRPr lang="it-IT" altLang="it-IT" sz="1600" b="1" dirty="0">
              <a:latin typeface="Arial" charset="0"/>
            </a:endParaRPr>
          </a:p>
        </p:txBody>
      </p:sp>
      <p:sp>
        <p:nvSpPr>
          <p:cNvPr id="6148" name="Text Box 49"/>
          <p:cNvSpPr txBox="1">
            <a:spLocks noChangeArrowheads="1"/>
          </p:cNvSpPr>
          <p:nvPr/>
        </p:nvSpPr>
        <p:spPr bwMode="auto">
          <a:xfrm>
            <a:off x="4644008" y="4459288"/>
            <a:ext cx="4258692"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50000"/>
              </a:spcBef>
              <a:buFontTx/>
              <a:buNone/>
            </a:pPr>
            <a:r>
              <a:rPr lang="it-IT" altLang="it-IT" sz="1600" b="1" dirty="0">
                <a:latin typeface="Arial" charset="0"/>
              </a:rPr>
              <a:t>L’aumento della partecipazione al mercato del lavoro, con un tasso di attività che si mantiene oramai stabilmente sopra il 65% manifesta la volontà delle donne di partecipare attivamente alle dinamiche del mercato del lavoro.</a:t>
            </a:r>
            <a:endParaRPr lang="it-IT" altLang="it-IT" sz="1800" dirty="0"/>
          </a:p>
        </p:txBody>
      </p:sp>
      <p:sp>
        <p:nvSpPr>
          <p:cNvPr id="9" name="AutoShape 9"/>
          <p:cNvSpPr>
            <a:spLocks noChangeArrowheads="1"/>
          </p:cNvSpPr>
          <p:nvPr/>
        </p:nvSpPr>
        <p:spPr bwMode="auto">
          <a:xfrm rot="10800000">
            <a:off x="1835150" y="0"/>
            <a:ext cx="7308850" cy="765175"/>
          </a:xfrm>
          <a:prstGeom prst="rtTriangle">
            <a:avLst/>
          </a:prstGeom>
          <a:solidFill>
            <a:srgbClr val="1F497D">
              <a:lumMod val="75000"/>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auto" hangingPunct="1">
              <a:spcBef>
                <a:spcPct val="0"/>
              </a:spcBef>
              <a:spcAft>
                <a:spcPts val="0"/>
              </a:spcAft>
              <a:buFontTx/>
              <a:buNone/>
              <a:defRPr/>
            </a:pPr>
            <a:endParaRPr lang="it-IT" altLang="it-IT" sz="1800" kern="0" smtClean="0">
              <a:solidFill>
                <a:prstClr val="black"/>
              </a:solidFill>
            </a:endParaRPr>
          </a:p>
        </p:txBody>
      </p:sp>
      <p:sp>
        <p:nvSpPr>
          <p:cNvPr id="10"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11" name="AutoShape 8"/>
          <p:cNvSpPr>
            <a:spLocks noChangeArrowheads="1"/>
          </p:cNvSpPr>
          <p:nvPr/>
        </p:nvSpPr>
        <p:spPr bwMode="auto">
          <a:xfrm>
            <a:off x="0" y="6092825"/>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grpSp>
        <p:nvGrpSpPr>
          <p:cNvPr id="6152" name="Group 13"/>
          <p:cNvGrpSpPr>
            <a:grpSpLocks/>
          </p:cNvGrpSpPr>
          <p:nvPr/>
        </p:nvGrpSpPr>
        <p:grpSpPr bwMode="auto">
          <a:xfrm>
            <a:off x="8101013" y="6453188"/>
            <a:ext cx="966787" cy="360362"/>
            <a:chOff x="96" y="3984"/>
            <a:chExt cx="864" cy="288"/>
          </a:xfrm>
        </p:grpSpPr>
        <p:pic>
          <p:nvPicPr>
            <p:cNvPr id="6154" name="Picture 14"/>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6" y="3984"/>
              <a:ext cx="24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5" name="Picture 15"/>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36" y="4080"/>
              <a:ext cx="62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6153" name="Picture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163" y="903288"/>
            <a:ext cx="9083675" cy="302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52662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0" y="188913"/>
            <a:ext cx="9144000" cy="533400"/>
          </a:xfrm>
        </p:spPr>
        <p:txBody>
          <a:bodyPr/>
          <a:lstStyle/>
          <a:p>
            <a:pPr eaLnBrk="1" hangingPunct="1"/>
            <a:r>
              <a:rPr lang="it-IT" altLang="it-IT" sz="2800" b="1" smtClean="0">
                <a:solidFill>
                  <a:schemeClr val="tx1"/>
                </a:solidFill>
                <a:latin typeface="Arial" charset="0"/>
              </a:rPr>
              <a:t>Le cariche femminili</a:t>
            </a:r>
          </a:p>
        </p:txBody>
      </p:sp>
      <p:sp>
        <p:nvSpPr>
          <p:cNvPr id="13315" name="Rectangle 22"/>
          <p:cNvSpPr>
            <a:spLocks noChangeArrowheads="1"/>
          </p:cNvSpPr>
          <p:nvPr/>
        </p:nvSpPr>
        <p:spPr bwMode="auto">
          <a:xfrm>
            <a:off x="5961670" y="1049259"/>
            <a:ext cx="2954338"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it-IT" altLang="it-IT" sz="1600" b="1" dirty="0">
                <a:latin typeface="Arial" charset="0"/>
              </a:rPr>
              <a:t>A fine anno, in provincia di Firenze, le cariche e qualifiche ricoperte dalle donne </a:t>
            </a:r>
            <a:r>
              <a:rPr lang="it-IT" altLang="it-IT" sz="1600" b="1" dirty="0" smtClean="0">
                <a:latin typeface="Arial" charset="0"/>
              </a:rPr>
              <a:t>incidono per il 27,1%. </a:t>
            </a:r>
          </a:p>
        </p:txBody>
      </p:sp>
      <p:sp>
        <p:nvSpPr>
          <p:cNvPr id="15" name="Text Box 17"/>
          <p:cNvSpPr txBox="1">
            <a:spLocks noChangeArrowheads="1"/>
          </p:cNvSpPr>
          <p:nvPr/>
        </p:nvSpPr>
        <p:spPr bwMode="auto">
          <a:xfrm>
            <a:off x="6264275" y="5430254"/>
            <a:ext cx="2879725" cy="101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366FF"/>
                </a:solidFill>
                <a:miter lim="800000"/>
                <a:headEnd/>
                <a:tailEnd/>
              </a14:hiddenLine>
            </a:ext>
            <a:ext uri="{AF507438-7753-43E0-B8FC-AC1667EBCBE1}">
              <a14:hiddenEffects xmlns:a14="http://schemas.microsoft.com/office/drawing/2010/main">
                <a:effectLst>
                  <a:outerShdw dist="81320" dir="2319588" algn="ctr" rotWithShape="0">
                    <a:srgbClr val="808080"/>
                  </a:outerShdw>
                </a:effectLst>
              </a14:hiddenEffects>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r>
              <a:rPr lang="it-IT" altLang="it-IT" sz="1200" b="1" dirty="0" err="1" smtClean="0">
                <a:solidFill>
                  <a:schemeClr val="tx2">
                    <a:lumMod val="85000"/>
                    <a:lumOff val="15000"/>
                  </a:schemeClr>
                </a:solidFill>
                <a:latin typeface="Arial" panose="020B0604020202020204" pitchFamily="34" charset="0"/>
                <a:cs typeface="Arial" panose="020B0604020202020204" pitchFamily="34" charset="0"/>
              </a:rPr>
              <a:t>RIferimenti</a:t>
            </a:r>
            <a:endParaRPr lang="it-IT" altLang="it-IT" sz="1200" b="1" dirty="0" smtClean="0">
              <a:solidFill>
                <a:schemeClr val="tx2">
                  <a:lumMod val="85000"/>
                  <a:lumOff val="15000"/>
                </a:schemeClr>
              </a:solidFill>
              <a:latin typeface="Arial" panose="020B0604020202020204" pitchFamily="34" charset="0"/>
              <a:cs typeface="Arial" panose="020B0604020202020204" pitchFamily="34" charset="0"/>
            </a:endParaRPr>
          </a:p>
          <a:p>
            <a:pPr algn="ctr" eaLnBrk="1" hangingPunct="1">
              <a:defRPr/>
            </a:pPr>
            <a:endParaRPr lang="it-IT" altLang="it-IT" sz="1200" b="1" dirty="0" smtClean="0">
              <a:solidFill>
                <a:schemeClr val="tx2">
                  <a:lumMod val="85000"/>
                  <a:lumOff val="15000"/>
                </a:schemeClr>
              </a:solidFill>
              <a:latin typeface="Arial" panose="020B0604020202020204" pitchFamily="34" charset="0"/>
              <a:cs typeface="Arial" panose="020B0604020202020204" pitchFamily="34" charset="0"/>
            </a:endParaRPr>
          </a:p>
          <a:p>
            <a:pPr algn="ctr" eaLnBrk="1" hangingPunct="1">
              <a:defRPr/>
            </a:pPr>
            <a:r>
              <a:rPr lang="it-IT" altLang="it-IT" sz="1200" b="1" dirty="0" smtClean="0">
                <a:solidFill>
                  <a:schemeClr val="tx2">
                    <a:lumMod val="85000"/>
                    <a:lumOff val="15000"/>
                  </a:schemeClr>
                </a:solidFill>
                <a:latin typeface="Arial" panose="020B0604020202020204" pitchFamily="34" charset="0"/>
                <a:cs typeface="Arial" panose="020B0604020202020204" pitchFamily="34" charset="0"/>
              </a:rPr>
              <a:t>U.O. STATISTICA E STUDI</a:t>
            </a:r>
          </a:p>
          <a:p>
            <a:pPr algn="ctr" eaLnBrk="1" hangingPunct="1">
              <a:defRPr/>
            </a:pPr>
            <a:r>
              <a:rPr lang="it-IT" altLang="it-IT" sz="1200" b="1" dirty="0" smtClean="0">
                <a:solidFill>
                  <a:schemeClr val="tx2">
                    <a:lumMod val="85000"/>
                    <a:lumOff val="15000"/>
                  </a:schemeClr>
                </a:solidFill>
                <a:latin typeface="Arial" panose="020B0604020202020204" pitchFamily="34" charset="0"/>
                <a:cs typeface="Arial" panose="020B0604020202020204" pitchFamily="34" charset="0"/>
              </a:rPr>
              <a:t>TEL. 055 29.81.213 – 214.</a:t>
            </a:r>
          </a:p>
          <a:p>
            <a:pPr algn="ctr" eaLnBrk="1" hangingPunct="1">
              <a:defRPr/>
            </a:pPr>
            <a:r>
              <a:rPr lang="it-IT" altLang="it-IT" sz="1200" b="1" dirty="0" smtClean="0">
                <a:solidFill>
                  <a:schemeClr val="tx2">
                    <a:lumMod val="85000"/>
                    <a:lumOff val="15000"/>
                  </a:schemeClr>
                </a:solidFill>
                <a:latin typeface="Arial" panose="020B0604020202020204" pitchFamily="34" charset="0"/>
                <a:cs typeface="Arial" panose="020B0604020202020204" pitchFamily="34" charset="0"/>
              </a:rPr>
              <a:t>statistica@fi.camcom.it</a:t>
            </a:r>
          </a:p>
        </p:txBody>
      </p:sp>
      <p:sp>
        <p:nvSpPr>
          <p:cNvPr id="76" name="AutoShape 9"/>
          <p:cNvSpPr>
            <a:spLocks noChangeArrowheads="1"/>
          </p:cNvSpPr>
          <p:nvPr/>
        </p:nvSpPr>
        <p:spPr bwMode="auto">
          <a:xfrm rot="10800000">
            <a:off x="1835150" y="0"/>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77"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79" name="AutoShape 8"/>
          <p:cNvSpPr>
            <a:spLocks noChangeArrowheads="1"/>
          </p:cNvSpPr>
          <p:nvPr/>
        </p:nvSpPr>
        <p:spPr bwMode="auto">
          <a:xfrm>
            <a:off x="0" y="6092825"/>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grpSp>
        <p:nvGrpSpPr>
          <p:cNvPr id="13320" name="Group 13"/>
          <p:cNvGrpSpPr>
            <a:grpSpLocks/>
          </p:cNvGrpSpPr>
          <p:nvPr/>
        </p:nvGrpSpPr>
        <p:grpSpPr bwMode="auto">
          <a:xfrm>
            <a:off x="8101013" y="6453188"/>
            <a:ext cx="966787" cy="360362"/>
            <a:chOff x="96" y="3984"/>
            <a:chExt cx="864" cy="288"/>
          </a:xfrm>
        </p:grpSpPr>
        <p:pic>
          <p:nvPicPr>
            <p:cNvPr id="13324" name="Picture 14"/>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6" y="3984"/>
              <a:ext cx="24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25" name="Picture 15"/>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36" y="4080"/>
              <a:ext cx="62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321" name="AutoShape 12"/>
          <p:cNvSpPr>
            <a:spLocks noChangeAspect="1" noChangeArrowheads="1"/>
          </p:cNvSpPr>
          <p:nvPr/>
        </p:nvSpPr>
        <p:spPr bwMode="auto">
          <a:xfrm>
            <a:off x="155575" y="3043238"/>
            <a:ext cx="5499100" cy="333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it-IT" altLang="it-IT" sz="1800"/>
          </a:p>
        </p:txBody>
      </p:sp>
      <p:pic>
        <p:nvPicPr>
          <p:cNvPr id="614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305" y="2547136"/>
            <a:ext cx="4382125" cy="2664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081" y="889000"/>
            <a:ext cx="5808662" cy="1617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9" name="Picture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419079" y="2516972"/>
            <a:ext cx="4567808" cy="2664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Rectangle 22"/>
          <p:cNvSpPr>
            <a:spLocks noChangeArrowheads="1"/>
          </p:cNvSpPr>
          <p:nvPr/>
        </p:nvSpPr>
        <p:spPr bwMode="auto">
          <a:xfrm>
            <a:off x="61306" y="5399645"/>
            <a:ext cx="638290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it-IT" altLang="it-IT" sz="1600" b="1" dirty="0" smtClean="0">
                <a:latin typeface="Arial" charset="0"/>
              </a:rPr>
              <a:t>Rispetto alla popolazione residente in provincia al 1/1/2016, emerge un tasso di partecipazione delle donne (</a:t>
            </a:r>
            <a:r>
              <a:rPr lang="it-IT" altLang="it-IT" sz="1400" b="1" i="1" dirty="0" smtClean="0">
                <a:latin typeface="Arial" charset="0"/>
              </a:rPr>
              <a:t>rapporto tra coloro che hanno almeno una carica in un’imprese registrata e corrispettivo totale dei residenti con più di 18 anni</a:t>
            </a:r>
            <a:r>
              <a:rPr lang="it-IT" altLang="it-IT" sz="1600" b="1" dirty="0" smtClean="0">
                <a:latin typeface="Arial" charset="0"/>
              </a:rPr>
              <a:t>) che si ferma all’11% a fronte del 31,5% degli uomini.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Connettore 2 13"/>
          <p:cNvCxnSpPr>
            <a:stCxn id="2" idx="4"/>
          </p:cNvCxnSpPr>
          <p:nvPr/>
        </p:nvCxnSpPr>
        <p:spPr>
          <a:xfrm flipH="1">
            <a:off x="4445621" y="2276872"/>
            <a:ext cx="13192" cy="1309572"/>
          </a:xfrm>
          <a:prstGeom prst="straightConnector1">
            <a:avLst/>
          </a:prstGeom>
          <a:ln w="38100">
            <a:solidFill>
              <a:srgbClr val="A50021"/>
            </a:solidFill>
            <a:tailEnd type="arrow"/>
          </a:ln>
        </p:spPr>
        <p:style>
          <a:lnRef idx="1">
            <a:schemeClr val="accent1"/>
          </a:lnRef>
          <a:fillRef idx="0">
            <a:schemeClr val="accent1"/>
          </a:fillRef>
          <a:effectRef idx="0">
            <a:schemeClr val="accent1"/>
          </a:effectRef>
          <a:fontRef idx="minor">
            <a:schemeClr val="tx1"/>
          </a:fontRef>
        </p:style>
      </p:cxnSp>
      <p:sp>
        <p:nvSpPr>
          <p:cNvPr id="2" name="Ovale 1"/>
          <p:cNvSpPr/>
          <p:nvPr/>
        </p:nvSpPr>
        <p:spPr>
          <a:xfrm>
            <a:off x="1608776" y="981075"/>
            <a:ext cx="5700074" cy="1295797"/>
          </a:xfrm>
          <a:prstGeom prst="ellipse">
            <a:avLst/>
          </a:prstGeom>
          <a:solidFill>
            <a:srgbClr val="FF99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b="1" dirty="0">
                <a:solidFill>
                  <a:schemeClr val="tx1"/>
                </a:solidFill>
                <a:latin typeface="Arial" panose="020B0604020202020204" pitchFamily="34" charset="0"/>
                <a:cs typeface="Arial" panose="020B0604020202020204" pitchFamily="34" charset="0"/>
              </a:rPr>
              <a:t>La presenza femminile all’interno delle imprese è rilevata tramite il numero di:</a:t>
            </a:r>
          </a:p>
        </p:txBody>
      </p:sp>
      <p:cxnSp>
        <p:nvCxnSpPr>
          <p:cNvPr id="4" name="Connettore 2 3"/>
          <p:cNvCxnSpPr/>
          <p:nvPr/>
        </p:nvCxnSpPr>
        <p:spPr>
          <a:xfrm>
            <a:off x="6615858" y="2077128"/>
            <a:ext cx="960438" cy="1612900"/>
          </a:xfrm>
          <a:prstGeom prst="straightConnector1">
            <a:avLst/>
          </a:prstGeom>
          <a:ln w="38100">
            <a:solidFill>
              <a:srgbClr val="A50021"/>
            </a:solidFill>
            <a:tailEnd type="arrow"/>
          </a:ln>
        </p:spPr>
        <p:style>
          <a:lnRef idx="1">
            <a:schemeClr val="accent1"/>
          </a:lnRef>
          <a:fillRef idx="0">
            <a:schemeClr val="accent1"/>
          </a:fillRef>
          <a:effectRef idx="0">
            <a:schemeClr val="accent1"/>
          </a:effectRef>
          <a:fontRef idx="minor">
            <a:schemeClr val="tx1"/>
          </a:fontRef>
        </p:style>
      </p:cxnSp>
      <p:cxnSp>
        <p:nvCxnSpPr>
          <p:cNvPr id="13" name="Connettore 2 12"/>
          <p:cNvCxnSpPr/>
          <p:nvPr/>
        </p:nvCxnSpPr>
        <p:spPr>
          <a:xfrm flipH="1">
            <a:off x="1998426" y="2077128"/>
            <a:ext cx="409575" cy="1624013"/>
          </a:xfrm>
          <a:prstGeom prst="straightConnector1">
            <a:avLst/>
          </a:prstGeom>
          <a:ln w="38100">
            <a:solidFill>
              <a:srgbClr val="A50021"/>
            </a:solidFill>
            <a:tailEnd type="arrow"/>
          </a:ln>
        </p:spPr>
        <p:style>
          <a:lnRef idx="1">
            <a:schemeClr val="accent1"/>
          </a:lnRef>
          <a:fillRef idx="0">
            <a:schemeClr val="accent1"/>
          </a:fillRef>
          <a:effectRef idx="0">
            <a:schemeClr val="accent1"/>
          </a:effectRef>
          <a:fontRef idx="minor">
            <a:schemeClr val="tx1"/>
          </a:fontRef>
        </p:style>
      </p:cxnSp>
      <p:sp>
        <p:nvSpPr>
          <p:cNvPr id="8" name="Ovale 7"/>
          <p:cNvSpPr/>
          <p:nvPr/>
        </p:nvSpPr>
        <p:spPr>
          <a:xfrm>
            <a:off x="156491" y="2805801"/>
            <a:ext cx="2779713" cy="939800"/>
          </a:xfrm>
          <a:prstGeom prst="ellipse">
            <a:avLst/>
          </a:prstGeom>
          <a:solidFill>
            <a:srgbClr val="FF99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1600" b="1" dirty="0">
                <a:solidFill>
                  <a:schemeClr val="tx1"/>
                </a:solidFill>
                <a:latin typeface="Arial" panose="020B0604020202020204" pitchFamily="34" charset="0"/>
                <a:cs typeface="Arial" panose="020B0604020202020204" pitchFamily="34" charset="0"/>
              </a:rPr>
              <a:t>Imprese a maggioranza femminile</a:t>
            </a:r>
            <a:endParaRPr lang="it-IT" sz="1400" b="1" dirty="0">
              <a:solidFill>
                <a:schemeClr val="tx1"/>
              </a:solidFill>
              <a:latin typeface="Arial" panose="020B0604020202020204" pitchFamily="34" charset="0"/>
              <a:cs typeface="Arial" panose="020B0604020202020204" pitchFamily="34" charset="0"/>
            </a:endParaRPr>
          </a:p>
        </p:txBody>
      </p:sp>
      <p:sp>
        <p:nvSpPr>
          <p:cNvPr id="19" name="Ovale 18"/>
          <p:cNvSpPr/>
          <p:nvPr/>
        </p:nvSpPr>
        <p:spPr>
          <a:xfrm>
            <a:off x="2894012" y="2808438"/>
            <a:ext cx="3095625" cy="938213"/>
          </a:xfrm>
          <a:prstGeom prst="ellipse">
            <a:avLst/>
          </a:prstGeom>
          <a:solidFill>
            <a:srgbClr val="FF99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1600" b="1" dirty="0">
                <a:solidFill>
                  <a:schemeClr val="tx1"/>
                </a:solidFill>
                <a:latin typeface="Arial" panose="020B0604020202020204" pitchFamily="34" charset="0"/>
                <a:cs typeface="Arial" panose="020B0604020202020204" pitchFamily="34" charset="0"/>
              </a:rPr>
              <a:t>Donne che hanno almeno una carica</a:t>
            </a:r>
          </a:p>
        </p:txBody>
      </p:sp>
      <p:sp>
        <p:nvSpPr>
          <p:cNvPr id="20" name="Ovale 19"/>
          <p:cNvSpPr/>
          <p:nvPr/>
        </p:nvSpPr>
        <p:spPr>
          <a:xfrm>
            <a:off x="6086746" y="2762928"/>
            <a:ext cx="2808287" cy="938213"/>
          </a:xfrm>
          <a:prstGeom prst="ellipse">
            <a:avLst/>
          </a:prstGeom>
          <a:solidFill>
            <a:srgbClr val="FF99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1600" b="1" dirty="0">
                <a:solidFill>
                  <a:schemeClr val="tx1"/>
                </a:solidFill>
                <a:latin typeface="Arial" panose="020B0604020202020204" pitchFamily="34" charset="0"/>
                <a:cs typeface="Arial" panose="020B0604020202020204" pitchFamily="34" charset="0"/>
              </a:rPr>
              <a:t>Insieme delle cariche ricoperte da donne</a:t>
            </a:r>
          </a:p>
        </p:txBody>
      </p:sp>
      <p:sp>
        <p:nvSpPr>
          <p:cNvPr id="25" name="Freccia in giù 24"/>
          <p:cNvSpPr/>
          <p:nvPr/>
        </p:nvSpPr>
        <p:spPr>
          <a:xfrm>
            <a:off x="3704735" y="3924438"/>
            <a:ext cx="387350" cy="900113"/>
          </a:xfrm>
          <a:prstGeom prst="downArrow">
            <a:avLst/>
          </a:prstGeom>
          <a:solidFill>
            <a:schemeClr val="accent2">
              <a:lumMod val="50000"/>
            </a:schemeClr>
          </a:solid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34" name="Freccia in giù 33"/>
          <p:cNvSpPr/>
          <p:nvPr/>
        </p:nvSpPr>
        <p:spPr>
          <a:xfrm>
            <a:off x="4925523" y="3927515"/>
            <a:ext cx="387350" cy="887413"/>
          </a:xfrm>
          <a:prstGeom prst="downArrow">
            <a:avLst/>
          </a:prstGeom>
          <a:solidFill>
            <a:schemeClr val="accent2">
              <a:lumMod val="50000"/>
            </a:schemeClr>
          </a:solid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35" name="Freccia in giù 34"/>
          <p:cNvSpPr/>
          <p:nvPr/>
        </p:nvSpPr>
        <p:spPr>
          <a:xfrm>
            <a:off x="701185" y="3915207"/>
            <a:ext cx="388938" cy="792163"/>
          </a:xfrm>
          <a:prstGeom prst="downArrow">
            <a:avLst/>
          </a:prstGeom>
          <a:solidFill>
            <a:schemeClr val="accent2">
              <a:lumMod val="50000"/>
            </a:schemeClr>
          </a:solid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1" name="Freccia in giù 20"/>
          <p:cNvSpPr/>
          <p:nvPr/>
        </p:nvSpPr>
        <p:spPr>
          <a:xfrm>
            <a:off x="1964835" y="3932670"/>
            <a:ext cx="388938" cy="820737"/>
          </a:xfrm>
          <a:prstGeom prst="downArrow">
            <a:avLst/>
          </a:prstGeom>
          <a:solidFill>
            <a:schemeClr val="accent2">
              <a:lumMod val="50000"/>
            </a:schemeClr>
          </a:solid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3088" name="CasellaDiTesto 25"/>
          <p:cNvSpPr txBox="1">
            <a:spLocks noChangeArrowheads="1"/>
          </p:cNvSpPr>
          <p:nvPr/>
        </p:nvSpPr>
        <p:spPr bwMode="auto">
          <a:xfrm>
            <a:off x="266700" y="3685039"/>
            <a:ext cx="1181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it-IT" altLang="it-IT" sz="1400" b="1">
                <a:latin typeface="Tahoma" pitchFamily="34" charset="0"/>
                <a:cs typeface="Tahoma" pitchFamily="34" charset="0"/>
              </a:rPr>
              <a:t>Iscritte</a:t>
            </a:r>
          </a:p>
        </p:txBody>
      </p:sp>
      <p:sp>
        <p:nvSpPr>
          <p:cNvPr id="3089" name="CasellaDiTesto 25"/>
          <p:cNvSpPr txBox="1">
            <a:spLocks noChangeArrowheads="1"/>
          </p:cNvSpPr>
          <p:nvPr/>
        </p:nvSpPr>
        <p:spPr bwMode="auto">
          <a:xfrm>
            <a:off x="1535113" y="3685039"/>
            <a:ext cx="1262062"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it-IT" altLang="it-IT" sz="1400" b="1">
                <a:latin typeface="Tahoma" pitchFamily="34" charset="0"/>
                <a:cs typeface="Tahoma" pitchFamily="34" charset="0"/>
              </a:rPr>
              <a:t>di cui attive</a:t>
            </a:r>
          </a:p>
        </p:txBody>
      </p:sp>
      <p:sp>
        <p:nvSpPr>
          <p:cNvPr id="3090" name="CasellaDiTesto 25"/>
          <p:cNvSpPr txBox="1">
            <a:spLocks noChangeArrowheads="1"/>
          </p:cNvSpPr>
          <p:nvPr/>
        </p:nvSpPr>
        <p:spPr bwMode="auto">
          <a:xfrm>
            <a:off x="6138863" y="3685039"/>
            <a:ext cx="1181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it-IT" altLang="it-IT" sz="1400" b="1">
                <a:latin typeface="Tahoma" pitchFamily="34" charset="0"/>
                <a:cs typeface="Tahoma" pitchFamily="34" charset="0"/>
              </a:rPr>
              <a:t>Iscritte</a:t>
            </a:r>
          </a:p>
        </p:txBody>
      </p:sp>
      <p:sp>
        <p:nvSpPr>
          <p:cNvPr id="3091" name="CasellaDiTesto 25"/>
          <p:cNvSpPr txBox="1">
            <a:spLocks noChangeArrowheads="1"/>
          </p:cNvSpPr>
          <p:nvPr/>
        </p:nvSpPr>
        <p:spPr bwMode="auto">
          <a:xfrm>
            <a:off x="7308850" y="3685039"/>
            <a:ext cx="12620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it-IT" altLang="it-IT" sz="1400" b="1">
                <a:latin typeface="Tahoma" pitchFamily="34" charset="0"/>
                <a:cs typeface="Tahoma" pitchFamily="34" charset="0"/>
              </a:rPr>
              <a:t>di cui attive</a:t>
            </a:r>
          </a:p>
        </p:txBody>
      </p:sp>
      <p:sp>
        <p:nvSpPr>
          <p:cNvPr id="3092" name="CasellaDiTesto 25"/>
          <p:cNvSpPr txBox="1">
            <a:spLocks noChangeArrowheads="1"/>
          </p:cNvSpPr>
          <p:nvPr/>
        </p:nvSpPr>
        <p:spPr bwMode="auto">
          <a:xfrm>
            <a:off x="3260725" y="3685039"/>
            <a:ext cx="1181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it-IT" altLang="it-IT" sz="1400" b="1">
                <a:latin typeface="Tahoma" pitchFamily="34" charset="0"/>
                <a:cs typeface="Tahoma" pitchFamily="34" charset="0"/>
              </a:rPr>
              <a:t>Iscritte</a:t>
            </a:r>
          </a:p>
        </p:txBody>
      </p:sp>
      <p:sp>
        <p:nvSpPr>
          <p:cNvPr id="3093" name="CasellaDiTesto 25"/>
          <p:cNvSpPr txBox="1">
            <a:spLocks noChangeArrowheads="1"/>
          </p:cNvSpPr>
          <p:nvPr/>
        </p:nvSpPr>
        <p:spPr bwMode="auto">
          <a:xfrm>
            <a:off x="4427538" y="3685039"/>
            <a:ext cx="1262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it-IT" altLang="it-IT" sz="1400" b="1">
                <a:latin typeface="Tahoma" pitchFamily="34" charset="0"/>
                <a:cs typeface="Tahoma" pitchFamily="34" charset="0"/>
              </a:rPr>
              <a:t>di cui attive</a:t>
            </a:r>
          </a:p>
        </p:txBody>
      </p:sp>
      <p:sp>
        <p:nvSpPr>
          <p:cNvPr id="40" name="Freccia in giù 39"/>
          <p:cNvSpPr/>
          <p:nvPr/>
        </p:nvSpPr>
        <p:spPr>
          <a:xfrm>
            <a:off x="6592888" y="3932278"/>
            <a:ext cx="387350" cy="882650"/>
          </a:xfrm>
          <a:prstGeom prst="downArrow">
            <a:avLst/>
          </a:prstGeom>
          <a:solidFill>
            <a:schemeClr val="accent2">
              <a:lumMod val="50000"/>
            </a:schemeClr>
          </a:solid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41" name="Freccia in giù 40"/>
          <p:cNvSpPr/>
          <p:nvPr/>
        </p:nvSpPr>
        <p:spPr>
          <a:xfrm>
            <a:off x="7845033" y="3937040"/>
            <a:ext cx="387350" cy="877888"/>
          </a:xfrm>
          <a:prstGeom prst="downArrow">
            <a:avLst/>
          </a:prstGeom>
          <a:solidFill>
            <a:schemeClr val="accent2">
              <a:lumMod val="50000"/>
            </a:schemeClr>
          </a:solid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8"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29" name="Rectangle 3"/>
          <p:cNvSpPr txBox="1">
            <a:spLocks noChangeArrowheads="1"/>
          </p:cNvSpPr>
          <p:nvPr/>
        </p:nvSpPr>
        <p:spPr bwMode="auto">
          <a:xfrm>
            <a:off x="0" y="188913"/>
            <a:ext cx="9144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defRPr/>
            </a:pPr>
            <a:r>
              <a:rPr lang="it-IT" altLang="it-IT" sz="2400" b="1" kern="0" dirty="0" smtClean="0">
                <a:solidFill>
                  <a:schemeClr val="tx1"/>
                </a:solidFill>
                <a:latin typeface="Arial" charset="0"/>
              </a:rPr>
              <a:t>L’imprenditoria femminile all’interno del Registro Imprese</a:t>
            </a:r>
            <a:endParaRPr lang="it-IT" altLang="it-IT" sz="2800" b="1" kern="0" dirty="0" smtClean="0">
              <a:solidFill>
                <a:schemeClr val="tx1"/>
              </a:solidFill>
              <a:latin typeface="Arial" charset="0"/>
            </a:endParaRPr>
          </a:p>
        </p:txBody>
      </p:sp>
      <p:sp>
        <p:nvSpPr>
          <p:cNvPr id="30" name="CasellaDiTesto 25"/>
          <p:cNvSpPr txBox="1">
            <a:spLocks noChangeArrowheads="1"/>
          </p:cNvSpPr>
          <p:nvPr/>
        </p:nvSpPr>
        <p:spPr bwMode="auto">
          <a:xfrm>
            <a:off x="1655910" y="4805460"/>
            <a:ext cx="1008062"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it-IT" altLang="it-IT" sz="1400" b="1" dirty="0" smtClean="0">
                <a:latin typeface="Tahoma" pitchFamily="34" charset="0"/>
                <a:cs typeface="Tahoma" pitchFamily="34" charset="0"/>
              </a:rPr>
              <a:t>20.283</a:t>
            </a:r>
            <a:endParaRPr lang="it-IT" altLang="it-IT" sz="1400" b="1" dirty="0">
              <a:latin typeface="Tahoma" pitchFamily="34" charset="0"/>
              <a:cs typeface="Tahoma" pitchFamily="34" charset="0"/>
            </a:endParaRPr>
          </a:p>
          <a:p>
            <a:pPr algn="ctr" eaLnBrk="1" hangingPunct="1">
              <a:spcBef>
                <a:spcPct val="0"/>
              </a:spcBef>
              <a:buFontTx/>
              <a:buNone/>
            </a:pPr>
            <a:r>
              <a:rPr lang="it-IT" altLang="it-IT" sz="1400" b="1" dirty="0">
                <a:latin typeface="Tahoma" pitchFamily="34" charset="0"/>
                <a:cs typeface="Tahoma" pitchFamily="34" charset="0"/>
              </a:rPr>
              <a:t>(</a:t>
            </a:r>
            <a:r>
              <a:rPr lang="it-IT" altLang="it-IT" sz="1400" b="1" dirty="0" smtClean="0">
                <a:latin typeface="Tahoma" pitchFamily="34" charset="0"/>
                <a:cs typeface="Tahoma" pitchFamily="34" charset="0"/>
              </a:rPr>
              <a:t>21,8%)</a:t>
            </a:r>
            <a:endParaRPr lang="it-IT" altLang="it-IT" sz="1400" b="1" dirty="0">
              <a:latin typeface="Tahoma" pitchFamily="34" charset="0"/>
              <a:cs typeface="Tahoma" pitchFamily="34" charset="0"/>
            </a:endParaRPr>
          </a:p>
        </p:txBody>
      </p:sp>
      <p:sp>
        <p:nvSpPr>
          <p:cNvPr id="31" name="CasellaDiTesto 37"/>
          <p:cNvSpPr txBox="1">
            <a:spLocks noChangeArrowheads="1"/>
          </p:cNvSpPr>
          <p:nvPr/>
        </p:nvSpPr>
        <p:spPr bwMode="auto">
          <a:xfrm>
            <a:off x="3344218" y="4805459"/>
            <a:ext cx="1109663"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it-IT" altLang="it-IT" sz="1400" b="1" dirty="0" smtClean="0">
                <a:latin typeface="Tahoma" pitchFamily="34" charset="0"/>
                <a:cs typeface="Tahoma" pitchFamily="34" charset="0"/>
              </a:rPr>
              <a:t>49.599</a:t>
            </a:r>
            <a:endParaRPr lang="it-IT" altLang="it-IT" sz="1400" b="1" dirty="0">
              <a:latin typeface="Tahoma" pitchFamily="34" charset="0"/>
              <a:cs typeface="Tahoma" pitchFamily="34" charset="0"/>
            </a:endParaRPr>
          </a:p>
          <a:p>
            <a:pPr algn="ctr" eaLnBrk="1" hangingPunct="1">
              <a:spcBef>
                <a:spcPct val="0"/>
              </a:spcBef>
              <a:buFontTx/>
              <a:buNone/>
            </a:pPr>
            <a:r>
              <a:rPr lang="it-IT" altLang="it-IT" sz="1400" b="1" dirty="0">
                <a:latin typeface="Tahoma" pitchFamily="34" charset="0"/>
                <a:cs typeface="Tahoma" pitchFamily="34" charset="0"/>
              </a:rPr>
              <a:t>(</a:t>
            </a:r>
            <a:r>
              <a:rPr lang="it-IT" altLang="it-IT" sz="1400" b="1" dirty="0" smtClean="0">
                <a:latin typeface="Tahoma" pitchFamily="34" charset="0"/>
                <a:cs typeface="Tahoma" pitchFamily="34" charset="0"/>
              </a:rPr>
              <a:t>28%)</a:t>
            </a:r>
            <a:endParaRPr lang="it-IT" altLang="it-IT" sz="1400" b="1" dirty="0">
              <a:latin typeface="Tahoma" pitchFamily="34" charset="0"/>
              <a:cs typeface="Tahoma" pitchFamily="34" charset="0"/>
            </a:endParaRPr>
          </a:p>
        </p:txBody>
      </p:sp>
      <p:sp>
        <p:nvSpPr>
          <p:cNvPr id="32" name="CasellaDiTesto 25"/>
          <p:cNvSpPr txBox="1">
            <a:spLocks noChangeArrowheads="1"/>
          </p:cNvSpPr>
          <p:nvPr/>
        </p:nvSpPr>
        <p:spPr bwMode="auto">
          <a:xfrm>
            <a:off x="393995" y="4800609"/>
            <a:ext cx="1008062"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it-IT" altLang="it-IT" sz="1400" b="1" dirty="0" smtClean="0">
                <a:latin typeface="Tahoma" pitchFamily="34" charset="0"/>
                <a:cs typeface="Tahoma" pitchFamily="34" charset="0"/>
              </a:rPr>
              <a:t>23.227</a:t>
            </a:r>
            <a:endParaRPr lang="it-IT" altLang="it-IT" sz="1400" b="1" dirty="0">
              <a:latin typeface="Tahoma" pitchFamily="34" charset="0"/>
              <a:cs typeface="Tahoma" pitchFamily="34" charset="0"/>
            </a:endParaRPr>
          </a:p>
          <a:p>
            <a:pPr algn="ctr" eaLnBrk="1" hangingPunct="1">
              <a:spcBef>
                <a:spcPct val="0"/>
              </a:spcBef>
              <a:buFontTx/>
              <a:buNone/>
            </a:pPr>
            <a:r>
              <a:rPr lang="it-IT" altLang="it-IT" sz="1400" b="1" dirty="0">
                <a:latin typeface="Tahoma" pitchFamily="34" charset="0"/>
                <a:cs typeface="Tahoma" pitchFamily="34" charset="0"/>
              </a:rPr>
              <a:t>(</a:t>
            </a:r>
            <a:r>
              <a:rPr lang="it-IT" altLang="it-IT" sz="1400" b="1" dirty="0" smtClean="0">
                <a:latin typeface="Tahoma" pitchFamily="34" charset="0"/>
                <a:cs typeface="Tahoma" pitchFamily="34" charset="0"/>
              </a:rPr>
              <a:t>21,7%)</a:t>
            </a:r>
            <a:endParaRPr lang="it-IT" altLang="it-IT" sz="1400" b="1" dirty="0">
              <a:latin typeface="Tahoma" pitchFamily="34" charset="0"/>
              <a:cs typeface="Tahoma" pitchFamily="34" charset="0"/>
            </a:endParaRPr>
          </a:p>
        </p:txBody>
      </p:sp>
      <p:sp>
        <p:nvSpPr>
          <p:cNvPr id="33" name="CasellaDiTesto 37"/>
          <p:cNvSpPr txBox="1">
            <a:spLocks noChangeArrowheads="1"/>
          </p:cNvSpPr>
          <p:nvPr/>
        </p:nvSpPr>
        <p:spPr bwMode="auto">
          <a:xfrm>
            <a:off x="4579967" y="4800609"/>
            <a:ext cx="1109663"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it-IT" altLang="it-IT" sz="1400" b="1" dirty="0" smtClean="0">
                <a:latin typeface="Tahoma" pitchFamily="34" charset="0"/>
                <a:cs typeface="Tahoma" pitchFamily="34" charset="0"/>
              </a:rPr>
              <a:t>41.325</a:t>
            </a:r>
            <a:endParaRPr lang="it-IT" altLang="it-IT" sz="1400" b="1" dirty="0">
              <a:latin typeface="Tahoma" pitchFamily="34" charset="0"/>
              <a:cs typeface="Tahoma" pitchFamily="34" charset="0"/>
            </a:endParaRPr>
          </a:p>
          <a:p>
            <a:pPr algn="ctr" eaLnBrk="1" hangingPunct="1">
              <a:spcBef>
                <a:spcPct val="0"/>
              </a:spcBef>
              <a:buFontTx/>
              <a:buNone/>
            </a:pPr>
            <a:r>
              <a:rPr lang="it-IT" altLang="it-IT" sz="1400" b="1" dirty="0">
                <a:latin typeface="Tahoma" pitchFamily="34" charset="0"/>
                <a:cs typeface="Tahoma" pitchFamily="34" charset="0"/>
              </a:rPr>
              <a:t>(</a:t>
            </a:r>
            <a:r>
              <a:rPr lang="it-IT" altLang="it-IT" sz="1400" b="1" dirty="0" smtClean="0">
                <a:latin typeface="Tahoma" pitchFamily="34" charset="0"/>
                <a:cs typeface="Tahoma" pitchFamily="34" charset="0"/>
              </a:rPr>
              <a:t>28,3%)</a:t>
            </a:r>
            <a:endParaRPr lang="it-IT" altLang="it-IT" sz="1400" b="1" dirty="0">
              <a:latin typeface="Tahoma" pitchFamily="34" charset="0"/>
              <a:cs typeface="Tahoma" pitchFamily="34" charset="0"/>
            </a:endParaRPr>
          </a:p>
        </p:txBody>
      </p:sp>
      <p:sp>
        <p:nvSpPr>
          <p:cNvPr id="36" name="CasellaDiTesto 37"/>
          <p:cNvSpPr txBox="1">
            <a:spLocks noChangeArrowheads="1"/>
          </p:cNvSpPr>
          <p:nvPr/>
        </p:nvSpPr>
        <p:spPr bwMode="auto">
          <a:xfrm>
            <a:off x="7507884" y="4765118"/>
            <a:ext cx="1109663"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it-IT" altLang="it-IT" sz="1400" b="1" dirty="0" smtClean="0">
                <a:latin typeface="Tahoma" pitchFamily="34" charset="0"/>
                <a:cs typeface="Tahoma" pitchFamily="34" charset="0"/>
              </a:rPr>
              <a:t>61.364</a:t>
            </a:r>
            <a:endParaRPr lang="it-IT" altLang="it-IT" sz="1400" b="1" dirty="0">
              <a:latin typeface="Tahoma" pitchFamily="34" charset="0"/>
              <a:cs typeface="Tahoma" pitchFamily="34" charset="0"/>
            </a:endParaRPr>
          </a:p>
          <a:p>
            <a:pPr algn="ctr" eaLnBrk="1" hangingPunct="1">
              <a:spcBef>
                <a:spcPct val="0"/>
              </a:spcBef>
              <a:buFontTx/>
              <a:buNone/>
            </a:pPr>
            <a:r>
              <a:rPr lang="it-IT" altLang="it-IT" sz="1400" b="1" dirty="0">
                <a:latin typeface="Tahoma" pitchFamily="34" charset="0"/>
                <a:cs typeface="Tahoma" pitchFamily="34" charset="0"/>
              </a:rPr>
              <a:t>(</a:t>
            </a:r>
            <a:r>
              <a:rPr lang="it-IT" altLang="it-IT" sz="1400" b="1" dirty="0" smtClean="0">
                <a:latin typeface="Tahoma" pitchFamily="34" charset="0"/>
                <a:cs typeface="Tahoma" pitchFamily="34" charset="0"/>
              </a:rPr>
              <a:t>28,3%)</a:t>
            </a:r>
            <a:endParaRPr lang="it-IT" altLang="it-IT" sz="1400" b="1" dirty="0">
              <a:latin typeface="Tahoma" pitchFamily="34" charset="0"/>
              <a:cs typeface="Tahoma" pitchFamily="34" charset="0"/>
            </a:endParaRPr>
          </a:p>
        </p:txBody>
      </p:sp>
      <p:sp>
        <p:nvSpPr>
          <p:cNvPr id="37" name="CasellaDiTesto 37"/>
          <p:cNvSpPr txBox="1">
            <a:spLocks noChangeArrowheads="1"/>
          </p:cNvSpPr>
          <p:nvPr/>
        </p:nvSpPr>
        <p:spPr bwMode="auto">
          <a:xfrm>
            <a:off x="6279553" y="4782435"/>
            <a:ext cx="1109663"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it-IT" altLang="it-IT" sz="1400" b="1" dirty="0" smtClean="0">
                <a:latin typeface="Tahoma" pitchFamily="34" charset="0"/>
                <a:cs typeface="Tahoma" pitchFamily="34" charset="0"/>
              </a:rPr>
              <a:t>76.023</a:t>
            </a:r>
            <a:endParaRPr lang="it-IT" altLang="it-IT" sz="1400" b="1" dirty="0">
              <a:latin typeface="Tahoma" pitchFamily="34" charset="0"/>
              <a:cs typeface="Tahoma" pitchFamily="34" charset="0"/>
            </a:endParaRPr>
          </a:p>
          <a:p>
            <a:pPr algn="ctr" eaLnBrk="1" hangingPunct="1">
              <a:spcBef>
                <a:spcPct val="0"/>
              </a:spcBef>
              <a:buFontTx/>
              <a:buNone/>
            </a:pPr>
            <a:r>
              <a:rPr lang="it-IT" altLang="it-IT" sz="1400" b="1" dirty="0">
                <a:latin typeface="Tahoma" pitchFamily="34" charset="0"/>
                <a:cs typeface="Tahoma" pitchFamily="34" charset="0"/>
              </a:rPr>
              <a:t>(</a:t>
            </a:r>
            <a:r>
              <a:rPr lang="it-IT" altLang="it-IT" sz="1400" b="1" dirty="0" smtClean="0">
                <a:latin typeface="Tahoma" pitchFamily="34" charset="0"/>
                <a:cs typeface="Tahoma" pitchFamily="34" charset="0"/>
              </a:rPr>
              <a:t>28,2%)</a:t>
            </a:r>
            <a:endParaRPr lang="it-IT" altLang="it-IT" sz="1400" b="1" dirty="0">
              <a:latin typeface="Tahoma" pitchFamily="34" charset="0"/>
              <a:cs typeface="Tahoma" pitchFamily="34"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186" y="5373524"/>
            <a:ext cx="8534400" cy="1387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title" idx="4294967295"/>
          </p:nvPr>
        </p:nvSpPr>
        <p:spPr>
          <a:xfrm>
            <a:off x="0" y="188913"/>
            <a:ext cx="9144000" cy="533400"/>
          </a:xfrm>
        </p:spPr>
        <p:txBody>
          <a:bodyPr/>
          <a:lstStyle/>
          <a:p>
            <a:pPr eaLnBrk="1" hangingPunct="1"/>
            <a:r>
              <a:rPr lang="it-IT" altLang="it-IT" sz="2800" b="1" smtClean="0">
                <a:solidFill>
                  <a:schemeClr val="tx1"/>
                </a:solidFill>
                <a:latin typeface="Arial" charset="0"/>
              </a:rPr>
              <a:t>Dinamica delle imprese femminili in Italia</a:t>
            </a:r>
          </a:p>
        </p:txBody>
      </p:sp>
      <p:sp>
        <p:nvSpPr>
          <p:cNvPr id="4099" name="Text Box 76"/>
          <p:cNvSpPr txBox="1">
            <a:spLocks noChangeArrowheads="1"/>
          </p:cNvSpPr>
          <p:nvPr/>
        </p:nvSpPr>
        <p:spPr bwMode="auto">
          <a:xfrm>
            <a:off x="323850" y="3717032"/>
            <a:ext cx="829945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50000"/>
              </a:spcBef>
              <a:buFontTx/>
              <a:buNone/>
            </a:pPr>
            <a:r>
              <a:rPr lang="it-IT" altLang="it-IT" sz="1600" b="1" dirty="0">
                <a:latin typeface="Arial" charset="0"/>
              </a:rPr>
              <a:t>Le imprese femminili crescono </a:t>
            </a:r>
            <a:r>
              <a:rPr lang="it-IT" altLang="it-IT" sz="1600" b="1" dirty="0" smtClean="0">
                <a:latin typeface="Arial" charset="0"/>
              </a:rPr>
              <a:t>ancora nel 2016 (+0,9% rispetto al +0.3% del </a:t>
            </a:r>
            <a:r>
              <a:rPr lang="it-IT" altLang="it-IT" sz="1600" b="1" dirty="0" smtClean="0">
                <a:latin typeface="Arial" charset="0"/>
              </a:rPr>
              <a:t>totale </a:t>
            </a:r>
            <a:r>
              <a:rPr lang="it-IT" altLang="it-IT" sz="1600" b="1" dirty="0" smtClean="0">
                <a:latin typeface="Arial" charset="0"/>
              </a:rPr>
              <a:t>delle imprese fiorentine), ma vedono una netta decelerazione rispetto al +2% dello scorso anno; </a:t>
            </a:r>
            <a:r>
              <a:rPr lang="it-IT" altLang="it-IT" sz="1600" b="1" dirty="0">
                <a:latin typeface="Arial" charset="0"/>
              </a:rPr>
              <a:t>la quota sul totale delle imprese </a:t>
            </a:r>
            <a:r>
              <a:rPr lang="it-IT" altLang="it-IT" sz="1600" b="1" dirty="0" smtClean="0">
                <a:latin typeface="Arial" charset="0"/>
              </a:rPr>
              <a:t>permane intono al 21</a:t>
            </a:r>
            <a:r>
              <a:rPr lang="it-IT" altLang="it-IT" sz="1600" b="1" dirty="0">
                <a:latin typeface="Arial" charset="0"/>
              </a:rPr>
              <a:t>%, </a:t>
            </a:r>
            <a:r>
              <a:rPr lang="it-IT" altLang="it-IT" sz="1600" b="1" dirty="0" smtClean="0">
                <a:latin typeface="Arial" charset="0"/>
              </a:rPr>
              <a:t>lasciando così immutati i distacchi che si rilevano rispetto a Toscana (23%) e Italia (21,8%).</a:t>
            </a:r>
            <a:endParaRPr lang="it-IT" altLang="it-IT" sz="1600" b="1" dirty="0">
              <a:latin typeface="Arial" charset="0"/>
            </a:endParaRPr>
          </a:p>
        </p:txBody>
      </p:sp>
      <p:sp>
        <p:nvSpPr>
          <p:cNvPr id="8" name="AutoShape 9"/>
          <p:cNvSpPr>
            <a:spLocks noChangeArrowheads="1"/>
          </p:cNvSpPr>
          <p:nvPr/>
        </p:nvSpPr>
        <p:spPr bwMode="auto">
          <a:xfrm rot="10800000">
            <a:off x="1835150" y="0"/>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9"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10" name="AutoShape 8"/>
          <p:cNvSpPr>
            <a:spLocks noChangeArrowheads="1"/>
          </p:cNvSpPr>
          <p:nvPr/>
        </p:nvSpPr>
        <p:spPr bwMode="auto">
          <a:xfrm>
            <a:off x="0" y="6092825"/>
            <a:ext cx="7308850" cy="765175"/>
          </a:xfrm>
          <a:prstGeom prst="rtTriangle">
            <a:avLst/>
          </a:prstGeom>
          <a:solidFill>
            <a:srgbClr val="1F497D">
              <a:lumMod val="75000"/>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auto" hangingPunct="1">
              <a:spcBef>
                <a:spcPct val="0"/>
              </a:spcBef>
              <a:spcAft>
                <a:spcPts val="0"/>
              </a:spcAft>
              <a:buFontTx/>
              <a:buNone/>
              <a:defRPr/>
            </a:pPr>
            <a:endParaRPr lang="it-IT" altLang="it-IT" sz="1800" kern="0" smtClean="0">
              <a:solidFill>
                <a:prstClr val="black"/>
              </a:solidFill>
            </a:endParaRPr>
          </a:p>
        </p:txBody>
      </p:sp>
      <p:grpSp>
        <p:nvGrpSpPr>
          <p:cNvPr id="4103" name="Group 13"/>
          <p:cNvGrpSpPr>
            <a:grpSpLocks/>
          </p:cNvGrpSpPr>
          <p:nvPr/>
        </p:nvGrpSpPr>
        <p:grpSpPr bwMode="auto">
          <a:xfrm>
            <a:off x="8101013" y="6453188"/>
            <a:ext cx="966787" cy="360362"/>
            <a:chOff x="96" y="3984"/>
            <a:chExt cx="864" cy="288"/>
          </a:xfrm>
        </p:grpSpPr>
        <p:pic>
          <p:nvPicPr>
            <p:cNvPr id="4105" name="Picture 14"/>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6" y="3984"/>
              <a:ext cx="24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6" name="Picture 15"/>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36" y="4080"/>
              <a:ext cx="62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9863" y="976197"/>
            <a:ext cx="8804275"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42372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title" idx="4294967295"/>
          </p:nvPr>
        </p:nvSpPr>
        <p:spPr>
          <a:xfrm>
            <a:off x="0" y="188913"/>
            <a:ext cx="9144000" cy="533400"/>
          </a:xfrm>
        </p:spPr>
        <p:txBody>
          <a:bodyPr/>
          <a:lstStyle/>
          <a:p>
            <a:pPr eaLnBrk="1" hangingPunct="1"/>
            <a:r>
              <a:rPr lang="it-IT" altLang="it-IT" sz="2800" b="1" dirty="0" smtClean="0">
                <a:solidFill>
                  <a:schemeClr val="tx1"/>
                </a:solidFill>
                <a:latin typeface="Arial" charset="0"/>
              </a:rPr>
              <a:t>Distribuzione delle imprese femminili nei territori</a:t>
            </a:r>
          </a:p>
        </p:txBody>
      </p:sp>
      <p:sp>
        <p:nvSpPr>
          <p:cNvPr id="4099" name="Text Box 76"/>
          <p:cNvSpPr txBox="1">
            <a:spLocks noChangeArrowheads="1"/>
          </p:cNvSpPr>
          <p:nvPr/>
        </p:nvSpPr>
        <p:spPr bwMode="auto">
          <a:xfrm>
            <a:off x="5148064" y="1484784"/>
            <a:ext cx="3402906"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50000"/>
              </a:spcBef>
              <a:buFontTx/>
              <a:buNone/>
            </a:pPr>
            <a:r>
              <a:rPr lang="it-IT" altLang="it-IT" sz="1600" b="1" dirty="0">
                <a:latin typeface="Arial" charset="0"/>
              </a:rPr>
              <a:t>Le imprese femminili </a:t>
            </a:r>
            <a:r>
              <a:rPr lang="it-IT" altLang="it-IT" sz="1600" b="1" dirty="0" smtClean="0">
                <a:latin typeface="Arial" charset="0"/>
              </a:rPr>
              <a:t>incidono maggiormente nei territori di medie dimensioni del Centro-Sud d’Italia</a:t>
            </a:r>
            <a:endParaRPr lang="it-IT" altLang="it-IT" sz="1600" b="1" dirty="0">
              <a:latin typeface="Arial" charset="0"/>
            </a:endParaRPr>
          </a:p>
        </p:txBody>
      </p:sp>
      <p:sp>
        <p:nvSpPr>
          <p:cNvPr id="8" name="AutoShape 9"/>
          <p:cNvSpPr>
            <a:spLocks noChangeArrowheads="1"/>
          </p:cNvSpPr>
          <p:nvPr/>
        </p:nvSpPr>
        <p:spPr bwMode="auto">
          <a:xfrm rot="10800000">
            <a:off x="1835150" y="0"/>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9"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10" name="AutoShape 8"/>
          <p:cNvSpPr>
            <a:spLocks noChangeArrowheads="1"/>
          </p:cNvSpPr>
          <p:nvPr/>
        </p:nvSpPr>
        <p:spPr bwMode="auto">
          <a:xfrm>
            <a:off x="0" y="6092825"/>
            <a:ext cx="7308850" cy="765175"/>
          </a:xfrm>
          <a:prstGeom prst="rtTriangle">
            <a:avLst/>
          </a:prstGeom>
          <a:solidFill>
            <a:srgbClr val="1F497D">
              <a:lumMod val="75000"/>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auto" hangingPunct="1">
              <a:spcBef>
                <a:spcPct val="0"/>
              </a:spcBef>
              <a:spcAft>
                <a:spcPts val="0"/>
              </a:spcAft>
              <a:buFontTx/>
              <a:buNone/>
              <a:defRPr/>
            </a:pPr>
            <a:endParaRPr lang="it-IT" altLang="it-IT" sz="1800" kern="0" smtClean="0">
              <a:solidFill>
                <a:prstClr val="black"/>
              </a:solidFill>
            </a:endParaRPr>
          </a:p>
        </p:txBody>
      </p:sp>
      <p:grpSp>
        <p:nvGrpSpPr>
          <p:cNvPr id="4103" name="Group 13"/>
          <p:cNvGrpSpPr>
            <a:grpSpLocks/>
          </p:cNvGrpSpPr>
          <p:nvPr/>
        </p:nvGrpSpPr>
        <p:grpSpPr bwMode="auto">
          <a:xfrm>
            <a:off x="8101013" y="6453188"/>
            <a:ext cx="966787" cy="360362"/>
            <a:chOff x="96" y="3984"/>
            <a:chExt cx="864" cy="288"/>
          </a:xfrm>
        </p:grpSpPr>
        <p:pic>
          <p:nvPicPr>
            <p:cNvPr id="4105" name="Picture 14"/>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6" y="3984"/>
              <a:ext cx="24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6" name="Picture 15"/>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36" y="4080"/>
              <a:ext cx="62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3528" y="1025128"/>
            <a:ext cx="4562475" cy="2300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23528" y="3717032"/>
            <a:ext cx="4554537" cy="2436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 Box 76"/>
          <p:cNvSpPr txBox="1">
            <a:spLocks noChangeArrowheads="1"/>
          </p:cNvSpPr>
          <p:nvPr/>
        </p:nvSpPr>
        <p:spPr bwMode="auto">
          <a:xfrm>
            <a:off x="5138637" y="4279755"/>
            <a:ext cx="3402906"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50000"/>
              </a:spcBef>
              <a:buFontTx/>
              <a:buNone/>
            </a:pPr>
            <a:r>
              <a:rPr lang="it-IT" altLang="it-IT" sz="1600" b="1" dirty="0" smtClean="0">
                <a:latin typeface="Arial" charset="0"/>
              </a:rPr>
              <a:t>Rispetto alle aree con almeno 75.000 sedi di imprese attive, ai capoluoghi di maggiore dimensione si aggiungono Torino, Firenze, Roma e Bologna</a:t>
            </a:r>
            <a:endParaRPr lang="it-IT" altLang="it-IT" sz="1600" b="1" dirty="0">
              <a:latin typeface="Arial" charset="0"/>
            </a:endParaRPr>
          </a:p>
        </p:txBody>
      </p:sp>
    </p:spTree>
    <p:extLst>
      <p:ext uri="{BB962C8B-B14F-4D97-AF65-F5344CB8AC3E}">
        <p14:creationId xmlns:p14="http://schemas.microsoft.com/office/powerpoint/2010/main" val="31725795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title" idx="4294967295"/>
          </p:nvPr>
        </p:nvSpPr>
        <p:spPr>
          <a:xfrm>
            <a:off x="0" y="188913"/>
            <a:ext cx="9144000" cy="533400"/>
          </a:xfrm>
        </p:spPr>
        <p:txBody>
          <a:bodyPr/>
          <a:lstStyle/>
          <a:p>
            <a:pPr eaLnBrk="1" hangingPunct="1"/>
            <a:r>
              <a:rPr lang="it-IT" altLang="it-IT" sz="2000" b="1" dirty="0" smtClean="0">
                <a:solidFill>
                  <a:schemeClr val="tx1"/>
                </a:solidFill>
                <a:latin typeface="Arial" charset="0"/>
              </a:rPr>
              <a:t>Distribuzione delle </a:t>
            </a:r>
            <a:r>
              <a:rPr lang="it-IT" altLang="it-IT" sz="2000" b="1" dirty="0" err="1" smtClean="0">
                <a:solidFill>
                  <a:schemeClr val="tx1"/>
                </a:solidFill>
                <a:latin typeface="Arial" charset="0"/>
              </a:rPr>
              <a:t>i.f</a:t>
            </a:r>
            <a:r>
              <a:rPr lang="it-IT" altLang="it-IT" sz="2000" b="1" dirty="0" smtClean="0">
                <a:solidFill>
                  <a:schemeClr val="tx1"/>
                </a:solidFill>
                <a:latin typeface="Arial" charset="0"/>
              </a:rPr>
              <a:t>. all’interno dell’area metropolitana fiorentina</a:t>
            </a:r>
            <a:r>
              <a:rPr lang="it-IT" altLang="it-IT" sz="2800" b="1" dirty="0" smtClean="0">
                <a:solidFill>
                  <a:schemeClr val="tx1"/>
                </a:solidFill>
                <a:latin typeface="Arial" charset="0"/>
              </a:rPr>
              <a:t> </a:t>
            </a:r>
          </a:p>
        </p:txBody>
      </p:sp>
      <p:sp>
        <p:nvSpPr>
          <p:cNvPr id="8" name="AutoShape 9"/>
          <p:cNvSpPr>
            <a:spLocks noChangeArrowheads="1"/>
          </p:cNvSpPr>
          <p:nvPr/>
        </p:nvSpPr>
        <p:spPr bwMode="auto">
          <a:xfrm rot="10800000">
            <a:off x="1835150" y="0"/>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9"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10" name="AutoShape 8"/>
          <p:cNvSpPr>
            <a:spLocks noChangeArrowheads="1"/>
          </p:cNvSpPr>
          <p:nvPr/>
        </p:nvSpPr>
        <p:spPr bwMode="auto">
          <a:xfrm>
            <a:off x="0" y="6092825"/>
            <a:ext cx="7308850" cy="765175"/>
          </a:xfrm>
          <a:prstGeom prst="rtTriangle">
            <a:avLst/>
          </a:prstGeom>
          <a:solidFill>
            <a:srgbClr val="1F497D">
              <a:lumMod val="75000"/>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auto" hangingPunct="1">
              <a:spcBef>
                <a:spcPct val="0"/>
              </a:spcBef>
              <a:spcAft>
                <a:spcPts val="0"/>
              </a:spcAft>
              <a:buFontTx/>
              <a:buNone/>
              <a:defRPr/>
            </a:pPr>
            <a:endParaRPr lang="it-IT" altLang="it-IT" sz="1800" kern="0" smtClean="0">
              <a:solidFill>
                <a:prstClr val="black"/>
              </a:solidFill>
            </a:endParaRPr>
          </a:p>
        </p:txBody>
      </p:sp>
      <p:grpSp>
        <p:nvGrpSpPr>
          <p:cNvPr id="4103" name="Group 13"/>
          <p:cNvGrpSpPr>
            <a:grpSpLocks/>
          </p:cNvGrpSpPr>
          <p:nvPr/>
        </p:nvGrpSpPr>
        <p:grpSpPr bwMode="auto">
          <a:xfrm>
            <a:off x="8101013" y="6453188"/>
            <a:ext cx="966787" cy="360362"/>
            <a:chOff x="96" y="3984"/>
            <a:chExt cx="864" cy="288"/>
          </a:xfrm>
        </p:grpSpPr>
        <p:pic>
          <p:nvPicPr>
            <p:cNvPr id="4105" name="Picture 14"/>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6" y="3984"/>
              <a:ext cx="24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6" name="Picture 15"/>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36" y="4080"/>
              <a:ext cx="62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4" name="Rectangle 22"/>
          <p:cNvSpPr>
            <a:spLocks noChangeArrowheads="1"/>
          </p:cNvSpPr>
          <p:nvPr/>
        </p:nvSpPr>
        <p:spPr bwMode="auto">
          <a:xfrm>
            <a:off x="5076056" y="803505"/>
            <a:ext cx="3888557"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it-IT" altLang="it-IT" sz="1600" b="1" dirty="0">
                <a:latin typeface="Arial" charset="0"/>
              </a:rPr>
              <a:t>Le imprese femminili si  distribuiscono sul territorio in modo molto simile al totale delle imprese, concentrandosi soprattutto tra le aree urbane </a:t>
            </a:r>
            <a:r>
              <a:rPr lang="it-IT" altLang="it-IT" sz="1600" b="1" dirty="0" smtClean="0">
                <a:latin typeface="Arial" charset="0"/>
              </a:rPr>
              <a:t>fiorentina ed empolese. </a:t>
            </a:r>
            <a:endParaRPr lang="it-IT" altLang="it-IT" sz="1600" b="1" dirty="0">
              <a:latin typeface="Arial" charset="0"/>
            </a:endParaRPr>
          </a:p>
          <a:p>
            <a:pPr algn="just" eaLnBrk="1" hangingPunct="1">
              <a:spcBef>
                <a:spcPct val="0"/>
              </a:spcBef>
              <a:buFontTx/>
              <a:buNone/>
            </a:pPr>
            <a:endParaRPr lang="it-IT" altLang="it-IT" sz="600" b="1" dirty="0">
              <a:latin typeface="Arial" charset="0"/>
            </a:endParaRPr>
          </a:p>
          <a:p>
            <a:pPr algn="just" eaLnBrk="1" hangingPunct="1">
              <a:spcBef>
                <a:spcPct val="0"/>
              </a:spcBef>
              <a:buFontTx/>
              <a:buNone/>
            </a:pPr>
            <a:r>
              <a:rPr lang="it-IT" altLang="it-IT" sz="1600" b="1" dirty="0">
                <a:latin typeface="Arial" charset="0"/>
              </a:rPr>
              <a:t>Nell’area urbana fiorentina si trovano il </a:t>
            </a:r>
            <a:r>
              <a:rPr lang="it-IT" altLang="it-IT" sz="1600" b="1" dirty="0" smtClean="0">
                <a:latin typeface="Arial" charset="0"/>
              </a:rPr>
              <a:t>60,2% </a:t>
            </a:r>
            <a:r>
              <a:rPr lang="it-IT" altLang="it-IT" sz="1600" b="1" dirty="0">
                <a:latin typeface="Arial" charset="0"/>
              </a:rPr>
              <a:t>delle imprese femminili. Il </a:t>
            </a:r>
            <a:r>
              <a:rPr lang="it-IT" altLang="it-IT" sz="1600" b="1" dirty="0" smtClean="0">
                <a:latin typeface="Arial" charset="0"/>
              </a:rPr>
              <a:t>20,5% </a:t>
            </a:r>
            <a:r>
              <a:rPr lang="it-IT" altLang="it-IT" sz="1600" b="1" dirty="0">
                <a:latin typeface="Arial" charset="0"/>
              </a:rPr>
              <a:t>hanno la propria sede nell’area urbana Empolese-</a:t>
            </a:r>
            <a:r>
              <a:rPr lang="it-IT" altLang="it-IT" sz="1600" b="1" dirty="0" err="1">
                <a:latin typeface="Arial" charset="0"/>
              </a:rPr>
              <a:t>Valdelsa</a:t>
            </a:r>
            <a:r>
              <a:rPr lang="it-IT" altLang="it-IT" sz="1600" b="1" dirty="0">
                <a:latin typeface="Arial" charset="0"/>
              </a:rPr>
              <a:t>; le restanti imprese femminili si ripartiscono tra Mugello-Val di Sieve (</a:t>
            </a:r>
            <a:r>
              <a:rPr lang="it-IT" altLang="it-IT" sz="1600" b="1" dirty="0" smtClean="0">
                <a:latin typeface="Arial" charset="0"/>
              </a:rPr>
              <a:t>9.3%), </a:t>
            </a:r>
            <a:r>
              <a:rPr lang="it-IT" altLang="it-IT" sz="1600" b="1" dirty="0">
                <a:latin typeface="Arial" charset="0"/>
              </a:rPr>
              <a:t>Chianti (</a:t>
            </a:r>
            <a:r>
              <a:rPr lang="it-IT" altLang="it-IT" sz="1600" b="1" dirty="0" smtClean="0">
                <a:latin typeface="Arial" charset="0"/>
              </a:rPr>
              <a:t>5,6%) </a:t>
            </a:r>
            <a:r>
              <a:rPr lang="it-IT" altLang="it-IT" sz="1600" b="1" dirty="0">
                <a:latin typeface="Arial" charset="0"/>
              </a:rPr>
              <a:t>e Valdarno Superiore (4,3%).</a:t>
            </a:r>
          </a:p>
          <a:p>
            <a:pPr algn="just" eaLnBrk="1" hangingPunct="1">
              <a:spcBef>
                <a:spcPct val="0"/>
              </a:spcBef>
              <a:buFontTx/>
              <a:buNone/>
            </a:pPr>
            <a:endParaRPr lang="it-IT" altLang="it-IT" sz="600" b="1" dirty="0">
              <a:latin typeface="Arial" charset="0"/>
            </a:endParaRPr>
          </a:p>
        </p:txBody>
      </p:sp>
      <p:pic>
        <p:nvPicPr>
          <p:cNvPr id="2050"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5536" y="856388"/>
            <a:ext cx="4680520" cy="3190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5536" y="3925710"/>
            <a:ext cx="4179870" cy="27975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Rectangle 22"/>
          <p:cNvSpPr>
            <a:spLocks noChangeArrowheads="1"/>
          </p:cNvSpPr>
          <p:nvPr/>
        </p:nvSpPr>
        <p:spPr bwMode="auto">
          <a:xfrm>
            <a:off x="2270357" y="4653136"/>
            <a:ext cx="2592289"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it-IT" altLang="it-IT" sz="1200" b="1" dirty="0">
                <a:latin typeface="Arial" charset="0"/>
              </a:rPr>
              <a:t>In valori assoluti il maggior numero di imprese femminili si trovano nei principali comuni delle aree urbane metropolitana ed empolese, con la sola eccezione </a:t>
            </a:r>
            <a:r>
              <a:rPr lang="it-IT" altLang="it-IT" sz="1200" b="1" dirty="0" smtClean="0">
                <a:latin typeface="Arial" charset="0"/>
              </a:rPr>
              <a:t>dei comuni </a:t>
            </a:r>
            <a:r>
              <a:rPr lang="it-IT" altLang="it-IT" sz="1200" b="1" dirty="0">
                <a:latin typeface="Arial" charset="0"/>
              </a:rPr>
              <a:t>di </a:t>
            </a:r>
            <a:r>
              <a:rPr lang="it-IT" altLang="it-IT" sz="1200" b="1" dirty="0" smtClean="0">
                <a:latin typeface="Arial" charset="0"/>
              </a:rPr>
              <a:t>Figline– </a:t>
            </a:r>
            <a:r>
              <a:rPr lang="it-IT" altLang="it-IT" sz="1200" b="1" dirty="0">
                <a:latin typeface="Arial" charset="0"/>
              </a:rPr>
              <a:t>Incisa </a:t>
            </a:r>
            <a:r>
              <a:rPr lang="it-IT" altLang="it-IT" sz="1200" b="1" dirty="0" smtClean="0">
                <a:latin typeface="Arial" charset="0"/>
              </a:rPr>
              <a:t>Valdarno e Borgo San Lorenzo.</a:t>
            </a:r>
            <a:endParaRPr lang="it-IT" altLang="it-IT" sz="1200" b="1" dirty="0">
              <a:latin typeface="Arial" charset="0"/>
            </a:endParaRPr>
          </a:p>
        </p:txBody>
      </p:sp>
      <p:pic>
        <p:nvPicPr>
          <p:cNvPr id="13"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144656" y="4024312"/>
            <a:ext cx="3756496" cy="233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71376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title" idx="4294967295"/>
          </p:nvPr>
        </p:nvSpPr>
        <p:spPr>
          <a:xfrm>
            <a:off x="0" y="188913"/>
            <a:ext cx="9144000" cy="533400"/>
          </a:xfrm>
        </p:spPr>
        <p:txBody>
          <a:bodyPr/>
          <a:lstStyle/>
          <a:p>
            <a:pPr eaLnBrk="1" hangingPunct="1"/>
            <a:r>
              <a:rPr lang="it-IT" altLang="it-IT" sz="2800" b="1" smtClean="0">
                <a:solidFill>
                  <a:schemeClr val="tx1"/>
                </a:solidFill>
                <a:latin typeface="Arial" charset="0"/>
              </a:rPr>
              <a:t>Dinamica delle imprese femminili fiorentine</a:t>
            </a:r>
          </a:p>
        </p:txBody>
      </p:sp>
      <p:sp>
        <p:nvSpPr>
          <p:cNvPr id="5123" name="Text Box 76"/>
          <p:cNvSpPr txBox="1">
            <a:spLocks noChangeArrowheads="1"/>
          </p:cNvSpPr>
          <p:nvPr/>
        </p:nvSpPr>
        <p:spPr bwMode="auto">
          <a:xfrm>
            <a:off x="4356100" y="814388"/>
            <a:ext cx="4537075"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50000"/>
              </a:spcBef>
              <a:buFontTx/>
              <a:buNone/>
            </a:pPr>
            <a:r>
              <a:rPr lang="it-IT" altLang="it-IT" sz="1600" b="1" dirty="0">
                <a:latin typeface="Arial" charset="0"/>
              </a:rPr>
              <a:t>Alla fine del </a:t>
            </a:r>
            <a:r>
              <a:rPr lang="it-IT" altLang="it-IT" sz="1600" b="1" dirty="0" smtClean="0">
                <a:latin typeface="Arial" charset="0"/>
              </a:rPr>
              <a:t>2016 </a:t>
            </a:r>
            <a:r>
              <a:rPr lang="it-IT" altLang="it-IT" sz="1600" b="1" dirty="0">
                <a:latin typeface="Arial" charset="0"/>
              </a:rPr>
              <a:t>le imprese femminili registrate presso il Registro delle Imprese di Firenze sono </a:t>
            </a:r>
            <a:r>
              <a:rPr lang="it-IT" altLang="it-IT" sz="1600" b="1" dirty="0" smtClean="0">
                <a:latin typeface="Arial" charset="0"/>
              </a:rPr>
              <a:t>23.227 </a:t>
            </a:r>
            <a:r>
              <a:rPr lang="it-IT" altLang="it-IT" sz="1600" b="1" dirty="0">
                <a:latin typeface="Arial" charset="0"/>
              </a:rPr>
              <a:t>(il </a:t>
            </a:r>
            <a:r>
              <a:rPr lang="it-IT" altLang="it-IT" sz="1600" b="1" dirty="0" smtClean="0">
                <a:latin typeface="Arial" charset="0"/>
              </a:rPr>
              <a:t>21,7% </a:t>
            </a:r>
            <a:r>
              <a:rPr lang="it-IT" altLang="it-IT" sz="1600" b="1" dirty="0">
                <a:latin typeface="Arial" charset="0"/>
              </a:rPr>
              <a:t>delle </a:t>
            </a:r>
            <a:r>
              <a:rPr lang="it-IT" altLang="it-IT" sz="1600" b="1" dirty="0" smtClean="0">
                <a:latin typeface="Arial" charset="0"/>
              </a:rPr>
              <a:t>109.806 </a:t>
            </a:r>
            <a:r>
              <a:rPr lang="it-IT" altLang="it-IT" sz="1600" b="1" dirty="0">
                <a:latin typeface="Arial" charset="0"/>
              </a:rPr>
              <a:t>imprese registrate in provincia di Firenze). Il peso dell’imprenditoria femminile è lievemente maggiore nel caso delle imprese attive (</a:t>
            </a:r>
            <a:r>
              <a:rPr lang="it-IT" altLang="it-IT" sz="1600" b="1" dirty="0" smtClean="0">
                <a:latin typeface="Arial" charset="0"/>
              </a:rPr>
              <a:t>21,8%).</a:t>
            </a:r>
            <a:endParaRPr lang="it-IT" altLang="it-IT" sz="1600" b="1" dirty="0">
              <a:latin typeface="Arial" charset="0"/>
            </a:endParaRPr>
          </a:p>
          <a:p>
            <a:pPr algn="just" eaLnBrk="1" hangingPunct="1">
              <a:spcBef>
                <a:spcPct val="50000"/>
              </a:spcBef>
              <a:buFontTx/>
              <a:buNone/>
            </a:pPr>
            <a:r>
              <a:rPr lang="it-IT" altLang="it-IT" sz="1600" b="1" dirty="0" smtClean="0">
                <a:latin typeface="Arial" charset="0"/>
              </a:rPr>
              <a:t>Nel corso del 2016 l’</a:t>
            </a:r>
            <a:r>
              <a:rPr lang="it-IT" altLang="it-IT" sz="1600" b="1" dirty="0" err="1" smtClean="0">
                <a:latin typeface="Arial" charset="0"/>
              </a:rPr>
              <a:t>i.f</a:t>
            </a:r>
            <a:r>
              <a:rPr lang="it-IT" altLang="it-IT" sz="1600" b="1" dirty="0" smtClean="0">
                <a:latin typeface="Arial" charset="0"/>
              </a:rPr>
              <a:t>. è cresciuta, ma su toni inferiori rispetto al 2015.</a:t>
            </a:r>
          </a:p>
          <a:p>
            <a:pPr algn="just" eaLnBrk="1" hangingPunct="1">
              <a:spcBef>
                <a:spcPct val="50000"/>
              </a:spcBef>
              <a:buFontTx/>
              <a:buNone/>
            </a:pPr>
            <a:r>
              <a:rPr lang="it-IT" altLang="it-IT" sz="1600" b="1" dirty="0" smtClean="0">
                <a:latin typeface="Arial" charset="0"/>
              </a:rPr>
              <a:t>Il </a:t>
            </a:r>
            <a:r>
              <a:rPr lang="it-IT" altLang="it-IT" sz="1600" b="1" dirty="0">
                <a:latin typeface="Arial" charset="0"/>
              </a:rPr>
              <a:t>saldo annuo di natimortalità </a:t>
            </a:r>
            <a:r>
              <a:rPr lang="it-IT" altLang="it-IT" sz="1600" b="1" dirty="0" smtClean="0">
                <a:latin typeface="Arial" charset="0"/>
              </a:rPr>
              <a:t>segna un rallentamento rispetto alle ultime annualità, riflettendo un andamento speculare tra iscrizioni (-7%) e cancellazioni (+6,3%).</a:t>
            </a:r>
          </a:p>
          <a:p>
            <a:pPr algn="just" eaLnBrk="1" hangingPunct="1">
              <a:spcBef>
                <a:spcPct val="50000"/>
              </a:spcBef>
              <a:buFontTx/>
              <a:buNone/>
            </a:pPr>
            <a:r>
              <a:rPr lang="it-IT" altLang="it-IT" sz="1600" b="1" dirty="0" smtClean="0">
                <a:latin typeface="Arial" charset="0"/>
              </a:rPr>
              <a:t>Pesa soprattutto (vista la sua predominanza in termini di quote) il calo di 8,4p.p. di nuove imprese individuali, anche se nelle altre classi si ritrovano trend molto simili (su valori differenti).</a:t>
            </a:r>
            <a:endParaRPr lang="it-IT" altLang="it-IT" sz="1600" b="1" dirty="0">
              <a:latin typeface="Arial" charset="0"/>
            </a:endParaRPr>
          </a:p>
        </p:txBody>
      </p:sp>
      <p:sp>
        <p:nvSpPr>
          <p:cNvPr id="9" name="AutoShape 9"/>
          <p:cNvSpPr>
            <a:spLocks noChangeArrowheads="1"/>
          </p:cNvSpPr>
          <p:nvPr/>
        </p:nvSpPr>
        <p:spPr bwMode="auto">
          <a:xfrm rot="10800000">
            <a:off x="1835150" y="0"/>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10"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11" name="AutoShape 8"/>
          <p:cNvSpPr>
            <a:spLocks noChangeArrowheads="1"/>
          </p:cNvSpPr>
          <p:nvPr/>
        </p:nvSpPr>
        <p:spPr bwMode="auto">
          <a:xfrm>
            <a:off x="0" y="6092825"/>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grpSp>
        <p:nvGrpSpPr>
          <p:cNvPr id="5127" name="Group 13"/>
          <p:cNvGrpSpPr>
            <a:grpSpLocks/>
          </p:cNvGrpSpPr>
          <p:nvPr/>
        </p:nvGrpSpPr>
        <p:grpSpPr bwMode="auto">
          <a:xfrm>
            <a:off x="8101013" y="6453188"/>
            <a:ext cx="966787" cy="360362"/>
            <a:chOff x="96" y="3984"/>
            <a:chExt cx="864" cy="288"/>
          </a:xfrm>
        </p:grpSpPr>
        <p:pic>
          <p:nvPicPr>
            <p:cNvPr id="5130" name="Picture 14"/>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6" y="3984"/>
              <a:ext cx="24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31" name="Picture 15"/>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36" y="4080"/>
              <a:ext cx="62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050"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637" y="980728"/>
            <a:ext cx="4205287" cy="209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79513" y="3717032"/>
            <a:ext cx="4084412" cy="2730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0" y="228600"/>
            <a:ext cx="9144000" cy="533400"/>
          </a:xfrm>
        </p:spPr>
        <p:txBody>
          <a:bodyPr/>
          <a:lstStyle/>
          <a:p>
            <a:pPr eaLnBrk="1" hangingPunct="1"/>
            <a:r>
              <a:rPr lang="it-IT" altLang="it-IT" sz="2800" b="1" smtClean="0">
                <a:solidFill>
                  <a:schemeClr val="tx1"/>
                </a:solidFill>
                <a:latin typeface="Arial" charset="0"/>
              </a:rPr>
              <a:t>La distribuzione settoriale</a:t>
            </a:r>
          </a:p>
        </p:txBody>
      </p:sp>
      <p:sp>
        <p:nvSpPr>
          <p:cNvPr id="7171" name="Rectangle 22"/>
          <p:cNvSpPr>
            <a:spLocks noChangeArrowheads="1"/>
          </p:cNvSpPr>
          <p:nvPr/>
        </p:nvSpPr>
        <p:spPr bwMode="auto">
          <a:xfrm>
            <a:off x="179512" y="3026030"/>
            <a:ext cx="5112568" cy="375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endParaRPr lang="it-IT" altLang="it-IT" sz="1400" b="1" dirty="0">
              <a:latin typeface="Arial" charset="0"/>
            </a:endParaRPr>
          </a:p>
          <a:p>
            <a:pPr algn="just" eaLnBrk="1" hangingPunct="1">
              <a:spcBef>
                <a:spcPct val="0"/>
              </a:spcBef>
              <a:buFontTx/>
              <a:buNone/>
            </a:pPr>
            <a:r>
              <a:rPr lang="it-IT" altLang="it-IT" sz="1400" b="1" dirty="0">
                <a:latin typeface="Arial" charset="0"/>
              </a:rPr>
              <a:t>In </a:t>
            </a:r>
            <a:r>
              <a:rPr lang="it-IT" altLang="it-IT" sz="1400" b="1" dirty="0" smtClean="0">
                <a:latin typeface="Arial" charset="0"/>
              </a:rPr>
              <a:t>svariati settori </a:t>
            </a:r>
            <a:r>
              <a:rPr lang="it-IT" altLang="it-IT" sz="1400" b="1" dirty="0">
                <a:latin typeface="Arial" charset="0"/>
              </a:rPr>
              <a:t>si registrano crescite, in particolare tra i servizi (tra questi </a:t>
            </a:r>
            <a:r>
              <a:rPr lang="it-IT" altLang="it-IT" sz="1400" b="1" dirty="0" smtClean="0">
                <a:latin typeface="Arial" charset="0"/>
              </a:rPr>
              <a:t>quelli </a:t>
            </a:r>
            <a:r>
              <a:rPr lang="it-IT" altLang="it-IT" sz="1400" b="1" dirty="0">
                <a:latin typeface="Arial" charset="0"/>
              </a:rPr>
              <a:t>relativi al </a:t>
            </a:r>
            <a:r>
              <a:rPr lang="it-IT" altLang="it-IT" sz="1400" b="1" dirty="0" smtClean="0">
                <a:latin typeface="Arial" charset="0"/>
              </a:rPr>
              <a:t>turismo e al commercio), </a:t>
            </a:r>
            <a:r>
              <a:rPr lang="it-IT" altLang="it-IT" sz="1400" b="1" dirty="0">
                <a:latin typeface="Arial" charset="0"/>
              </a:rPr>
              <a:t>mentre torna </a:t>
            </a:r>
            <a:r>
              <a:rPr lang="it-IT" altLang="it-IT" sz="1400" b="1" dirty="0" smtClean="0">
                <a:latin typeface="Arial" charset="0"/>
              </a:rPr>
              <a:t>flettono le imprese attive nel manifatturiero e in agricoltura (che rimane come uno dei settori specifici di attività dell’imprenditoria femminile).</a:t>
            </a:r>
            <a:endParaRPr lang="it-IT" altLang="it-IT" sz="1400" b="1" dirty="0">
              <a:latin typeface="Arial" charset="0"/>
            </a:endParaRPr>
          </a:p>
          <a:p>
            <a:pPr algn="just" eaLnBrk="1" hangingPunct="1">
              <a:spcBef>
                <a:spcPct val="0"/>
              </a:spcBef>
              <a:buFontTx/>
              <a:buNone/>
            </a:pPr>
            <a:endParaRPr lang="it-IT" altLang="it-IT" sz="1400" b="1" dirty="0">
              <a:latin typeface="Arial" charset="0"/>
            </a:endParaRPr>
          </a:p>
          <a:p>
            <a:pPr algn="just" eaLnBrk="1" hangingPunct="1">
              <a:spcBef>
                <a:spcPct val="0"/>
              </a:spcBef>
              <a:buFontTx/>
              <a:buNone/>
            </a:pPr>
            <a:r>
              <a:rPr lang="it-IT" altLang="it-IT" sz="1400" b="1" dirty="0" smtClean="0">
                <a:latin typeface="Arial" charset="0"/>
              </a:rPr>
              <a:t>Servizi </a:t>
            </a:r>
            <a:r>
              <a:rPr lang="it-IT" altLang="it-IT" sz="1400" b="1" dirty="0">
                <a:latin typeface="Arial" charset="0"/>
              </a:rPr>
              <a:t>alle persone, agricoltura e alloggio e ristorazione </a:t>
            </a:r>
            <a:r>
              <a:rPr lang="it-IT" altLang="it-IT" sz="1400" b="1" dirty="0" smtClean="0">
                <a:latin typeface="Arial" charset="0"/>
              </a:rPr>
              <a:t>sono </a:t>
            </a:r>
            <a:r>
              <a:rPr lang="it-IT" altLang="it-IT" sz="1400" b="1" dirty="0">
                <a:latin typeface="Arial" charset="0"/>
              </a:rPr>
              <a:t>i primi tre settori in cui </a:t>
            </a:r>
            <a:r>
              <a:rPr lang="it-IT" altLang="it-IT" sz="1400" b="1" dirty="0" smtClean="0">
                <a:latin typeface="Arial" charset="0"/>
              </a:rPr>
              <a:t>per </a:t>
            </a:r>
            <a:r>
              <a:rPr lang="it-IT" altLang="it-IT" sz="1400" b="1" dirty="0">
                <a:latin typeface="Arial" charset="0"/>
              </a:rPr>
              <a:t>quota di imprese femminili sul totale delle imprese </a:t>
            </a:r>
            <a:r>
              <a:rPr lang="it-IT" altLang="it-IT" sz="1400" b="1" dirty="0" smtClean="0">
                <a:latin typeface="Arial" charset="0"/>
              </a:rPr>
              <a:t>attive (</a:t>
            </a:r>
            <a:r>
              <a:rPr lang="it-IT" altLang="it-IT" sz="1400" b="1" dirty="0">
                <a:latin typeface="Arial" charset="0"/>
              </a:rPr>
              <a:t>rispettivamente: 43%, 30,4% e 28,3</a:t>
            </a:r>
            <a:r>
              <a:rPr lang="it-IT" altLang="it-IT" sz="1400" b="1" dirty="0" smtClean="0">
                <a:latin typeface="Arial" charset="0"/>
              </a:rPr>
              <a:t>%).</a:t>
            </a:r>
          </a:p>
          <a:p>
            <a:pPr algn="just" eaLnBrk="1" hangingPunct="1">
              <a:spcBef>
                <a:spcPct val="0"/>
              </a:spcBef>
              <a:buFontTx/>
              <a:buNone/>
            </a:pPr>
            <a:endParaRPr lang="it-IT" altLang="it-IT" sz="1400" b="1" dirty="0">
              <a:latin typeface="Arial" charset="0"/>
            </a:endParaRPr>
          </a:p>
          <a:p>
            <a:pPr algn="just" eaLnBrk="1" hangingPunct="1">
              <a:spcBef>
                <a:spcPct val="0"/>
              </a:spcBef>
              <a:buFontTx/>
              <a:buNone/>
            </a:pPr>
            <a:r>
              <a:rPr lang="it-IT" altLang="it-IT" sz="1400" b="1" dirty="0" smtClean="0">
                <a:latin typeface="Arial" charset="0"/>
              </a:rPr>
              <a:t>Rispetto alle loro omologhe nazionali,  le </a:t>
            </a:r>
            <a:r>
              <a:rPr lang="it-IT" altLang="it-IT" sz="1400" b="1" dirty="0" err="1" smtClean="0">
                <a:latin typeface="Arial" charset="0"/>
              </a:rPr>
              <a:t>i.f</a:t>
            </a:r>
            <a:r>
              <a:rPr lang="it-IT" altLang="it-IT" sz="1400" b="1" dirty="0" smtClean="0">
                <a:latin typeface="Arial" charset="0"/>
              </a:rPr>
              <a:t>. fiorentine denotano un coefficiente di localizzazione particolarmente elevato tanto nel manifatturiero, quanto nelle attività immobiliari, di supporto alle imprese,  professionali e di informazione e comunicazione</a:t>
            </a:r>
            <a:endParaRPr lang="it-IT" altLang="it-IT" sz="1400" b="1" dirty="0">
              <a:latin typeface="Arial" charset="0"/>
            </a:endParaRPr>
          </a:p>
        </p:txBody>
      </p:sp>
      <p:sp>
        <p:nvSpPr>
          <p:cNvPr id="9" name="AutoShape 9"/>
          <p:cNvSpPr>
            <a:spLocks noChangeArrowheads="1"/>
          </p:cNvSpPr>
          <p:nvPr/>
        </p:nvSpPr>
        <p:spPr bwMode="auto">
          <a:xfrm rot="10800000">
            <a:off x="1835150" y="0"/>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10"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11" name="AutoShape 8"/>
          <p:cNvSpPr>
            <a:spLocks noChangeArrowheads="1"/>
          </p:cNvSpPr>
          <p:nvPr/>
        </p:nvSpPr>
        <p:spPr bwMode="auto">
          <a:xfrm>
            <a:off x="0" y="6130533"/>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grpSp>
        <p:nvGrpSpPr>
          <p:cNvPr id="7175" name="Group 13"/>
          <p:cNvGrpSpPr>
            <a:grpSpLocks/>
          </p:cNvGrpSpPr>
          <p:nvPr/>
        </p:nvGrpSpPr>
        <p:grpSpPr bwMode="auto">
          <a:xfrm>
            <a:off x="8101013" y="6453188"/>
            <a:ext cx="966787" cy="360362"/>
            <a:chOff x="96" y="3984"/>
            <a:chExt cx="864" cy="288"/>
          </a:xfrm>
        </p:grpSpPr>
        <p:pic>
          <p:nvPicPr>
            <p:cNvPr id="7178" name="Picture 14"/>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6" y="3984"/>
              <a:ext cx="24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9" name="Picture 15"/>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36" y="4080"/>
              <a:ext cx="62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074"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5536" y="980727"/>
            <a:ext cx="4392488" cy="2571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292080" y="4076607"/>
            <a:ext cx="3851920" cy="270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220072" y="861649"/>
            <a:ext cx="3775720" cy="3214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228600"/>
            <a:ext cx="9144000" cy="533400"/>
          </a:xfrm>
        </p:spPr>
        <p:txBody>
          <a:bodyPr/>
          <a:lstStyle/>
          <a:p>
            <a:pPr eaLnBrk="1" hangingPunct="1"/>
            <a:r>
              <a:rPr lang="it-IT" altLang="it-IT" sz="2800" b="1" smtClean="0">
                <a:solidFill>
                  <a:schemeClr val="tx1"/>
                </a:solidFill>
                <a:latin typeface="Arial" charset="0"/>
              </a:rPr>
              <a:t>La distribuzione per forma giuridica</a:t>
            </a:r>
          </a:p>
        </p:txBody>
      </p:sp>
      <p:sp>
        <p:nvSpPr>
          <p:cNvPr id="8195" name="Rectangle 22"/>
          <p:cNvSpPr>
            <a:spLocks noChangeArrowheads="1"/>
          </p:cNvSpPr>
          <p:nvPr/>
        </p:nvSpPr>
        <p:spPr bwMode="auto">
          <a:xfrm>
            <a:off x="5580063" y="1035050"/>
            <a:ext cx="3241675"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it-IT" altLang="it-IT" sz="1600" b="1" dirty="0">
                <a:latin typeface="Arial" charset="0"/>
              </a:rPr>
              <a:t>Tra le imprese femminili prevale la ditta individuale con il </a:t>
            </a:r>
            <a:r>
              <a:rPr lang="it-IT" altLang="it-IT" sz="1600" b="1" dirty="0" smtClean="0">
                <a:latin typeface="Arial" charset="0"/>
              </a:rPr>
              <a:t>58,2%, </a:t>
            </a:r>
            <a:r>
              <a:rPr lang="it-IT" altLang="it-IT" sz="1600" b="1" dirty="0">
                <a:latin typeface="Arial" charset="0"/>
              </a:rPr>
              <a:t>ma, diversamente ad esempio dalle imprese straniere e giovanili, si registra comunque </a:t>
            </a:r>
            <a:r>
              <a:rPr lang="it-IT" altLang="it-IT" sz="1600" b="1" dirty="0" smtClean="0">
                <a:latin typeface="Arial" charset="0"/>
              </a:rPr>
              <a:t>il 40</a:t>
            </a:r>
            <a:r>
              <a:rPr lang="it-IT" altLang="it-IT" sz="1600" b="1" dirty="0">
                <a:latin typeface="Arial" charset="0"/>
              </a:rPr>
              <a:t>% </a:t>
            </a:r>
            <a:r>
              <a:rPr lang="it-IT" altLang="it-IT" sz="1600" b="1" dirty="0" smtClean="0">
                <a:latin typeface="Arial" charset="0"/>
              </a:rPr>
              <a:t>sia formato da società </a:t>
            </a:r>
            <a:r>
              <a:rPr lang="it-IT" altLang="it-IT" sz="1600" b="1" dirty="0">
                <a:latin typeface="Arial" charset="0"/>
              </a:rPr>
              <a:t>di persone e società di capitale. </a:t>
            </a:r>
          </a:p>
          <a:p>
            <a:pPr algn="just" eaLnBrk="1" hangingPunct="1">
              <a:spcBef>
                <a:spcPct val="0"/>
              </a:spcBef>
              <a:buFontTx/>
              <a:buNone/>
            </a:pPr>
            <a:endParaRPr lang="it-IT" altLang="it-IT" sz="1600" b="1" dirty="0">
              <a:latin typeface="Arial" charset="0"/>
            </a:endParaRPr>
          </a:p>
          <a:p>
            <a:pPr algn="just" eaLnBrk="1" hangingPunct="1">
              <a:spcBef>
                <a:spcPct val="0"/>
              </a:spcBef>
              <a:buFontTx/>
              <a:buNone/>
            </a:pPr>
            <a:endParaRPr lang="it-IT" altLang="it-IT" sz="1600" b="1" dirty="0">
              <a:latin typeface="Arial" charset="0"/>
            </a:endParaRPr>
          </a:p>
          <a:p>
            <a:pPr algn="just" eaLnBrk="1" hangingPunct="1">
              <a:spcBef>
                <a:spcPct val="0"/>
              </a:spcBef>
              <a:buFontTx/>
              <a:buNone/>
            </a:pPr>
            <a:endParaRPr lang="it-IT" altLang="it-IT" sz="1600" b="1" dirty="0">
              <a:latin typeface="Arial" charset="0"/>
            </a:endParaRPr>
          </a:p>
          <a:p>
            <a:pPr algn="just" eaLnBrk="1" hangingPunct="1">
              <a:spcBef>
                <a:spcPct val="0"/>
              </a:spcBef>
              <a:buFontTx/>
              <a:buNone/>
            </a:pPr>
            <a:r>
              <a:rPr lang="it-IT" altLang="it-IT" sz="1600" b="1" dirty="0">
                <a:latin typeface="Arial" charset="0"/>
              </a:rPr>
              <a:t>Rispetto al totale delle imprese emerge quindi una </a:t>
            </a:r>
            <a:r>
              <a:rPr lang="it-IT" altLang="it-IT" sz="1600" b="1" dirty="0" smtClean="0">
                <a:latin typeface="Arial" charset="0"/>
              </a:rPr>
              <a:t>evidente, </a:t>
            </a:r>
            <a:r>
              <a:rPr lang="it-IT" altLang="it-IT" sz="1600" b="1" dirty="0">
                <a:latin typeface="Arial" charset="0"/>
              </a:rPr>
              <a:t>ma non </a:t>
            </a:r>
            <a:r>
              <a:rPr lang="it-IT" altLang="it-IT" sz="1600" b="1" dirty="0" smtClean="0">
                <a:latin typeface="Arial" charset="0"/>
              </a:rPr>
              <a:t>ampia quanto gli altri ‘generi d’imprenditoria’, distanza nei profilo distributivo, particolarità che denoterebbe un discreto stato di sviluppo dell’</a:t>
            </a:r>
            <a:r>
              <a:rPr lang="it-IT" altLang="it-IT" sz="1600" b="1" dirty="0" err="1" smtClean="0">
                <a:latin typeface="Arial" charset="0"/>
              </a:rPr>
              <a:t>i.f</a:t>
            </a:r>
            <a:r>
              <a:rPr lang="it-IT" altLang="it-IT" sz="1600" b="1" dirty="0" smtClean="0">
                <a:latin typeface="Arial" charset="0"/>
              </a:rPr>
              <a:t>., non necessariamente ‘confinata’  </a:t>
            </a:r>
            <a:r>
              <a:rPr lang="it-IT" altLang="it-IT" sz="1600" b="1" dirty="0">
                <a:latin typeface="Arial" charset="0"/>
              </a:rPr>
              <a:t>all’imprenditoria individuale.</a:t>
            </a:r>
          </a:p>
        </p:txBody>
      </p:sp>
      <p:sp>
        <p:nvSpPr>
          <p:cNvPr id="10" name="AutoShape 9"/>
          <p:cNvSpPr>
            <a:spLocks noChangeArrowheads="1"/>
          </p:cNvSpPr>
          <p:nvPr/>
        </p:nvSpPr>
        <p:spPr bwMode="auto">
          <a:xfrm rot="10800000">
            <a:off x="1835150" y="0"/>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11"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12" name="AutoShape 8"/>
          <p:cNvSpPr>
            <a:spLocks noChangeArrowheads="1"/>
          </p:cNvSpPr>
          <p:nvPr/>
        </p:nvSpPr>
        <p:spPr bwMode="auto">
          <a:xfrm>
            <a:off x="0" y="6092825"/>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grpSp>
        <p:nvGrpSpPr>
          <p:cNvPr id="8199" name="Group 13"/>
          <p:cNvGrpSpPr>
            <a:grpSpLocks/>
          </p:cNvGrpSpPr>
          <p:nvPr/>
        </p:nvGrpSpPr>
        <p:grpSpPr bwMode="auto">
          <a:xfrm>
            <a:off x="8101013" y="6453188"/>
            <a:ext cx="966787" cy="360362"/>
            <a:chOff x="96" y="3984"/>
            <a:chExt cx="864" cy="288"/>
          </a:xfrm>
        </p:grpSpPr>
        <p:pic>
          <p:nvPicPr>
            <p:cNvPr id="8202" name="Picture 14"/>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6" y="3984"/>
              <a:ext cx="24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203" name="Picture 15"/>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36" y="4080"/>
              <a:ext cx="62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4098"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9512" y="992070"/>
            <a:ext cx="4968552" cy="2673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3801309"/>
            <a:ext cx="5580063" cy="27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0" y="188913"/>
            <a:ext cx="9144000" cy="533400"/>
          </a:xfrm>
        </p:spPr>
        <p:txBody>
          <a:bodyPr/>
          <a:lstStyle/>
          <a:p>
            <a:pPr eaLnBrk="1" hangingPunct="1"/>
            <a:r>
              <a:rPr lang="it-IT" altLang="it-IT" sz="2800" b="1" smtClean="0">
                <a:solidFill>
                  <a:schemeClr val="tx1"/>
                </a:solidFill>
                <a:latin typeface="Arial" charset="0"/>
              </a:rPr>
              <a:t>Imprese femminili per grado di partecipazione</a:t>
            </a:r>
          </a:p>
        </p:txBody>
      </p:sp>
      <p:sp>
        <p:nvSpPr>
          <p:cNvPr id="11267" name="Rectangle 22"/>
          <p:cNvSpPr>
            <a:spLocks noChangeArrowheads="1"/>
          </p:cNvSpPr>
          <p:nvPr/>
        </p:nvSpPr>
        <p:spPr bwMode="auto">
          <a:xfrm>
            <a:off x="5580112" y="836712"/>
            <a:ext cx="355263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it-IT" altLang="it-IT" sz="1600" b="1" dirty="0">
                <a:latin typeface="Arial" charset="0"/>
              </a:rPr>
              <a:t>L’imprenditoria femminile fiorentina si caratterizza, in modo simile a quanto si verifica in Toscana e in Italia, per una schiacciante maggioranza di imprese a presenza esclusivamente di genere (</a:t>
            </a:r>
            <a:r>
              <a:rPr lang="it-IT" altLang="it-IT" sz="1600" b="1" dirty="0" smtClean="0">
                <a:latin typeface="Arial" charset="0"/>
              </a:rPr>
              <a:t>80,3%), </a:t>
            </a:r>
            <a:r>
              <a:rPr lang="it-IT" altLang="it-IT" sz="1600" b="1" dirty="0">
                <a:latin typeface="Arial" charset="0"/>
              </a:rPr>
              <a:t>quota </a:t>
            </a:r>
            <a:r>
              <a:rPr lang="it-IT" altLang="it-IT" sz="1600" b="1" dirty="0" smtClean="0">
                <a:latin typeface="Arial" charset="0"/>
              </a:rPr>
              <a:t>che rimane al di sotto di quella italiana e toscana. Su </a:t>
            </a:r>
            <a:r>
              <a:rPr lang="it-IT" altLang="it-IT" sz="1600" b="1" dirty="0">
                <a:latin typeface="Arial" charset="0"/>
              </a:rPr>
              <a:t>base annua, l’aumento maggiore si è avuto per le imprese a partecipazione </a:t>
            </a:r>
            <a:r>
              <a:rPr lang="it-IT" altLang="it-IT" sz="1600" b="1" dirty="0" smtClean="0">
                <a:latin typeface="Arial" charset="0"/>
              </a:rPr>
              <a:t>forte (+1,2%) </a:t>
            </a:r>
            <a:r>
              <a:rPr lang="it-IT" altLang="it-IT" sz="1600" b="1" dirty="0">
                <a:latin typeface="Arial" charset="0"/>
              </a:rPr>
              <a:t>ed esclusiva </a:t>
            </a:r>
            <a:r>
              <a:rPr lang="it-IT" altLang="it-IT" sz="1600" b="1" dirty="0" smtClean="0">
                <a:latin typeface="Arial" charset="0"/>
              </a:rPr>
              <a:t>(+0,6%), ma non per quelle di tipo maggioritario            (-0,9%).</a:t>
            </a:r>
            <a:endParaRPr lang="it-IT" altLang="it-IT" sz="1600" b="1" dirty="0">
              <a:latin typeface="Arial" charset="0"/>
            </a:endParaRPr>
          </a:p>
        </p:txBody>
      </p:sp>
      <p:sp>
        <p:nvSpPr>
          <p:cNvPr id="10" name="AutoShape 9"/>
          <p:cNvSpPr>
            <a:spLocks noChangeArrowheads="1"/>
          </p:cNvSpPr>
          <p:nvPr/>
        </p:nvSpPr>
        <p:spPr bwMode="auto">
          <a:xfrm rot="10800000">
            <a:off x="1835150" y="0"/>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11"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12" name="AutoShape 8"/>
          <p:cNvSpPr>
            <a:spLocks noChangeArrowheads="1"/>
          </p:cNvSpPr>
          <p:nvPr/>
        </p:nvSpPr>
        <p:spPr bwMode="auto">
          <a:xfrm>
            <a:off x="0" y="6092825"/>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grpSp>
        <p:nvGrpSpPr>
          <p:cNvPr id="11271" name="Group 13"/>
          <p:cNvGrpSpPr>
            <a:grpSpLocks/>
          </p:cNvGrpSpPr>
          <p:nvPr/>
        </p:nvGrpSpPr>
        <p:grpSpPr bwMode="auto">
          <a:xfrm>
            <a:off x="8101013" y="6453188"/>
            <a:ext cx="966787" cy="360362"/>
            <a:chOff x="96" y="3984"/>
            <a:chExt cx="864" cy="288"/>
          </a:xfrm>
        </p:grpSpPr>
        <p:pic>
          <p:nvPicPr>
            <p:cNvPr id="11273" name="Picture 14"/>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6" y="3984"/>
              <a:ext cx="24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74" name="Picture 15"/>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36" y="4080"/>
              <a:ext cx="62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7170"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9066" y="948388"/>
            <a:ext cx="5689178" cy="36695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Rectangle 22"/>
          <p:cNvSpPr>
            <a:spLocks noChangeArrowheads="1"/>
          </p:cNvSpPr>
          <p:nvPr/>
        </p:nvSpPr>
        <p:spPr bwMode="auto">
          <a:xfrm>
            <a:off x="99982" y="4725144"/>
            <a:ext cx="8967818"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it-IT" altLang="it-IT" sz="1600" b="1" dirty="0" smtClean="0">
                <a:latin typeface="Arial" charset="0"/>
              </a:rPr>
              <a:t>La composizione della compagine sociale sembra associata al grado di capitalizzazione (per le società di capitale): quelle esclusivamente femminili dispongono di un capitale sociale uguale o inferiore a € 10,000 nel 18,6% dei casi (rispetto al 5,8 delle altre due forme esaminate congiuntamente) e il 13,9% si posiziona dai 50,000 Euro in su (contro una quota del 24,2% delle altre forme, sempre esaminate insieme). Questo si riflette anche sulla distribuzione per classi di valore della produzione, dove le micro (sino a 1mln di fatturato) pesano per l’88% tra le esclusive e per l’81% nelle altre, a vantaggio delle piccole (1/10 milioni) e, marginalmente, delle medie (queste ultime un gruppo in verità assai ristretto)</a:t>
            </a:r>
            <a:endParaRPr lang="it-IT" altLang="it-IT" sz="1600" b="1" dirty="0">
              <a:latin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uttura predefinita">
  <a:themeElements>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10491</TotalTime>
  <Words>1164</Words>
  <Application>Microsoft Office PowerPoint</Application>
  <PresentationFormat>Presentazione su schermo (4:3)</PresentationFormat>
  <Paragraphs>83</Paragraphs>
  <Slides>13</Slides>
  <Notes>12</Notes>
  <HiddenSlides>0</HiddenSlides>
  <MMClips>0</MMClips>
  <ScaleCrop>false</ScaleCrop>
  <HeadingPairs>
    <vt:vector size="4" baseType="variant">
      <vt:variant>
        <vt:lpstr>Tema</vt:lpstr>
      </vt:variant>
      <vt:variant>
        <vt:i4>1</vt:i4>
      </vt:variant>
      <vt:variant>
        <vt:lpstr>Titoli diapositive</vt:lpstr>
      </vt:variant>
      <vt:variant>
        <vt:i4>13</vt:i4>
      </vt:variant>
    </vt:vector>
  </HeadingPairs>
  <TitlesOfParts>
    <vt:vector size="14" baseType="lpstr">
      <vt:lpstr>Struttura predefinita</vt:lpstr>
      <vt:lpstr>Osservatorio sulle imprese femminili in provincia di Firenze  -  Anno 2016</vt:lpstr>
      <vt:lpstr>Presentazione standard di PowerPoint</vt:lpstr>
      <vt:lpstr>Dinamica delle imprese femminili in Italia</vt:lpstr>
      <vt:lpstr>Distribuzione delle imprese femminili nei territori</vt:lpstr>
      <vt:lpstr>Distribuzione delle i.f. all’interno dell’area metropolitana fiorentina </vt:lpstr>
      <vt:lpstr>Dinamica delle imprese femminili fiorentine</vt:lpstr>
      <vt:lpstr>La distribuzione settoriale</vt:lpstr>
      <vt:lpstr>La distribuzione per forma giuridica</vt:lpstr>
      <vt:lpstr>Imprese femminili per grado di partecipazione</vt:lpstr>
      <vt:lpstr>L’occupazione generata dall’imprenditoria femminile</vt:lpstr>
      <vt:lpstr>Altri aspetti dell’imprenditoria femminile</vt:lpstr>
      <vt:lpstr>La componente femminile nel mercato del lavoro</vt:lpstr>
      <vt:lpstr>Le cariche femminili</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User</dc:creator>
  <cp:lastModifiedBy>Silvio Calandi</cp:lastModifiedBy>
  <cp:revision>590</cp:revision>
  <cp:lastPrinted>2014-03-25T13:43:08Z</cp:lastPrinted>
  <dcterms:created xsi:type="dcterms:W3CDTF">2007-06-04T13:36:10Z</dcterms:created>
  <dcterms:modified xsi:type="dcterms:W3CDTF">2017-03-08T08:31:37Z</dcterms:modified>
</cp:coreProperties>
</file>