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68" r:id="rId2"/>
    <p:sldId id="306" r:id="rId3"/>
    <p:sldId id="313" r:id="rId4"/>
    <p:sldId id="314" r:id="rId5"/>
    <p:sldId id="318" r:id="rId6"/>
    <p:sldId id="317" r:id="rId7"/>
    <p:sldId id="308" r:id="rId8"/>
    <p:sldId id="319" r:id="rId9"/>
    <p:sldId id="320" r:id="rId10"/>
  </p:sldIdLst>
  <p:sldSz cx="9144000" cy="6858000" type="screen4x3"/>
  <p:notesSz cx="7099300" cy="10234613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9"/>
    <a:srgbClr val="FFFFCC"/>
    <a:srgbClr val="A50021"/>
    <a:srgbClr val="800000"/>
    <a:srgbClr val="0000CC"/>
    <a:srgbClr val="000099"/>
    <a:srgbClr val="99CCFF"/>
    <a:srgbClr val="FF33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86439" autoAdjust="0"/>
  </p:normalViewPr>
  <p:slideViewPr>
    <p:cSldViewPr>
      <p:cViewPr varScale="1">
        <p:scale>
          <a:sx n="66" d="100"/>
          <a:sy n="66" d="100"/>
        </p:scale>
        <p:origin x="-1434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5" d="100"/>
          <a:sy n="45" d="100"/>
        </p:scale>
        <p:origin x="-3000" y="-102"/>
      </p:cViewPr>
      <p:guideLst>
        <p:guide orient="horz" pos="3223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9BF6A714-0CEA-43CD-9619-066686320844}" type="datetimeFigureOut">
              <a:rPr lang="it-IT"/>
              <a:pPr>
                <a:defRPr/>
              </a:pPr>
              <a:t>02/04/2020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681B45D8-7002-410C-8237-4756D2D9EC1A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616487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4988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827" tIns="47413" rIns="94827" bIns="47413" numCol="1" anchor="t" anchorCtr="0" compatLnSpc="1">
            <a:prstTxWarp prst="textNoShape">
              <a:avLst/>
            </a:prstTxWarp>
          </a:bodyPr>
          <a:lstStyle>
            <a:lvl1pPr defTabSz="948303">
              <a:defRPr sz="1300"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4313" y="0"/>
            <a:ext cx="3074987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827" tIns="47413" rIns="94827" bIns="47413" numCol="1" anchor="t" anchorCtr="0" compatLnSpc="1">
            <a:prstTxWarp prst="textNoShape">
              <a:avLst/>
            </a:prstTxWarp>
          </a:bodyPr>
          <a:lstStyle>
            <a:lvl1pPr algn="r" defTabSz="948303">
              <a:defRPr sz="1300"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6512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150" y="4860925"/>
            <a:ext cx="5207000" cy="4605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827" tIns="47413" rIns="94827" bIns="47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noProof="0" smtClean="0"/>
              <a:t>Fare clic per modificare gli stili del testo dello schema</a:t>
            </a:r>
          </a:p>
          <a:p>
            <a:pPr lvl="1"/>
            <a:r>
              <a:rPr lang="it-IT" altLang="it-IT" noProof="0" smtClean="0"/>
              <a:t>Secondo livello</a:t>
            </a:r>
          </a:p>
          <a:p>
            <a:pPr lvl="2"/>
            <a:r>
              <a:rPr lang="it-IT" altLang="it-IT" noProof="0" smtClean="0"/>
              <a:t>Terzo livello</a:t>
            </a:r>
          </a:p>
          <a:p>
            <a:pPr lvl="3"/>
            <a:r>
              <a:rPr lang="it-IT" altLang="it-IT" noProof="0" smtClean="0"/>
              <a:t>Quarto livello</a:t>
            </a:r>
          </a:p>
          <a:p>
            <a:pPr lvl="4"/>
            <a:r>
              <a:rPr lang="it-IT" altLang="it-IT" noProof="0" smtClean="0"/>
              <a:t>Quinto livello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3438"/>
            <a:ext cx="3074988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827" tIns="47413" rIns="94827" bIns="47413" numCol="1" anchor="b" anchorCtr="0" compatLnSpc="1">
            <a:prstTxWarp prst="textNoShape">
              <a:avLst/>
            </a:prstTxWarp>
          </a:bodyPr>
          <a:lstStyle>
            <a:lvl1pPr defTabSz="948303">
              <a:defRPr sz="1300"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4313" y="9723438"/>
            <a:ext cx="3074987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827" tIns="47413" rIns="94827" bIns="47413" numCol="1" anchor="b" anchorCtr="0" compatLnSpc="1">
            <a:prstTxWarp prst="textNoShape">
              <a:avLst/>
            </a:prstTxWarp>
          </a:bodyPr>
          <a:lstStyle>
            <a:lvl1pPr algn="r" defTabSz="948303">
              <a:defRPr sz="1300"/>
            </a:lvl1pPr>
          </a:lstStyle>
          <a:p>
            <a:pPr>
              <a:defRPr/>
            </a:pPr>
            <a:fld id="{A477D610-05B6-450C-BDA4-4707EB8FCD1D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8385326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61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81050" indent="-298450" defTabSz="9461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201738" indent="-238125" defTabSz="9461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84338" indent="-238125" defTabSz="9461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166938" indent="-238125" defTabSz="9461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624138" indent="-238125" defTabSz="9461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3081338" indent="-238125" defTabSz="9461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538538" indent="-238125" defTabSz="9461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995738" indent="-238125" defTabSz="9461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90422CB-D45B-46AB-AC2A-9E7EF8594A14}" type="slidenum">
              <a:rPr lang="it-IT" altLang="it-IT" sz="1300" smtClean="0"/>
              <a:pPr eaLnBrk="1" hangingPunct="1">
                <a:spcBef>
                  <a:spcPct val="0"/>
                </a:spcBef>
              </a:pPr>
              <a:t>2</a:t>
            </a:fld>
            <a:endParaRPr lang="it-IT" altLang="it-IT" sz="1300" smtClean="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2663" y="788988"/>
            <a:ext cx="5135562" cy="3852862"/>
          </a:xfrm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58850" y="4878388"/>
            <a:ext cx="5183188" cy="4564062"/>
          </a:xfrm>
        </p:spPr>
        <p:txBody>
          <a:bodyPr/>
          <a:lstStyle/>
          <a:p>
            <a:pPr eaLnBrk="1" hangingPunct="1">
              <a:defRPr/>
            </a:pPr>
            <a:endParaRPr lang="it-IT" altLang="it-IT" dirty="0" smtClean="0">
              <a:latin typeface="+mn-lt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4B58C29-BB83-4F83-B632-A855F3C5764E}" type="slidenum">
              <a:rPr lang="it-IT" altLang="it-IT"/>
              <a:pPr/>
              <a:t>3</a:t>
            </a:fld>
            <a:endParaRPr lang="it-IT" altLang="it-IT"/>
          </a:p>
        </p:txBody>
      </p:sp>
      <p:sp>
        <p:nvSpPr>
          <p:cNvPr id="224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1075" y="787400"/>
            <a:ext cx="5138738" cy="3854450"/>
          </a:xfrm>
          <a:ln/>
        </p:spPr>
      </p:sp>
      <p:sp>
        <p:nvSpPr>
          <p:cNvPr id="224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58178" y="4879099"/>
            <a:ext cx="5184635" cy="4562598"/>
          </a:xfrm>
          <a:ln/>
        </p:spPr>
        <p:txBody>
          <a:bodyPr/>
          <a:lstStyle/>
          <a:p>
            <a:endParaRPr lang="it-IT" altLang="it-IT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77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82638" indent="-300038" defTabSz="9477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204913" indent="-239713" defTabSz="9477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87513" indent="-239713" defTabSz="9477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170113" indent="-239713" defTabSz="9477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627313" indent="-239713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3084513" indent="-239713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541713" indent="-239713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998913" indent="-239713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C79EB7D-A340-4BAA-8E14-EA994E8AC5F7}" type="slidenum">
              <a:rPr lang="it-IT" altLang="it-IT" sz="1300" smtClean="0"/>
              <a:pPr eaLnBrk="1" hangingPunct="1">
                <a:spcBef>
                  <a:spcPct val="0"/>
                </a:spcBef>
              </a:pPr>
              <a:t>4</a:t>
            </a:fld>
            <a:endParaRPr lang="it-IT" altLang="it-IT" sz="1300" smtClean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1075" y="787400"/>
            <a:ext cx="5138738" cy="3854450"/>
          </a:xfrm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58850" y="4878388"/>
            <a:ext cx="5183188" cy="4564062"/>
          </a:xfrm>
          <a:noFill/>
        </p:spPr>
        <p:txBody>
          <a:bodyPr/>
          <a:lstStyle/>
          <a:p>
            <a:pPr eaLnBrk="1" hangingPunct="1"/>
            <a:endParaRPr lang="it-IT" altLang="it-IT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77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82638" indent="-300038" defTabSz="9477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204913" indent="-239713" defTabSz="9477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87513" indent="-239713" defTabSz="9477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170113" indent="-239713" defTabSz="9477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627313" indent="-239713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3084513" indent="-239713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541713" indent="-239713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998913" indent="-239713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C79EB7D-A340-4BAA-8E14-EA994E8AC5F7}" type="slidenum">
              <a:rPr lang="it-IT" altLang="it-IT" sz="1300" smtClean="0"/>
              <a:pPr eaLnBrk="1" hangingPunct="1">
                <a:spcBef>
                  <a:spcPct val="0"/>
                </a:spcBef>
              </a:pPr>
              <a:t>5</a:t>
            </a:fld>
            <a:endParaRPr lang="it-IT" altLang="it-IT" sz="1300" smtClean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1075" y="787400"/>
            <a:ext cx="5138738" cy="3854450"/>
          </a:xfrm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58850" y="4878388"/>
            <a:ext cx="5183188" cy="4564062"/>
          </a:xfrm>
          <a:noFill/>
        </p:spPr>
        <p:txBody>
          <a:bodyPr/>
          <a:lstStyle/>
          <a:p>
            <a:pPr eaLnBrk="1" hangingPunct="1"/>
            <a:endParaRPr lang="it-IT" altLang="it-IT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77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82638" indent="-300038" defTabSz="9477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204913" indent="-239713" defTabSz="9477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87513" indent="-239713" defTabSz="9477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170113" indent="-239713" defTabSz="9477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627313" indent="-239713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3084513" indent="-239713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541713" indent="-239713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998913" indent="-239713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C79EB7D-A340-4BAA-8E14-EA994E8AC5F7}" type="slidenum">
              <a:rPr lang="it-IT" altLang="it-IT" sz="1300" smtClean="0"/>
              <a:pPr eaLnBrk="1" hangingPunct="1">
                <a:spcBef>
                  <a:spcPct val="0"/>
                </a:spcBef>
              </a:pPr>
              <a:t>6</a:t>
            </a:fld>
            <a:endParaRPr lang="it-IT" altLang="it-IT" sz="1300" smtClean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1075" y="787400"/>
            <a:ext cx="5138738" cy="3854450"/>
          </a:xfrm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58850" y="4878388"/>
            <a:ext cx="5183188" cy="4564062"/>
          </a:xfrm>
          <a:noFill/>
        </p:spPr>
        <p:txBody>
          <a:bodyPr/>
          <a:lstStyle/>
          <a:p>
            <a:pPr eaLnBrk="1" hangingPunct="1"/>
            <a:endParaRPr lang="it-IT" altLang="it-IT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77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82638" indent="-300038" defTabSz="9477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204913" indent="-239713" defTabSz="9477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87513" indent="-239713" defTabSz="9477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170113" indent="-239713" defTabSz="9477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627313" indent="-239713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3084513" indent="-239713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541713" indent="-239713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998913" indent="-239713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C79EB7D-A340-4BAA-8E14-EA994E8AC5F7}" type="slidenum">
              <a:rPr lang="it-IT" altLang="it-IT" sz="1300" smtClean="0"/>
              <a:pPr eaLnBrk="1" hangingPunct="1">
                <a:spcBef>
                  <a:spcPct val="0"/>
                </a:spcBef>
              </a:pPr>
              <a:t>7</a:t>
            </a:fld>
            <a:endParaRPr lang="it-IT" altLang="it-IT" sz="1300" smtClean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1075" y="787400"/>
            <a:ext cx="5138738" cy="3854450"/>
          </a:xfrm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58850" y="4878388"/>
            <a:ext cx="5183188" cy="4564062"/>
          </a:xfrm>
          <a:noFill/>
        </p:spPr>
        <p:txBody>
          <a:bodyPr/>
          <a:lstStyle/>
          <a:p>
            <a:pPr eaLnBrk="1" hangingPunct="1"/>
            <a:endParaRPr lang="it-IT" altLang="it-IT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77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82638" indent="-300038" defTabSz="9477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204913" indent="-239713" defTabSz="9477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87513" indent="-239713" defTabSz="9477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170113" indent="-239713" defTabSz="9477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627313" indent="-239713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3084513" indent="-239713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541713" indent="-239713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998913" indent="-239713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C79EB7D-A340-4BAA-8E14-EA994E8AC5F7}" type="slidenum">
              <a:rPr lang="it-IT" altLang="it-IT" sz="1300" smtClean="0"/>
              <a:pPr eaLnBrk="1" hangingPunct="1">
                <a:spcBef>
                  <a:spcPct val="0"/>
                </a:spcBef>
              </a:pPr>
              <a:t>8</a:t>
            </a:fld>
            <a:endParaRPr lang="it-IT" altLang="it-IT" sz="1300" smtClean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1075" y="787400"/>
            <a:ext cx="5138738" cy="3854450"/>
          </a:xfrm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58850" y="4878388"/>
            <a:ext cx="5183188" cy="4564062"/>
          </a:xfrm>
          <a:noFill/>
        </p:spPr>
        <p:txBody>
          <a:bodyPr/>
          <a:lstStyle/>
          <a:p>
            <a:pPr eaLnBrk="1" hangingPunct="1"/>
            <a:endParaRPr lang="it-IT" altLang="it-IT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77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82638" indent="-300038" defTabSz="9477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204913" indent="-239713" defTabSz="9477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87513" indent="-239713" defTabSz="9477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170113" indent="-239713" defTabSz="9477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627313" indent="-239713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3084513" indent="-239713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541713" indent="-239713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998913" indent="-239713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C79EB7D-A340-4BAA-8E14-EA994E8AC5F7}" type="slidenum">
              <a:rPr lang="it-IT" altLang="it-IT" sz="1300" smtClean="0"/>
              <a:pPr eaLnBrk="1" hangingPunct="1">
                <a:spcBef>
                  <a:spcPct val="0"/>
                </a:spcBef>
              </a:pPr>
              <a:t>9</a:t>
            </a:fld>
            <a:endParaRPr lang="it-IT" altLang="it-IT" sz="1300" smtClean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1075" y="787400"/>
            <a:ext cx="5138738" cy="3854450"/>
          </a:xfrm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58850" y="4878388"/>
            <a:ext cx="5183188" cy="4564062"/>
          </a:xfrm>
          <a:noFill/>
        </p:spPr>
        <p:txBody>
          <a:bodyPr/>
          <a:lstStyle/>
          <a:p>
            <a:pPr eaLnBrk="1" hangingPunct="1"/>
            <a:endParaRPr lang="it-IT" altLang="it-IT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F083E1-D240-4A27-92C8-41E5D8A267B9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6228063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6C13E5-A494-4856-8C9A-DCCEB99E4B2E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1670147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AE376C-CD0F-4ECC-BC5E-3C87D2E0769B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2866640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F1BEC5-06AA-474E-BFA6-5EEFB5620BAC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8083536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BD2856-827D-4611-A262-8842FC3E4FA5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989666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4EC2BC-FE42-46C4-91A7-A43A4D172172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5280892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748542-C2F9-4A10-95FF-F1D13649DB52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3019930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3CA7C2-7314-4FF3-B82D-D0427144F208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409009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 dirty="0"/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8148" y="6324600"/>
            <a:ext cx="14478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932797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036B1F-40EB-4FBD-BC1A-C6C2EC4C45BF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1745478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64E39F-FF92-4B75-A426-993AB880B990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3752389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99CCFF"/>
            </a:gs>
            <a:gs pos="50000">
              <a:srgbClr val="FFFFFF"/>
            </a:gs>
            <a:gs pos="100000">
              <a:srgbClr val="99CC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Fare clic per modificare lo stile del titolo dello schema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Fare clic per modificare gli stili del testo dello schema</a:t>
            </a:r>
          </a:p>
          <a:p>
            <a:pPr lvl="1"/>
            <a:r>
              <a:rPr lang="it-IT" altLang="it-IT" smtClean="0"/>
              <a:t>Secondo livello</a:t>
            </a:r>
          </a:p>
          <a:p>
            <a:pPr lvl="2"/>
            <a:r>
              <a:rPr lang="it-IT" altLang="it-IT" smtClean="0"/>
              <a:t>Terzo livello</a:t>
            </a:r>
          </a:p>
          <a:p>
            <a:pPr lvl="3"/>
            <a:r>
              <a:rPr lang="it-IT" altLang="it-IT" smtClean="0"/>
              <a:t>Quarto livello</a:t>
            </a:r>
          </a:p>
          <a:p>
            <a:pPr lvl="4"/>
            <a:r>
              <a:rPr lang="it-IT" altLang="it-IT" smtClean="0"/>
              <a:t>Quinto livello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C3733920-3460-4F7E-A5D5-557223D43C26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2060"/>
            </a:gs>
            <a:gs pos="100000">
              <a:srgbClr val="99CC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3568" y="2276872"/>
            <a:ext cx="7920038" cy="1439862"/>
          </a:xfrm>
        </p:spPr>
        <p:txBody>
          <a:bodyPr/>
          <a:lstStyle/>
          <a:p>
            <a:pPr eaLnBrk="1" hangingPunct="1"/>
            <a:r>
              <a:rPr lang="it-IT" altLang="it-IT" sz="3600" b="1" dirty="0" smtClean="0">
                <a:solidFill>
                  <a:srgbClr val="FFFFFF"/>
                </a:solidFill>
                <a:latin typeface="Arial" charset="0"/>
              </a:rPr>
              <a:t>Dati sintetici su imprese femminili, giovanili e straniere -  </a:t>
            </a:r>
            <a:br>
              <a:rPr lang="it-IT" altLang="it-IT" sz="3600" b="1" dirty="0" smtClean="0">
                <a:solidFill>
                  <a:srgbClr val="FFFFFF"/>
                </a:solidFill>
                <a:latin typeface="Arial" charset="0"/>
              </a:rPr>
            </a:br>
            <a:r>
              <a:rPr lang="it-IT" altLang="it-IT" sz="3600" b="1" dirty="0" smtClean="0">
                <a:solidFill>
                  <a:srgbClr val="FFFFFF"/>
                </a:solidFill>
                <a:latin typeface="Arial" charset="0"/>
              </a:rPr>
              <a:t>anno 2019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Connettore 2 13"/>
          <p:cNvCxnSpPr>
            <a:stCxn id="2" idx="4"/>
          </p:cNvCxnSpPr>
          <p:nvPr/>
        </p:nvCxnSpPr>
        <p:spPr>
          <a:xfrm flipH="1">
            <a:off x="4445621" y="2842492"/>
            <a:ext cx="13192" cy="1309572"/>
          </a:xfrm>
          <a:prstGeom prst="straightConnector1">
            <a:avLst/>
          </a:prstGeom>
          <a:ln w="38100">
            <a:solidFill>
              <a:srgbClr val="A5002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Ovale 1"/>
          <p:cNvSpPr/>
          <p:nvPr/>
        </p:nvSpPr>
        <p:spPr>
          <a:xfrm>
            <a:off x="1608776" y="1546695"/>
            <a:ext cx="5700074" cy="1295797"/>
          </a:xfrm>
          <a:prstGeom prst="ellipse">
            <a:avLst/>
          </a:prstGeom>
          <a:solidFill>
            <a:srgbClr val="FFFFCC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t-IT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QUADRO SINTETICO</a:t>
            </a:r>
            <a:endParaRPr lang="it-IT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" name="Connettore 2 3"/>
          <p:cNvCxnSpPr/>
          <p:nvPr/>
        </p:nvCxnSpPr>
        <p:spPr>
          <a:xfrm>
            <a:off x="6615858" y="2642748"/>
            <a:ext cx="960438" cy="1612900"/>
          </a:xfrm>
          <a:prstGeom prst="straightConnector1">
            <a:avLst/>
          </a:prstGeom>
          <a:ln w="38100">
            <a:solidFill>
              <a:srgbClr val="A5002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2 12"/>
          <p:cNvCxnSpPr/>
          <p:nvPr/>
        </p:nvCxnSpPr>
        <p:spPr>
          <a:xfrm flipH="1">
            <a:off x="1998426" y="2642748"/>
            <a:ext cx="409575" cy="1624013"/>
          </a:xfrm>
          <a:prstGeom prst="straightConnector1">
            <a:avLst/>
          </a:prstGeom>
          <a:ln w="38100">
            <a:solidFill>
              <a:srgbClr val="A5002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e 7"/>
          <p:cNvSpPr/>
          <p:nvPr/>
        </p:nvSpPr>
        <p:spPr>
          <a:xfrm>
            <a:off x="156491" y="3371421"/>
            <a:ext cx="2779713" cy="939800"/>
          </a:xfrm>
          <a:prstGeom prst="ellipse">
            <a:avLst/>
          </a:prstGeom>
          <a:solidFill>
            <a:srgbClr val="FFFFCC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t-IT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Imprese a maggioranza femminile</a:t>
            </a:r>
            <a:endParaRPr lang="it-IT" sz="1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Ovale 18"/>
          <p:cNvSpPr/>
          <p:nvPr/>
        </p:nvSpPr>
        <p:spPr>
          <a:xfrm>
            <a:off x="2969428" y="3374058"/>
            <a:ext cx="3095625" cy="938213"/>
          </a:xfrm>
          <a:prstGeom prst="ellipse">
            <a:avLst/>
          </a:prstGeom>
          <a:solidFill>
            <a:srgbClr val="FFFFCC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t-IT" sz="1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Imprese a maggioranza giovanile</a:t>
            </a:r>
            <a:endParaRPr lang="it-IT" sz="16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Ovale 19"/>
          <p:cNvSpPr/>
          <p:nvPr/>
        </p:nvSpPr>
        <p:spPr>
          <a:xfrm>
            <a:off x="6086746" y="3347402"/>
            <a:ext cx="2808287" cy="938213"/>
          </a:xfrm>
          <a:prstGeom prst="ellipse">
            <a:avLst/>
          </a:prstGeom>
          <a:solidFill>
            <a:srgbClr val="FFFFCC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t-IT" sz="1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Imprese a maggioranza straniera</a:t>
            </a:r>
            <a:endParaRPr lang="it-IT" sz="16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Freccia in giù 24"/>
          <p:cNvSpPr/>
          <p:nvPr/>
        </p:nvSpPr>
        <p:spPr>
          <a:xfrm>
            <a:off x="3704735" y="4518339"/>
            <a:ext cx="387350" cy="900113"/>
          </a:xfrm>
          <a:prstGeom prst="downArrow">
            <a:avLst/>
          </a:prstGeom>
          <a:solidFill>
            <a:srgbClr val="FFFFCC"/>
          </a:solidFill>
          <a:ln>
            <a:solidFill>
              <a:srgbClr val="A5002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  <p:sp>
        <p:nvSpPr>
          <p:cNvPr id="34" name="Freccia in giù 33"/>
          <p:cNvSpPr/>
          <p:nvPr/>
        </p:nvSpPr>
        <p:spPr>
          <a:xfrm>
            <a:off x="4925523" y="4521416"/>
            <a:ext cx="387350" cy="887413"/>
          </a:xfrm>
          <a:prstGeom prst="downArrow">
            <a:avLst/>
          </a:prstGeom>
          <a:solidFill>
            <a:srgbClr val="FFFFCC"/>
          </a:solidFill>
          <a:ln>
            <a:solidFill>
              <a:srgbClr val="A5002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  <p:sp>
        <p:nvSpPr>
          <p:cNvPr id="3088" name="CasellaDiTesto 25"/>
          <p:cNvSpPr txBox="1">
            <a:spLocks noChangeArrowheads="1"/>
          </p:cNvSpPr>
          <p:nvPr/>
        </p:nvSpPr>
        <p:spPr bwMode="auto">
          <a:xfrm>
            <a:off x="266700" y="4250659"/>
            <a:ext cx="11811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400" b="1" dirty="0">
                <a:latin typeface="Tahoma" pitchFamily="34" charset="0"/>
                <a:cs typeface="Tahoma" pitchFamily="34" charset="0"/>
              </a:rPr>
              <a:t>Iscritte</a:t>
            </a:r>
          </a:p>
        </p:txBody>
      </p:sp>
      <p:sp>
        <p:nvSpPr>
          <p:cNvPr id="3089" name="CasellaDiTesto 25"/>
          <p:cNvSpPr txBox="1">
            <a:spLocks noChangeArrowheads="1"/>
          </p:cNvSpPr>
          <p:nvPr/>
        </p:nvSpPr>
        <p:spPr bwMode="auto">
          <a:xfrm>
            <a:off x="1535113" y="4250659"/>
            <a:ext cx="1262062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400" b="1">
                <a:latin typeface="Tahoma" pitchFamily="34" charset="0"/>
                <a:cs typeface="Tahoma" pitchFamily="34" charset="0"/>
              </a:rPr>
              <a:t>di cui attive</a:t>
            </a:r>
          </a:p>
        </p:txBody>
      </p:sp>
      <p:sp>
        <p:nvSpPr>
          <p:cNvPr id="3090" name="CasellaDiTesto 25"/>
          <p:cNvSpPr txBox="1">
            <a:spLocks noChangeArrowheads="1"/>
          </p:cNvSpPr>
          <p:nvPr/>
        </p:nvSpPr>
        <p:spPr bwMode="auto">
          <a:xfrm>
            <a:off x="6138863" y="4250659"/>
            <a:ext cx="11811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400" b="1" dirty="0">
                <a:latin typeface="Tahoma" pitchFamily="34" charset="0"/>
                <a:cs typeface="Tahoma" pitchFamily="34" charset="0"/>
              </a:rPr>
              <a:t>Iscritte</a:t>
            </a:r>
          </a:p>
        </p:txBody>
      </p:sp>
      <p:sp>
        <p:nvSpPr>
          <p:cNvPr id="3091" name="CasellaDiTesto 25"/>
          <p:cNvSpPr txBox="1">
            <a:spLocks noChangeArrowheads="1"/>
          </p:cNvSpPr>
          <p:nvPr/>
        </p:nvSpPr>
        <p:spPr bwMode="auto">
          <a:xfrm>
            <a:off x="7308850" y="4260086"/>
            <a:ext cx="12620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400" b="1" dirty="0">
                <a:latin typeface="Tahoma" pitchFamily="34" charset="0"/>
                <a:cs typeface="Tahoma" pitchFamily="34" charset="0"/>
              </a:rPr>
              <a:t>di cui attive</a:t>
            </a:r>
          </a:p>
        </p:txBody>
      </p:sp>
      <p:sp>
        <p:nvSpPr>
          <p:cNvPr id="3092" name="CasellaDiTesto 25"/>
          <p:cNvSpPr txBox="1">
            <a:spLocks noChangeArrowheads="1"/>
          </p:cNvSpPr>
          <p:nvPr/>
        </p:nvSpPr>
        <p:spPr bwMode="auto">
          <a:xfrm>
            <a:off x="3260725" y="4250659"/>
            <a:ext cx="11811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400" b="1">
                <a:latin typeface="Tahoma" pitchFamily="34" charset="0"/>
                <a:cs typeface="Tahoma" pitchFamily="34" charset="0"/>
              </a:rPr>
              <a:t>Iscritte</a:t>
            </a:r>
          </a:p>
        </p:txBody>
      </p:sp>
      <p:sp>
        <p:nvSpPr>
          <p:cNvPr id="3093" name="CasellaDiTesto 25"/>
          <p:cNvSpPr txBox="1">
            <a:spLocks noChangeArrowheads="1"/>
          </p:cNvSpPr>
          <p:nvPr/>
        </p:nvSpPr>
        <p:spPr bwMode="auto">
          <a:xfrm>
            <a:off x="4427538" y="4269513"/>
            <a:ext cx="126206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400" b="1" dirty="0">
                <a:latin typeface="Tahoma" pitchFamily="34" charset="0"/>
                <a:cs typeface="Tahoma" pitchFamily="34" charset="0"/>
              </a:rPr>
              <a:t>di cui attive</a:t>
            </a:r>
          </a:p>
        </p:txBody>
      </p:sp>
      <p:sp>
        <p:nvSpPr>
          <p:cNvPr id="40" name="Freccia in giù 39"/>
          <p:cNvSpPr/>
          <p:nvPr/>
        </p:nvSpPr>
        <p:spPr>
          <a:xfrm>
            <a:off x="6592888" y="4526179"/>
            <a:ext cx="387350" cy="882650"/>
          </a:xfrm>
          <a:prstGeom prst="downArrow">
            <a:avLst/>
          </a:prstGeom>
          <a:solidFill>
            <a:srgbClr val="FFFFCC"/>
          </a:solidFill>
          <a:ln>
            <a:solidFill>
              <a:srgbClr val="A5002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  <p:sp>
        <p:nvSpPr>
          <p:cNvPr id="41" name="Freccia in giù 40"/>
          <p:cNvSpPr/>
          <p:nvPr/>
        </p:nvSpPr>
        <p:spPr>
          <a:xfrm>
            <a:off x="7845033" y="4514979"/>
            <a:ext cx="387350" cy="877888"/>
          </a:xfrm>
          <a:prstGeom prst="downArrow">
            <a:avLst/>
          </a:prstGeom>
          <a:solidFill>
            <a:srgbClr val="FFFFCC"/>
          </a:solidFill>
          <a:ln>
            <a:solidFill>
              <a:srgbClr val="A5002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  <p:sp>
        <p:nvSpPr>
          <p:cNvPr id="28" name="Line 10"/>
          <p:cNvSpPr>
            <a:spLocks noChangeShapeType="1"/>
          </p:cNvSpPr>
          <p:nvPr/>
        </p:nvSpPr>
        <p:spPr bwMode="auto">
          <a:xfrm>
            <a:off x="0" y="765175"/>
            <a:ext cx="9144000" cy="0"/>
          </a:xfrm>
          <a:prstGeom prst="line">
            <a:avLst/>
          </a:prstGeom>
          <a:noFill/>
          <a:ln w="38100">
            <a:solidFill>
              <a:schemeClr val="tx2">
                <a:lumMod val="7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29" name="Rectangle 3"/>
          <p:cNvSpPr txBox="1">
            <a:spLocks noChangeArrowheads="1"/>
          </p:cNvSpPr>
          <p:nvPr/>
        </p:nvSpPr>
        <p:spPr bwMode="auto">
          <a:xfrm>
            <a:off x="0" y="188913"/>
            <a:ext cx="91440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r>
              <a:rPr lang="it-IT" altLang="it-IT" sz="2000" b="1" kern="0" dirty="0" smtClean="0">
                <a:solidFill>
                  <a:schemeClr val="tx1"/>
                </a:solidFill>
                <a:latin typeface="Arial" charset="0"/>
              </a:rPr>
              <a:t>Valori assoluti e quote</a:t>
            </a:r>
            <a:endParaRPr lang="it-IT" altLang="it-IT" sz="2400" b="1" kern="0" dirty="0" smtClean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30" name="CasellaDiTesto 25"/>
          <p:cNvSpPr txBox="1">
            <a:spLocks noChangeArrowheads="1"/>
          </p:cNvSpPr>
          <p:nvPr/>
        </p:nvSpPr>
        <p:spPr bwMode="auto">
          <a:xfrm>
            <a:off x="1655910" y="5371080"/>
            <a:ext cx="1008062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400" b="1" dirty="0" smtClean="0">
                <a:latin typeface="Tahoma" pitchFamily="34" charset="0"/>
                <a:cs typeface="Tahoma" pitchFamily="34" charset="0"/>
              </a:rPr>
              <a:t>20.284</a:t>
            </a:r>
            <a:endParaRPr lang="it-IT" altLang="it-IT" sz="1400" b="1" dirty="0">
              <a:latin typeface="Tahoma" pitchFamily="34" charset="0"/>
              <a:cs typeface="Tahoma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400" b="1" dirty="0">
                <a:latin typeface="Tahoma" pitchFamily="34" charset="0"/>
                <a:cs typeface="Tahoma" pitchFamily="34" charset="0"/>
              </a:rPr>
              <a:t>(</a:t>
            </a:r>
            <a:r>
              <a:rPr lang="it-IT" altLang="it-IT" sz="1400" b="1" dirty="0" smtClean="0">
                <a:latin typeface="Tahoma" pitchFamily="34" charset="0"/>
                <a:cs typeface="Tahoma" pitchFamily="34" charset="0"/>
              </a:rPr>
              <a:t>21,9%)</a:t>
            </a:r>
            <a:endParaRPr lang="it-IT" altLang="it-IT" sz="140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31" name="CasellaDiTesto 37"/>
          <p:cNvSpPr txBox="1">
            <a:spLocks noChangeArrowheads="1"/>
          </p:cNvSpPr>
          <p:nvPr/>
        </p:nvSpPr>
        <p:spPr bwMode="auto">
          <a:xfrm>
            <a:off x="3344218" y="5371079"/>
            <a:ext cx="1109663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400" b="1" dirty="0" smtClean="0">
                <a:latin typeface="Tahoma" pitchFamily="34" charset="0"/>
                <a:cs typeface="Tahoma" pitchFamily="34" charset="0"/>
              </a:rPr>
              <a:t>8.369</a:t>
            </a:r>
            <a:endParaRPr lang="it-IT" altLang="it-IT" sz="1400" b="1" dirty="0">
              <a:latin typeface="Tahoma" pitchFamily="34" charset="0"/>
              <a:cs typeface="Tahoma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400" b="1" dirty="0" smtClean="0">
                <a:latin typeface="Tahoma" pitchFamily="34" charset="0"/>
                <a:cs typeface="Tahoma" pitchFamily="34" charset="0"/>
              </a:rPr>
              <a:t>(7,6%)</a:t>
            </a:r>
            <a:endParaRPr lang="it-IT" altLang="it-IT" sz="140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32" name="CasellaDiTesto 25"/>
          <p:cNvSpPr txBox="1">
            <a:spLocks noChangeArrowheads="1"/>
          </p:cNvSpPr>
          <p:nvPr/>
        </p:nvSpPr>
        <p:spPr bwMode="auto">
          <a:xfrm>
            <a:off x="393995" y="5366229"/>
            <a:ext cx="1008062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400" b="1" dirty="0" smtClean="0">
                <a:latin typeface="Tahoma" pitchFamily="34" charset="0"/>
                <a:cs typeface="Tahoma" pitchFamily="34" charset="0"/>
              </a:rPr>
              <a:t>23.334</a:t>
            </a:r>
            <a:endParaRPr lang="it-IT" altLang="it-IT" sz="1400" b="1" dirty="0">
              <a:latin typeface="Tahoma" pitchFamily="34" charset="0"/>
              <a:cs typeface="Tahoma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400" b="1" dirty="0">
                <a:latin typeface="Tahoma" pitchFamily="34" charset="0"/>
                <a:cs typeface="Tahoma" pitchFamily="34" charset="0"/>
              </a:rPr>
              <a:t>(</a:t>
            </a:r>
            <a:r>
              <a:rPr lang="it-IT" altLang="it-IT" sz="1400" b="1" dirty="0" smtClean="0">
                <a:latin typeface="Tahoma" pitchFamily="34" charset="0"/>
                <a:cs typeface="Tahoma" pitchFamily="34" charset="0"/>
              </a:rPr>
              <a:t>21,2%)</a:t>
            </a:r>
            <a:endParaRPr lang="it-IT" altLang="it-IT" sz="140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33" name="CasellaDiTesto 37"/>
          <p:cNvSpPr txBox="1">
            <a:spLocks noChangeArrowheads="1"/>
          </p:cNvSpPr>
          <p:nvPr/>
        </p:nvSpPr>
        <p:spPr bwMode="auto">
          <a:xfrm>
            <a:off x="4579967" y="5366229"/>
            <a:ext cx="1109663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400" b="1" dirty="0" smtClean="0">
                <a:latin typeface="Tahoma" pitchFamily="34" charset="0"/>
                <a:cs typeface="Tahoma" pitchFamily="34" charset="0"/>
              </a:rPr>
              <a:t>7.491</a:t>
            </a:r>
            <a:endParaRPr lang="it-IT" altLang="it-IT" sz="1400" b="1" dirty="0">
              <a:latin typeface="Tahoma" pitchFamily="34" charset="0"/>
              <a:cs typeface="Tahoma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400" b="1" dirty="0" smtClean="0">
                <a:latin typeface="Tahoma" pitchFamily="34" charset="0"/>
                <a:cs typeface="Tahoma" pitchFamily="34" charset="0"/>
              </a:rPr>
              <a:t>(8,1%)</a:t>
            </a:r>
            <a:endParaRPr lang="it-IT" altLang="it-IT" sz="140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36" name="CasellaDiTesto 37"/>
          <p:cNvSpPr txBox="1">
            <a:spLocks noChangeArrowheads="1"/>
          </p:cNvSpPr>
          <p:nvPr/>
        </p:nvSpPr>
        <p:spPr bwMode="auto">
          <a:xfrm>
            <a:off x="7507884" y="5330738"/>
            <a:ext cx="1109663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400" b="1" dirty="0" smtClean="0">
                <a:latin typeface="Tahoma" pitchFamily="34" charset="0"/>
                <a:cs typeface="Tahoma" pitchFamily="34" charset="0"/>
              </a:rPr>
              <a:t>16.506</a:t>
            </a:r>
            <a:endParaRPr lang="it-IT" altLang="it-IT" sz="1400" b="1" dirty="0">
              <a:latin typeface="Tahoma" pitchFamily="34" charset="0"/>
              <a:cs typeface="Tahoma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400" b="1" dirty="0" smtClean="0">
                <a:latin typeface="Tahoma" pitchFamily="34" charset="0"/>
                <a:cs typeface="Tahoma" pitchFamily="34" charset="0"/>
              </a:rPr>
              <a:t>(17,8%)</a:t>
            </a:r>
            <a:endParaRPr lang="it-IT" altLang="it-IT" sz="140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37" name="CasellaDiTesto 37"/>
          <p:cNvSpPr txBox="1">
            <a:spLocks noChangeArrowheads="1"/>
          </p:cNvSpPr>
          <p:nvPr/>
        </p:nvSpPr>
        <p:spPr bwMode="auto">
          <a:xfrm>
            <a:off x="6279553" y="5348055"/>
            <a:ext cx="1109663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400" b="1" dirty="0" smtClean="0">
                <a:latin typeface="Tahoma" pitchFamily="34" charset="0"/>
                <a:cs typeface="Tahoma" pitchFamily="34" charset="0"/>
              </a:rPr>
              <a:t>18.301</a:t>
            </a:r>
            <a:endParaRPr lang="it-IT" altLang="it-IT" sz="1400" b="1" dirty="0">
              <a:latin typeface="Tahoma" pitchFamily="34" charset="0"/>
              <a:cs typeface="Tahoma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400" b="1" dirty="0" smtClean="0">
                <a:latin typeface="Tahoma" pitchFamily="34" charset="0"/>
                <a:cs typeface="Tahoma" pitchFamily="34" charset="0"/>
              </a:rPr>
              <a:t>(16,6%)</a:t>
            </a:r>
            <a:endParaRPr lang="it-IT" altLang="it-IT" sz="140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43" name="Freccia in giù 42"/>
          <p:cNvSpPr/>
          <p:nvPr/>
        </p:nvSpPr>
        <p:spPr>
          <a:xfrm>
            <a:off x="1972469" y="4498751"/>
            <a:ext cx="387350" cy="900113"/>
          </a:xfrm>
          <a:prstGeom prst="downArrow">
            <a:avLst/>
          </a:prstGeom>
          <a:solidFill>
            <a:srgbClr val="FFFFCC"/>
          </a:solidFill>
          <a:ln>
            <a:solidFill>
              <a:srgbClr val="A5002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  <p:sp>
        <p:nvSpPr>
          <p:cNvPr id="44" name="Freccia in giù 43"/>
          <p:cNvSpPr/>
          <p:nvPr/>
        </p:nvSpPr>
        <p:spPr>
          <a:xfrm>
            <a:off x="663575" y="4499185"/>
            <a:ext cx="387350" cy="900113"/>
          </a:xfrm>
          <a:prstGeom prst="downArrow">
            <a:avLst/>
          </a:prstGeom>
          <a:solidFill>
            <a:srgbClr val="FFFFCC"/>
          </a:solidFill>
          <a:ln>
            <a:solidFill>
              <a:srgbClr val="A5002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9" name="Text Box 7"/>
          <p:cNvSpPr txBox="1">
            <a:spLocks noChangeArrowheads="1"/>
          </p:cNvSpPr>
          <p:nvPr/>
        </p:nvSpPr>
        <p:spPr bwMode="auto">
          <a:xfrm>
            <a:off x="101404" y="1484784"/>
            <a:ext cx="25209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altLang="it-IT" sz="1600" b="1" dirty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IMPRESE FEMMINILI</a:t>
            </a:r>
          </a:p>
        </p:txBody>
      </p:sp>
      <p:sp>
        <p:nvSpPr>
          <p:cNvPr id="223246" name="AutoShape 14"/>
          <p:cNvSpPr>
            <a:spLocks noChangeArrowheads="1"/>
          </p:cNvSpPr>
          <p:nvPr/>
        </p:nvSpPr>
        <p:spPr bwMode="auto">
          <a:xfrm rot="5400000">
            <a:off x="4314457" y="899697"/>
            <a:ext cx="482600" cy="576063"/>
          </a:xfrm>
          <a:prstGeom prst="rightArrow">
            <a:avLst>
              <a:gd name="adj1" fmla="val 50000"/>
              <a:gd name="adj2" fmla="val 41989"/>
            </a:avLst>
          </a:prstGeom>
          <a:solidFill>
            <a:srgbClr val="C00000"/>
          </a:solidFill>
          <a:ln w="9525">
            <a:solidFill>
              <a:srgbClr val="00008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it-IT"/>
          </a:p>
        </p:txBody>
      </p:sp>
      <p:sp>
        <p:nvSpPr>
          <p:cNvPr id="223269" name="Text Box 37"/>
          <p:cNvSpPr txBox="1">
            <a:spLocks noChangeArrowheads="1"/>
          </p:cNvSpPr>
          <p:nvPr/>
        </p:nvSpPr>
        <p:spPr bwMode="auto">
          <a:xfrm>
            <a:off x="2947792" y="1484784"/>
            <a:ext cx="331311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altLang="it-IT" sz="1600" b="1" dirty="0" smtClean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IMPRESA GIOVANILE</a:t>
            </a:r>
            <a:endParaRPr lang="it-IT" altLang="it-IT" sz="1600" b="1" dirty="0">
              <a:solidFill>
                <a:srgbClr val="00339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23271" name="Text Box 39"/>
          <p:cNvSpPr txBox="1">
            <a:spLocks noChangeArrowheads="1"/>
          </p:cNvSpPr>
          <p:nvPr/>
        </p:nvSpPr>
        <p:spPr bwMode="auto">
          <a:xfrm>
            <a:off x="3322637" y="1764226"/>
            <a:ext cx="2765425" cy="2246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it-IT" altLang="it-IT" sz="1400" b="1" dirty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Imprese</a:t>
            </a:r>
            <a:r>
              <a:rPr lang="it-IT" altLang="it-IT" sz="1400" dirty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it-IT" altLang="it-IT" sz="1400" b="1" dirty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 cui la presenza </a:t>
            </a:r>
            <a:r>
              <a:rPr lang="it-IT" altLang="it-IT" sz="1400" b="1" dirty="0" smtClean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giovanile </a:t>
            </a:r>
            <a:r>
              <a:rPr lang="it-IT" altLang="it-IT" sz="1400" b="1" dirty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è superiore al 50%. Le imprese </a:t>
            </a:r>
            <a:r>
              <a:rPr lang="it-IT" altLang="it-IT" sz="1400" b="1" dirty="0" smtClean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giovanili </a:t>
            </a:r>
            <a:r>
              <a:rPr lang="it-IT" altLang="it-IT" sz="1400" b="1" dirty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sono ordinate per intensità di presenza: maggioritaria (quota compresa tra il 50 e il 60%), forte (superiore al 60%) e totalitaria (100% come nelle imprese individuali).</a:t>
            </a:r>
          </a:p>
        </p:txBody>
      </p:sp>
      <p:sp>
        <p:nvSpPr>
          <p:cNvPr id="223273" name="AutoShape 41"/>
          <p:cNvSpPr>
            <a:spLocks noChangeArrowheads="1"/>
          </p:cNvSpPr>
          <p:nvPr/>
        </p:nvSpPr>
        <p:spPr bwMode="auto">
          <a:xfrm rot="10800000">
            <a:off x="339079" y="928355"/>
            <a:ext cx="2087562" cy="574675"/>
          </a:xfrm>
          <a:custGeom>
            <a:avLst/>
            <a:gdLst>
              <a:gd name="G0" fmla="+- 9257 0 0"/>
              <a:gd name="G1" fmla="+- 18514 0 0"/>
              <a:gd name="G2" fmla="+- 7200 0 0"/>
              <a:gd name="G3" fmla="*/ 9257 1 2"/>
              <a:gd name="G4" fmla="+- G3 10800 0"/>
              <a:gd name="G5" fmla="+- 21600 9257 18514"/>
              <a:gd name="G6" fmla="+- 18514 7200 0"/>
              <a:gd name="G7" fmla="*/ G6 1 2"/>
              <a:gd name="G8" fmla="*/ 18514 2 1"/>
              <a:gd name="G9" fmla="+- G8 0 21600"/>
              <a:gd name="G10" fmla="*/ 21600 G0 G1"/>
              <a:gd name="G11" fmla="*/ 21600 G4 G1"/>
              <a:gd name="G12" fmla="*/ 21600 G5 G1"/>
              <a:gd name="G13" fmla="*/ 21600 G7 G1"/>
              <a:gd name="G14" fmla="*/ 18514 1 2"/>
              <a:gd name="G15" fmla="+- G5 0 G4"/>
              <a:gd name="G16" fmla="+- G0 0 G4"/>
              <a:gd name="G17" fmla="*/ G2 G15 G16"/>
              <a:gd name="T0" fmla="*/ 15429 w 21600"/>
              <a:gd name="T1" fmla="*/ 0 h 21600"/>
              <a:gd name="T2" fmla="*/ 9257 w 21600"/>
              <a:gd name="T3" fmla="*/ 7200 h 21600"/>
              <a:gd name="T4" fmla="*/ 0 w 21600"/>
              <a:gd name="T5" fmla="*/ 18001 h 21600"/>
              <a:gd name="T6" fmla="*/ 9257 w 21600"/>
              <a:gd name="T7" fmla="*/ 21600 h 21600"/>
              <a:gd name="T8" fmla="*/ 18514 w 21600"/>
              <a:gd name="T9" fmla="*/ 15000 h 21600"/>
              <a:gd name="T10" fmla="*/ 21600 w 21600"/>
              <a:gd name="T11" fmla="*/ 7200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G12 h 21600"/>
              <a:gd name="T20" fmla="*/ G1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5429" y="0"/>
                </a:moveTo>
                <a:lnTo>
                  <a:pt x="9257" y="7200"/>
                </a:lnTo>
                <a:lnTo>
                  <a:pt x="12343" y="7200"/>
                </a:lnTo>
                <a:lnTo>
                  <a:pt x="12343" y="14400"/>
                </a:lnTo>
                <a:lnTo>
                  <a:pt x="0" y="14400"/>
                </a:lnTo>
                <a:lnTo>
                  <a:pt x="0" y="21600"/>
                </a:lnTo>
                <a:lnTo>
                  <a:pt x="18514" y="21600"/>
                </a:lnTo>
                <a:lnTo>
                  <a:pt x="18514" y="7200"/>
                </a:lnTo>
                <a:lnTo>
                  <a:pt x="21600" y="7200"/>
                </a:lnTo>
                <a:close/>
              </a:path>
            </a:pathLst>
          </a:custGeom>
          <a:solidFill>
            <a:srgbClr val="C00000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it-IT"/>
          </a:p>
        </p:txBody>
      </p:sp>
      <p:sp>
        <p:nvSpPr>
          <p:cNvPr id="223274" name="Text Box 42"/>
          <p:cNvSpPr txBox="1">
            <a:spLocks noChangeArrowheads="1"/>
          </p:cNvSpPr>
          <p:nvPr/>
        </p:nvSpPr>
        <p:spPr bwMode="auto">
          <a:xfrm>
            <a:off x="6106917" y="1484784"/>
            <a:ext cx="266541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altLang="it-IT" sz="1600" b="1" dirty="0" smtClean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IMPRESA STRANIERA</a:t>
            </a:r>
            <a:endParaRPr lang="it-IT" altLang="it-IT" sz="1600" b="1" dirty="0">
              <a:solidFill>
                <a:srgbClr val="00339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23275" name="Text Box 43"/>
          <p:cNvSpPr txBox="1">
            <a:spLocks noChangeArrowheads="1"/>
          </p:cNvSpPr>
          <p:nvPr/>
        </p:nvSpPr>
        <p:spPr bwMode="auto">
          <a:xfrm>
            <a:off x="6227763" y="1764226"/>
            <a:ext cx="2700337" cy="2246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it-IT" altLang="it-IT" sz="1400" b="1" dirty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Imprese</a:t>
            </a:r>
            <a:r>
              <a:rPr lang="it-IT" altLang="it-IT" sz="1400" dirty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it-IT" altLang="it-IT" sz="1400" b="1" dirty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 cui la presenza </a:t>
            </a:r>
            <a:r>
              <a:rPr lang="it-IT" altLang="it-IT" sz="1400" b="1" dirty="0" smtClean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straniera </a:t>
            </a:r>
            <a:r>
              <a:rPr lang="it-IT" altLang="it-IT" sz="1400" b="1" dirty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è superiore al 50%. Le imprese </a:t>
            </a:r>
            <a:r>
              <a:rPr lang="it-IT" altLang="it-IT" sz="1400" b="1" dirty="0" smtClean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straniere </a:t>
            </a:r>
            <a:r>
              <a:rPr lang="it-IT" altLang="it-IT" sz="1400" b="1" dirty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sono ordinate per intensità di presenza: maggioritaria (quota compresa tra il 50 e il 60%), forte (superiore al 60%) e totalitaria (100% come nelle imprese individuali).</a:t>
            </a:r>
          </a:p>
        </p:txBody>
      </p:sp>
      <p:sp>
        <p:nvSpPr>
          <p:cNvPr id="223278" name="AutoShape 46"/>
          <p:cNvSpPr>
            <a:spLocks noChangeArrowheads="1"/>
          </p:cNvSpPr>
          <p:nvPr/>
        </p:nvSpPr>
        <p:spPr bwMode="auto">
          <a:xfrm rot="10800000" flipH="1">
            <a:off x="6372225" y="930783"/>
            <a:ext cx="2087563" cy="576263"/>
          </a:xfrm>
          <a:custGeom>
            <a:avLst/>
            <a:gdLst>
              <a:gd name="G0" fmla="+- 9257 0 0"/>
              <a:gd name="G1" fmla="+- 18514 0 0"/>
              <a:gd name="G2" fmla="+- 7200 0 0"/>
              <a:gd name="G3" fmla="*/ 9257 1 2"/>
              <a:gd name="G4" fmla="+- G3 10800 0"/>
              <a:gd name="G5" fmla="+- 21600 9257 18514"/>
              <a:gd name="G6" fmla="+- 18514 7200 0"/>
              <a:gd name="G7" fmla="*/ G6 1 2"/>
              <a:gd name="G8" fmla="*/ 18514 2 1"/>
              <a:gd name="G9" fmla="+- G8 0 21600"/>
              <a:gd name="G10" fmla="*/ 21600 G0 G1"/>
              <a:gd name="G11" fmla="*/ 21600 G4 G1"/>
              <a:gd name="G12" fmla="*/ 21600 G5 G1"/>
              <a:gd name="G13" fmla="*/ 21600 G7 G1"/>
              <a:gd name="G14" fmla="*/ 18514 1 2"/>
              <a:gd name="G15" fmla="+- G5 0 G4"/>
              <a:gd name="G16" fmla="+- G0 0 G4"/>
              <a:gd name="G17" fmla="*/ G2 G15 G16"/>
              <a:gd name="T0" fmla="*/ 15429 w 21600"/>
              <a:gd name="T1" fmla="*/ 0 h 21600"/>
              <a:gd name="T2" fmla="*/ 9257 w 21600"/>
              <a:gd name="T3" fmla="*/ 7200 h 21600"/>
              <a:gd name="T4" fmla="*/ 0 w 21600"/>
              <a:gd name="T5" fmla="*/ 18001 h 21600"/>
              <a:gd name="T6" fmla="*/ 9257 w 21600"/>
              <a:gd name="T7" fmla="*/ 21600 h 21600"/>
              <a:gd name="T8" fmla="*/ 18514 w 21600"/>
              <a:gd name="T9" fmla="*/ 15000 h 21600"/>
              <a:gd name="T10" fmla="*/ 21600 w 21600"/>
              <a:gd name="T11" fmla="*/ 7200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G12 h 21600"/>
              <a:gd name="T20" fmla="*/ G1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5429" y="0"/>
                </a:moveTo>
                <a:lnTo>
                  <a:pt x="9257" y="7200"/>
                </a:lnTo>
                <a:lnTo>
                  <a:pt x="12343" y="7200"/>
                </a:lnTo>
                <a:lnTo>
                  <a:pt x="12343" y="14400"/>
                </a:lnTo>
                <a:lnTo>
                  <a:pt x="0" y="14400"/>
                </a:lnTo>
                <a:lnTo>
                  <a:pt x="0" y="21600"/>
                </a:lnTo>
                <a:lnTo>
                  <a:pt x="18514" y="21600"/>
                </a:lnTo>
                <a:lnTo>
                  <a:pt x="18514" y="7200"/>
                </a:lnTo>
                <a:lnTo>
                  <a:pt x="21600" y="7200"/>
                </a:lnTo>
                <a:close/>
              </a:path>
            </a:pathLst>
          </a:custGeom>
          <a:solidFill>
            <a:srgbClr val="C00000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it-IT"/>
          </a:p>
        </p:txBody>
      </p:sp>
      <p:sp>
        <p:nvSpPr>
          <p:cNvPr id="223279" name="Text Box 47"/>
          <p:cNvSpPr txBox="1">
            <a:spLocks noChangeArrowheads="1"/>
          </p:cNvSpPr>
          <p:nvPr/>
        </p:nvSpPr>
        <p:spPr bwMode="auto">
          <a:xfrm>
            <a:off x="179388" y="1764226"/>
            <a:ext cx="2952750" cy="2246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it-IT" altLang="it-IT" sz="1400" b="1" dirty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Imprese</a:t>
            </a:r>
            <a:r>
              <a:rPr lang="it-IT" altLang="it-IT" sz="1400" dirty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it-IT" altLang="it-IT" sz="1400" b="1" dirty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 cui la presenza femminile è superiore al 50%. Le imprese femminili sono ordinate per intensità di presenza: </a:t>
            </a:r>
            <a:r>
              <a:rPr lang="it-IT" altLang="it-IT" sz="1400" b="1" dirty="0" smtClean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maggioritaria </a:t>
            </a:r>
            <a:r>
              <a:rPr lang="it-IT" altLang="it-IT" sz="1400" b="1" dirty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(quota compresa tra il 50 e il 60%), forte (superiore al 60%) e totalitaria (100% come nelle imprese individuali</a:t>
            </a:r>
            <a:r>
              <a:rPr lang="it-IT" altLang="it-IT" sz="1400" b="1" dirty="0" smtClean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).</a:t>
            </a:r>
            <a:endParaRPr lang="it-IT" altLang="it-IT" sz="1400" b="1" dirty="0">
              <a:solidFill>
                <a:srgbClr val="00339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6" name="Line 10"/>
          <p:cNvSpPr>
            <a:spLocks noChangeShapeType="1"/>
          </p:cNvSpPr>
          <p:nvPr/>
        </p:nvSpPr>
        <p:spPr bwMode="auto">
          <a:xfrm>
            <a:off x="0" y="765175"/>
            <a:ext cx="9144000" cy="0"/>
          </a:xfrm>
          <a:prstGeom prst="line">
            <a:avLst/>
          </a:prstGeom>
          <a:noFill/>
          <a:ln w="38100">
            <a:solidFill>
              <a:schemeClr val="tx2">
                <a:lumMod val="7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2" name="Rettangolo 1"/>
          <p:cNvSpPr/>
          <p:nvPr/>
        </p:nvSpPr>
        <p:spPr>
          <a:xfrm>
            <a:off x="-36512" y="228093"/>
            <a:ext cx="9144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it-IT" altLang="it-IT" sz="2000" b="1" kern="0" dirty="0" smtClean="0">
                <a:latin typeface="Arial" charset="0"/>
              </a:rPr>
              <a:t>Definizione di impresa femminile, giovanile e straniera</a:t>
            </a:r>
            <a:endParaRPr lang="it-IT" altLang="it-IT" sz="2000" b="1" kern="0" dirty="0">
              <a:latin typeface="Arial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0" y="3937249"/>
            <a:ext cx="9073361" cy="2759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CasellaDiTesto 2"/>
          <p:cNvSpPr txBox="1"/>
          <p:nvPr/>
        </p:nvSpPr>
        <p:spPr>
          <a:xfrm>
            <a:off x="6876256" y="4149080"/>
            <a:ext cx="18960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b="1" dirty="0" smtClean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Escluse le </a:t>
            </a:r>
            <a:r>
              <a:rPr lang="it-IT" sz="1400" b="1" dirty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imprese individuali</a:t>
            </a:r>
          </a:p>
        </p:txBody>
      </p:sp>
      <p:sp>
        <p:nvSpPr>
          <p:cNvPr id="17" name="CasellaDiTesto 16"/>
          <p:cNvSpPr txBox="1"/>
          <p:nvPr/>
        </p:nvSpPr>
        <p:spPr>
          <a:xfrm>
            <a:off x="2123728" y="4149080"/>
            <a:ext cx="21120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b="1" dirty="0" smtClean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Incluse  le imprese </a:t>
            </a:r>
            <a:r>
              <a:rPr lang="it-IT" sz="1400" b="1" dirty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individuali</a:t>
            </a:r>
          </a:p>
        </p:txBody>
      </p:sp>
    </p:spTree>
    <p:extLst>
      <p:ext uri="{BB962C8B-B14F-4D97-AF65-F5344CB8AC3E}">
        <p14:creationId xmlns:p14="http://schemas.microsoft.com/office/powerpoint/2010/main" val="1098631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88913"/>
            <a:ext cx="9144000" cy="533400"/>
          </a:xfrm>
        </p:spPr>
        <p:txBody>
          <a:bodyPr/>
          <a:lstStyle/>
          <a:p>
            <a:pPr eaLnBrk="1" hangingPunct="1"/>
            <a:r>
              <a:rPr lang="it-IT" altLang="it-IT" sz="2000" b="1" dirty="0" smtClean="0">
                <a:solidFill>
                  <a:schemeClr val="tx1"/>
                </a:solidFill>
                <a:latin typeface="Arial" charset="0"/>
              </a:rPr>
              <a:t>Quadro </a:t>
            </a:r>
            <a:r>
              <a:rPr lang="it-IT" altLang="it-IT" sz="2000" b="1" dirty="0" smtClean="0">
                <a:solidFill>
                  <a:schemeClr val="tx1"/>
                </a:solidFill>
                <a:latin typeface="Arial" charset="0"/>
              </a:rPr>
              <a:t>settoriale</a:t>
            </a:r>
            <a:endParaRPr lang="it-IT" altLang="it-IT" sz="2000" b="1" dirty="0" smtClean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8" name="AutoShape 9"/>
          <p:cNvSpPr>
            <a:spLocks noChangeArrowheads="1"/>
          </p:cNvSpPr>
          <p:nvPr/>
        </p:nvSpPr>
        <p:spPr bwMode="auto">
          <a:xfrm rot="10800000">
            <a:off x="1835150" y="0"/>
            <a:ext cx="7308850" cy="765175"/>
          </a:xfrm>
          <a:prstGeom prst="rtTriangle">
            <a:avLst/>
          </a:prstGeom>
          <a:solidFill>
            <a:schemeClr val="tx2">
              <a:lumMod val="75000"/>
              <a:alpha val="38000"/>
            </a:schemeClr>
          </a:solidFill>
          <a:ln w="9525">
            <a:solidFill>
              <a:srgbClr val="99CCFF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it-IT" altLang="it-IT" sz="1800" smtClean="0"/>
          </a:p>
        </p:txBody>
      </p:sp>
      <p:sp>
        <p:nvSpPr>
          <p:cNvPr id="9" name="Line 10"/>
          <p:cNvSpPr>
            <a:spLocks noChangeShapeType="1"/>
          </p:cNvSpPr>
          <p:nvPr/>
        </p:nvSpPr>
        <p:spPr bwMode="auto">
          <a:xfrm>
            <a:off x="0" y="765175"/>
            <a:ext cx="9144000" cy="0"/>
          </a:xfrm>
          <a:prstGeom prst="line">
            <a:avLst/>
          </a:prstGeom>
          <a:noFill/>
          <a:ln w="38100">
            <a:solidFill>
              <a:schemeClr val="tx2">
                <a:lumMod val="7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10" name="AutoShape 8"/>
          <p:cNvSpPr>
            <a:spLocks noChangeArrowheads="1"/>
          </p:cNvSpPr>
          <p:nvPr/>
        </p:nvSpPr>
        <p:spPr bwMode="auto">
          <a:xfrm>
            <a:off x="0" y="6092825"/>
            <a:ext cx="7308850" cy="765175"/>
          </a:xfrm>
          <a:prstGeom prst="rtTriangle">
            <a:avLst/>
          </a:prstGeom>
          <a:solidFill>
            <a:srgbClr val="1F497D">
              <a:lumMod val="75000"/>
              <a:alpha val="38000"/>
            </a:srgbClr>
          </a:solidFill>
          <a:ln w="9525">
            <a:solidFill>
              <a:srgbClr val="99CCFF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endParaRPr lang="it-IT" altLang="it-IT" sz="1800" kern="0" smtClean="0">
              <a:solidFill>
                <a:prstClr val="black"/>
              </a:solidFill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72" y="3861048"/>
            <a:ext cx="9036000" cy="28178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60" y="838398"/>
            <a:ext cx="9036000" cy="28786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90238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88913"/>
            <a:ext cx="9144000" cy="533400"/>
          </a:xfrm>
        </p:spPr>
        <p:txBody>
          <a:bodyPr/>
          <a:lstStyle/>
          <a:p>
            <a:pPr eaLnBrk="1" hangingPunct="1"/>
            <a:r>
              <a:rPr lang="it-IT" altLang="it-IT" sz="2000" b="1" dirty="0" smtClean="0">
                <a:solidFill>
                  <a:schemeClr val="tx1"/>
                </a:solidFill>
                <a:latin typeface="Arial" charset="0"/>
              </a:rPr>
              <a:t>Settori di attività</a:t>
            </a:r>
          </a:p>
        </p:txBody>
      </p:sp>
      <p:sp>
        <p:nvSpPr>
          <p:cNvPr id="8" name="AutoShape 9"/>
          <p:cNvSpPr>
            <a:spLocks noChangeArrowheads="1"/>
          </p:cNvSpPr>
          <p:nvPr/>
        </p:nvSpPr>
        <p:spPr bwMode="auto">
          <a:xfrm rot="10800000">
            <a:off x="1835150" y="0"/>
            <a:ext cx="7308850" cy="765175"/>
          </a:xfrm>
          <a:prstGeom prst="rtTriangle">
            <a:avLst/>
          </a:prstGeom>
          <a:solidFill>
            <a:schemeClr val="tx2">
              <a:lumMod val="75000"/>
              <a:alpha val="38000"/>
            </a:schemeClr>
          </a:solidFill>
          <a:ln w="9525">
            <a:solidFill>
              <a:srgbClr val="99CCFF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it-IT" altLang="it-IT" sz="1800" smtClean="0"/>
          </a:p>
        </p:txBody>
      </p:sp>
      <p:sp>
        <p:nvSpPr>
          <p:cNvPr id="9" name="Line 10"/>
          <p:cNvSpPr>
            <a:spLocks noChangeShapeType="1"/>
          </p:cNvSpPr>
          <p:nvPr/>
        </p:nvSpPr>
        <p:spPr bwMode="auto">
          <a:xfrm>
            <a:off x="0" y="765175"/>
            <a:ext cx="9144000" cy="0"/>
          </a:xfrm>
          <a:prstGeom prst="line">
            <a:avLst/>
          </a:prstGeom>
          <a:noFill/>
          <a:ln w="38100">
            <a:solidFill>
              <a:schemeClr val="tx2">
                <a:lumMod val="7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10" name="AutoShape 8"/>
          <p:cNvSpPr>
            <a:spLocks noChangeArrowheads="1"/>
          </p:cNvSpPr>
          <p:nvPr/>
        </p:nvSpPr>
        <p:spPr bwMode="auto">
          <a:xfrm>
            <a:off x="0" y="6092825"/>
            <a:ext cx="7308850" cy="765175"/>
          </a:xfrm>
          <a:prstGeom prst="rtTriangle">
            <a:avLst/>
          </a:prstGeom>
          <a:solidFill>
            <a:srgbClr val="1F497D">
              <a:lumMod val="75000"/>
              <a:alpha val="38000"/>
            </a:srgbClr>
          </a:solidFill>
          <a:ln w="9525">
            <a:solidFill>
              <a:srgbClr val="99CCFF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endParaRPr lang="it-IT" altLang="it-IT" sz="1800" kern="0" smtClean="0">
              <a:solidFill>
                <a:prstClr val="black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894276"/>
            <a:ext cx="8712968" cy="29177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58" y="3933056"/>
            <a:ext cx="9096885" cy="23495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45256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88913"/>
            <a:ext cx="9144000" cy="533400"/>
          </a:xfrm>
        </p:spPr>
        <p:txBody>
          <a:bodyPr/>
          <a:lstStyle/>
          <a:p>
            <a:pPr eaLnBrk="1" hangingPunct="1"/>
            <a:r>
              <a:rPr lang="it-IT" altLang="it-IT" sz="2000" b="1" dirty="0" smtClean="0">
                <a:solidFill>
                  <a:schemeClr val="tx1"/>
                </a:solidFill>
                <a:latin typeface="Arial" charset="0"/>
              </a:rPr>
              <a:t>Forme giuridiche</a:t>
            </a:r>
          </a:p>
        </p:txBody>
      </p:sp>
      <p:sp>
        <p:nvSpPr>
          <p:cNvPr id="8" name="AutoShape 9"/>
          <p:cNvSpPr>
            <a:spLocks noChangeArrowheads="1"/>
          </p:cNvSpPr>
          <p:nvPr/>
        </p:nvSpPr>
        <p:spPr bwMode="auto">
          <a:xfrm rot="10800000">
            <a:off x="1835150" y="0"/>
            <a:ext cx="7308850" cy="765175"/>
          </a:xfrm>
          <a:prstGeom prst="rtTriangle">
            <a:avLst/>
          </a:prstGeom>
          <a:solidFill>
            <a:schemeClr val="tx2">
              <a:lumMod val="75000"/>
              <a:alpha val="38000"/>
            </a:schemeClr>
          </a:solidFill>
          <a:ln w="9525">
            <a:solidFill>
              <a:srgbClr val="99CCFF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it-IT" altLang="it-IT" sz="1800" smtClean="0"/>
          </a:p>
        </p:txBody>
      </p:sp>
      <p:sp>
        <p:nvSpPr>
          <p:cNvPr id="9" name="Line 10"/>
          <p:cNvSpPr>
            <a:spLocks noChangeShapeType="1"/>
          </p:cNvSpPr>
          <p:nvPr/>
        </p:nvSpPr>
        <p:spPr bwMode="auto">
          <a:xfrm>
            <a:off x="0" y="765175"/>
            <a:ext cx="9144000" cy="0"/>
          </a:xfrm>
          <a:prstGeom prst="line">
            <a:avLst/>
          </a:prstGeom>
          <a:noFill/>
          <a:ln w="38100">
            <a:solidFill>
              <a:schemeClr val="tx2">
                <a:lumMod val="7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10" name="AutoShape 8"/>
          <p:cNvSpPr>
            <a:spLocks noChangeArrowheads="1"/>
          </p:cNvSpPr>
          <p:nvPr/>
        </p:nvSpPr>
        <p:spPr bwMode="auto">
          <a:xfrm>
            <a:off x="0" y="6092825"/>
            <a:ext cx="7308850" cy="765175"/>
          </a:xfrm>
          <a:prstGeom prst="rtTriangle">
            <a:avLst/>
          </a:prstGeom>
          <a:solidFill>
            <a:srgbClr val="1F497D">
              <a:lumMod val="75000"/>
              <a:alpha val="38000"/>
            </a:srgbClr>
          </a:solidFill>
          <a:ln w="9525">
            <a:solidFill>
              <a:srgbClr val="99CCFF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endParaRPr lang="it-IT" altLang="it-IT" sz="1800" kern="0" smtClean="0">
              <a:solidFill>
                <a:prstClr val="black"/>
              </a:solidFill>
            </a:endParaRPr>
          </a:p>
        </p:txBody>
      </p:sp>
      <p:pic>
        <p:nvPicPr>
          <p:cNvPr id="2050" name="Picture 2"/>
          <p:cNvPicPr preferRelativeResize="0"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33" y="1011302"/>
            <a:ext cx="8892000" cy="223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175" y="3829287"/>
            <a:ext cx="8947070" cy="22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24756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88913"/>
            <a:ext cx="9144000" cy="533400"/>
          </a:xfrm>
        </p:spPr>
        <p:txBody>
          <a:bodyPr/>
          <a:lstStyle/>
          <a:p>
            <a:pPr eaLnBrk="1" hangingPunct="1"/>
            <a:r>
              <a:rPr lang="it-IT" altLang="it-IT" sz="2000" b="1" dirty="0" smtClean="0">
                <a:solidFill>
                  <a:schemeClr val="tx1"/>
                </a:solidFill>
                <a:latin typeface="Arial" charset="0"/>
              </a:rPr>
              <a:t>Classi di capitale sociale</a:t>
            </a:r>
          </a:p>
        </p:txBody>
      </p:sp>
      <p:sp>
        <p:nvSpPr>
          <p:cNvPr id="8" name="AutoShape 9"/>
          <p:cNvSpPr>
            <a:spLocks noChangeArrowheads="1"/>
          </p:cNvSpPr>
          <p:nvPr/>
        </p:nvSpPr>
        <p:spPr bwMode="auto">
          <a:xfrm rot="10800000">
            <a:off x="1835150" y="0"/>
            <a:ext cx="7308850" cy="765175"/>
          </a:xfrm>
          <a:prstGeom prst="rtTriangle">
            <a:avLst/>
          </a:prstGeom>
          <a:solidFill>
            <a:schemeClr val="tx2">
              <a:lumMod val="75000"/>
              <a:alpha val="38000"/>
            </a:schemeClr>
          </a:solidFill>
          <a:ln w="9525">
            <a:solidFill>
              <a:srgbClr val="99CCFF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it-IT" altLang="it-IT" sz="1800" smtClean="0"/>
          </a:p>
        </p:txBody>
      </p:sp>
      <p:sp>
        <p:nvSpPr>
          <p:cNvPr id="9" name="Line 10"/>
          <p:cNvSpPr>
            <a:spLocks noChangeShapeType="1"/>
          </p:cNvSpPr>
          <p:nvPr/>
        </p:nvSpPr>
        <p:spPr bwMode="auto">
          <a:xfrm>
            <a:off x="0" y="765175"/>
            <a:ext cx="9144000" cy="0"/>
          </a:xfrm>
          <a:prstGeom prst="line">
            <a:avLst/>
          </a:prstGeom>
          <a:noFill/>
          <a:ln w="38100">
            <a:solidFill>
              <a:schemeClr val="tx2">
                <a:lumMod val="7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10" name="AutoShape 8"/>
          <p:cNvSpPr>
            <a:spLocks noChangeArrowheads="1"/>
          </p:cNvSpPr>
          <p:nvPr/>
        </p:nvSpPr>
        <p:spPr bwMode="auto">
          <a:xfrm>
            <a:off x="0" y="6092825"/>
            <a:ext cx="7308850" cy="765175"/>
          </a:xfrm>
          <a:prstGeom prst="rtTriangle">
            <a:avLst/>
          </a:prstGeom>
          <a:solidFill>
            <a:srgbClr val="1F497D">
              <a:lumMod val="75000"/>
              <a:alpha val="38000"/>
            </a:srgbClr>
          </a:solidFill>
          <a:ln w="9525">
            <a:solidFill>
              <a:srgbClr val="99CCFF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endParaRPr lang="it-IT" altLang="it-IT" sz="1800" kern="0" smtClean="0">
              <a:solidFill>
                <a:prstClr val="black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75" y="3789040"/>
            <a:ext cx="8989451" cy="25783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51" y="1141537"/>
            <a:ext cx="9050337" cy="22752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72579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88913"/>
            <a:ext cx="9144000" cy="533400"/>
          </a:xfrm>
        </p:spPr>
        <p:txBody>
          <a:bodyPr/>
          <a:lstStyle/>
          <a:p>
            <a:pPr eaLnBrk="1" hangingPunct="1"/>
            <a:r>
              <a:rPr lang="it-IT" altLang="it-IT" sz="2000" b="1" dirty="0" smtClean="0">
                <a:solidFill>
                  <a:schemeClr val="tx1"/>
                </a:solidFill>
                <a:latin typeface="Arial" charset="0"/>
              </a:rPr>
              <a:t>Ad</a:t>
            </a:r>
            <a:r>
              <a:rPr lang="it-IT" altLang="it-IT" sz="2000" b="1" dirty="0" smtClean="0">
                <a:solidFill>
                  <a:schemeClr val="tx1"/>
                </a:solidFill>
                <a:latin typeface="Arial" charset="0"/>
              </a:rPr>
              <a:t>detti e struttura occupazionale</a:t>
            </a:r>
            <a:endParaRPr lang="it-IT" altLang="it-IT" sz="2000" b="1" dirty="0" smtClean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8" name="AutoShape 9"/>
          <p:cNvSpPr>
            <a:spLocks noChangeArrowheads="1"/>
          </p:cNvSpPr>
          <p:nvPr/>
        </p:nvSpPr>
        <p:spPr bwMode="auto">
          <a:xfrm rot="10800000">
            <a:off x="1835150" y="0"/>
            <a:ext cx="7308850" cy="765175"/>
          </a:xfrm>
          <a:prstGeom prst="rtTriangle">
            <a:avLst/>
          </a:prstGeom>
          <a:solidFill>
            <a:schemeClr val="tx2">
              <a:lumMod val="75000"/>
              <a:alpha val="38000"/>
            </a:schemeClr>
          </a:solidFill>
          <a:ln w="9525">
            <a:solidFill>
              <a:srgbClr val="99CCFF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it-IT" altLang="it-IT" sz="1800" smtClean="0"/>
          </a:p>
        </p:txBody>
      </p:sp>
      <p:sp>
        <p:nvSpPr>
          <p:cNvPr id="9" name="Line 10"/>
          <p:cNvSpPr>
            <a:spLocks noChangeShapeType="1"/>
          </p:cNvSpPr>
          <p:nvPr/>
        </p:nvSpPr>
        <p:spPr bwMode="auto">
          <a:xfrm>
            <a:off x="0" y="765175"/>
            <a:ext cx="9144000" cy="0"/>
          </a:xfrm>
          <a:prstGeom prst="line">
            <a:avLst/>
          </a:prstGeom>
          <a:noFill/>
          <a:ln w="38100">
            <a:solidFill>
              <a:schemeClr val="tx2">
                <a:lumMod val="7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10" name="AutoShape 8"/>
          <p:cNvSpPr>
            <a:spLocks noChangeArrowheads="1"/>
          </p:cNvSpPr>
          <p:nvPr/>
        </p:nvSpPr>
        <p:spPr bwMode="auto">
          <a:xfrm>
            <a:off x="53151" y="6071099"/>
            <a:ext cx="7308850" cy="765175"/>
          </a:xfrm>
          <a:prstGeom prst="rtTriangle">
            <a:avLst/>
          </a:prstGeom>
          <a:solidFill>
            <a:srgbClr val="1F497D">
              <a:lumMod val="75000"/>
              <a:alpha val="38000"/>
            </a:srgbClr>
          </a:solidFill>
          <a:ln w="9525">
            <a:solidFill>
              <a:srgbClr val="99CCFF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endParaRPr lang="it-IT" altLang="it-IT" sz="1800" kern="0" smtClean="0">
              <a:solidFill>
                <a:prstClr val="black"/>
              </a:solidFill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602" y="833943"/>
            <a:ext cx="8972796" cy="1824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51" y="2708358"/>
            <a:ext cx="9037699" cy="3696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17081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88913"/>
            <a:ext cx="9144000" cy="533400"/>
          </a:xfrm>
        </p:spPr>
        <p:txBody>
          <a:bodyPr/>
          <a:lstStyle/>
          <a:p>
            <a:pPr eaLnBrk="1" hangingPunct="1"/>
            <a:r>
              <a:rPr lang="it-IT" altLang="it-IT" sz="2000" b="1" dirty="0" smtClean="0">
                <a:solidFill>
                  <a:schemeClr val="tx1"/>
                </a:solidFill>
                <a:latin typeface="Arial" charset="0"/>
              </a:rPr>
              <a:t>Distribuzione territoriale</a:t>
            </a:r>
            <a:endParaRPr lang="it-IT" altLang="it-IT" sz="2000" b="1" dirty="0" smtClean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8" name="AutoShape 9"/>
          <p:cNvSpPr>
            <a:spLocks noChangeArrowheads="1"/>
          </p:cNvSpPr>
          <p:nvPr/>
        </p:nvSpPr>
        <p:spPr bwMode="auto">
          <a:xfrm rot="10800000">
            <a:off x="1835150" y="0"/>
            <a:ext cx="7308850" cy="765175"/>
          </a:xfrm>
          <a:prstGeom prst="rtTriangle">
            <a:avLst/>
          </a:prstGeom>
          <a:solidFill>
            <a:schemeClr val="tx2">
              <a:lumMod val="75000"/>
              <a:alpha val="38000"/>
            </a:schemeClr>
          </a:solidFill>
          <a:ln w="9525">
            <a:solidFill>
              <a:srgbClr val="99CCFF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it-IT" altLang="it-IT" sz="1800" smtClean="0"/>
          </a:p>
        </p:txBody>
      </p:sp>
      <p:sp>
        <p:nvSpPr>
          <p:cNvPr id="9" name="Line 10"/>
          <p:cNvSpPr>
            <a:spLocks noChangeShapeType="1"/>
          </p:cNvSpPr>
          <p:nvPr/>
        </p:nvSpPr>
        <p:spPr bwMode="auto">
          <a:xfrm>
            <a:off x="0" y="765175"/>
            <a:ext cx="9144000" cy="0"/>
          </a:xfrm>
          <a:prstGeom prst="line">
            <a:avLst/>
          </a:prstGeom>
          <a:noFill/>
          <a:ln w="38100">
            <a:solidFill>
              <a:schemeClr val="tx2">
                <a:lumMod val="7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10" name="AutoShape 8"/>
          <p:cNvSpPr>
            <a:spLocks noChangeArrowheads="1"/>
          </p:cNvSpPr>
          <p:nvPr/>
        </p:nvSpPr>
        <p:spPr bwMode="auto">
          <a:xfrm>
            <a:off x="53151" y="6071099"/>
            <a:ext cx="7308850" cy="765175"/>
          </a:xfrm>
          <a:prstGeom prst="rtTriangle">
            <a:avLst/>
          </a:prstGeom>
          <a:solidFill>
            <a:srgbClr val="1F497D">
              <a:lumMod val="75000"/>
              <a:alpha val="38000"/>
            </a:srgbClr>
          </a:solidFill>
          <a:ln w="9525">
            <a:solidFill>
              <a:srgbClr val="99CCFF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endParaRPr lang="it-IT" altLang="it-IT" sz="1800" kern="0" smtClean="0">
              <a:solidFill>
                <a:prstClr val="black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54" y="980728"/>
            <a:ext cx="7894292" cy="20162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823" y="3429000"/>
            <a:ext cx="8877734" cy="24482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34177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ruttura predefinita">
  <a:themeElements>
    <a:clrScheme name="Struttura predefinita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ruttura predefinita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18408</TotalTime>
  <Words>255</Words>
  <Application>Microsoft Office PowerPoint</Application>
  <PresentationFormat>Presentazione su schermo (4:3)</PresentationFormat>
  <Paragraphs>47</Paragraphs>
  <Slides>9</Slides>
  <Notes>8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0" baseType="lpstr">
      <vt:lpstr>Struttura predefinita</vt:lpstr>
      <vt:lpstr>Dati sintetici su imprese femminili, giovanili e straniere -   anno 2019</vt:lpstr>
      <vt:lpstr>Presentazione standard di PowerPoint</vt:lpstr>
      <vt:lpstr>Presentazione standard di PowerPoint</vt:lpstr>
      <vt:lpstr>Quadro settoriale</vt:lpstr>
      <vt:lpstr>Settori di attività</vt:lpstr>
      <vt:lpstr>Forme giuridiche</vt:lpstr>
      <vt:lpstr>Classi di capitale sociale</vt:lpstr>
      <vt:lpstr>Addetti e struttura occupazionale</vt:lpstr>
      <vt:lpstr>Distribuzione territoriale</vt:lpstr>
    </vt:vector>
  </TitlesOfParts>
  <Company>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User</dc:creator>
  <cp:lastModifiedBy>Silvio Calandi</cp:lastModifiedBy>
  <cp:revision>755</cp:revision>
  <cp:lastPrinted>2014-03-25T13:43:08Z</cp:lastPrinted>
  <dcterms:created xsi:type="dcterms:W3CDTF">2007-06-04T13:36:10Z</dcterms:created>
  <dcterms:modified xsi:type="dcterms:W3CDTF">2020-04-02T10:43:54Z</dcterms:modified>
</cp:coreProperties>
</file>