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328" r:id="rId3"/>
    <p:sldId id="321" r:id="rId4"/>
    <p:sldId id="327" r:id="rId5"/>
    <p:sldId id="314" r:id="rId6"/>
    <p:sldId id="318" r:id="rId7"/>
    <p:sldId id="329" r:id="rId8"/>
    <p:sldId id="330" r:id="rId9"/>
    <p:sldId id="317" r:id="rId10"/>
    <p:sldId id="308" r:id="rId11"/>
    <p:sldId id="319" r:id="rId12"/>
    <p:sldId id="320" r:id="rId13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3399"/>
    <a:srgbClr val="FFFFCC"/>
    <a:srgbClr val="800000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5" autoAdjust="0"/>
    <p:restoredTop sz="95220" autoAdjust="0"/>
  </p:normalViewPr>
  <p:slideViewPr>
    <p:cSldViewPr>
      <p:cViewPr varScale="1">
        <p:scale>
          <a:sx n="107" d="100"/>
          <a:sy n="107" d="100"/>
        </p:scale>
        <p:origin x="11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98" y="7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29/12/2021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2829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06389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76244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5994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6EB36-4FC0-4751-9D34-136484FEB1D1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4750" cy="3738563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5" y="4734646"/>
            <a:ext cx="4962972" cy="4425059"/>
          </a:xfrm>
          <a:ln/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780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97243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81980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976600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640901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74047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16722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6" name="Immagine 5" descr="2021nuovo 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6440929"/>
            <a:ext cx="1365250" cy="40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3° trimestre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CLASSI DI CAPITALE SOCIALE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84984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64184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93621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7318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7176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9309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8" y="998332"/>
            <a:ext cx="9038685" cy="210153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66" y="4149080"/>
            <a:ext cx="9037868" cy="156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ADDETTI E STRUTTURA OCCUPAZIONALE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77352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922555" y="2628275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957627" y="3007475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4046608" y="2636912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4122261" y="301647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919326" y="301505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856263" y="2636381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-44090" y="2629917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Imprese</a:t>
            </a:r>
            <a:endParaRPr lang="it-IT" sz="16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7352" y="648097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Addetti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107504" y="2932971"/>
            <a:ext cx="365540" cy="370535"/>
          </a:xfrm>
          <a:prstGeom prst="straightConnector1">
            <a:avLst/>
          </a:prstGeom>
          <a:ln w="25400">
            <a:solidFill>
              <a:srgbClr val="00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236046" y="6100195"/>
            <a:ext cx="262656" cy="30787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  <a:scene3d>
            <a:camera prst="orthographicFront">
              <a:rot lat="10800000" lon="21594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9" y="810794"/>
            <a:ext cx="8961035" cy="186984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074" y="3086724"/>
            <a:ext cx="8039851" cy="358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DISTRIBUZIONE TERRITORIALE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3151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2852936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232136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2861573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241132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23971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2861042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05" y="3073321"/>
            <a:ext cx="8448717" cy="2076308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423" y="4869160"/>
            <a:ext cx="8451099" cy="1869764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423" y="836712"/>
            <a:ext cx="8420409" cy="203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NOTA INTRODUTTIVA</a:t>
            </a:r>
            <a:endParaRPr kumimoji="1" lang="it-IT" altLang="it-IT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59" name="CasellaDiTesto 25"/>
          <p:cNvSpPr txBox="1">
            <a:spLocks noChangeArrowheads="1"/>
          </p:cNvSpPr>
          <p:nvPr/>
        </p:nvSpPr>
        <p:spPr bwMode="auto">
          <a:xfrm>
            <a:off x="251520" y="764213"/>
            <a:ext cx="8281482" cy="634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indent="0">
              <a:buNone/>
            </a:pPr>
            <a:endParaRPr lang="it-IT" sz="1600" b="1" dirty="0" smtClean="0">
              <a:latin typeface="Arial" pitchFamily="34" charset="0"/>
              <a:cs typeface="Arial" pitchFamily="34" charset="0"/>
            </a:endParaRPr>
          </a:p>
          <a:p>
            <a:pPr lvl="1" indent="0" algn="just">
              <a:buNone/>
            </a:pPr>
            <a:endParaRPr lang="it-IT" sz="1600" b="1" dirty="0" smtClean="0">
              <a:latin typeface="Arial" pitchFamily="34" charset="0"/>
              <a:cs typeface="Arial" pitchFamily="34" charset="0"/>
            </a:endParaRPr>
          </a:p>
          <a:p>
            <a:pPr lvl="1" indent="0" algn="just">
              <a:buNone/>
            </a:pPr>
            <a:endParaRPr lang="it-IT" sz="1600" b="1">
              <a:latin typeface="Arial" pitchFamily="34" charset="0"/>
              <a:cs typeface="Arial" pitchFamily="34" charset="0"/>
            </a:endParaRPr>
          </a:p>
          <a:p>
            <a:pPr lvl="1" indent="0" algn="just">
              <a:buNone/>
            </a:pPr>
            <a:r>
              <a:rPr lang="it-IT" sz="1600" b="1" smtClean="0">
                <a:latin typeface="Arial" pitchFamily="34" charset="0"/>
                <a:cs typeface="Arial" pitchFamily="34" charset="0"/>
              </a:rPr>
              <a:t>I 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dati di flusso evidenziano una risalita delle iscrizioni, rispetto ai dodici mesi coincidenti con la pandemia. In questa fase i flussi sembrano indirizzarsi verso uno scenario maggiormente coerente con quello del periodo antecedente l’emergenza sanitaria. </a:t>
            </a:r>
          </a:p>
          <a:p>
            <a:pPr algn="just">
              <a:buNone/>
            </a:pPr>
            <a:endParaRPr lang="it-IT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 algn="just">
              <a:buNone/>
            </a:pP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notare come una stessa impresa possa essere giovanile e straniera, femminile e giovanile e così via. </a:t>
            </a:r>
          </a:p>
          <a:p>
            <a:pPr lvl="1" indent="0" algn="just">
              <a:buNone/>
            </a:pPr>
            <a:endParaRPr lang="it-IT" sz="1600" b="1" dirty="0" smtClean="0">
              <a:latin typeface="Arial" pitchFamily="34" charset="0"/>
              <a:cs typeface="Arial" pitchFamily="34" charset="0"/>
            </a:endParaRPr>
          </a:p>
          <a:p>
            <a:pPr lvl="1" indent="0" algn="just">
              <a:buNone/>
            </a:pP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Può essere curioso osservare come, all’interno di ciascun fenomeno, sia più o meno diffusa la coabitazione di due o più caratteri.</a:t>
            </a:r>
          </a:p>
          <a:p>
            <a:pPr lvl="1" indent="0" algn="just">
              <a:buNone/>
            </a:pPr>
            <a:endParaRPr lang="it-IT" sz="1600" b="1" dirty="0">
              <a:latin typeface="Arial" pitchFamily="34" charset="0"/>
              <a:cs typeface="Arial" pitchFamily="34" charset="0"/>
            </a:endParaRPr>
          </a:p>
          <a:p>
            <a:pPr lvl="1" indent="0" algn="just">
              <a:buNone/>
            </a:pP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it-IT" sz="1600" b="1" dirty="0">
                <a:latin typeface="Arial" pitchFamily="34" charset="0"/>
                <a:cs typeface="Arial" pitchFamily="34" charset="0"/>
              </a:rPr>
              <a:t>imprese esclusivamente giovanili sono il 47,4% del rispettivo totale, quota inferiore a quella delle imprese straniere (62,2%) e femminili (72,1%).</a:t>
            </a:r>
            <a:endParaRPr lang="it-IT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altLang="it-IT" sz="2000" b="1" dirty="0">
                <a:latin typeface="Tahoma" pitchFamily="34" charset="0"/>
                <a:cs typeface="Tahoma" pitchFamily="34" charset="0"/>
              </a:rPr>
              <a:t>	</a:t>
            </a:r>
            <a:r>
              <a:rPr lang="it-IT" altLang="it-IT" sz="2000" b="1" dirty="0" smtClean="0">
                <a:latin typeface="Tahoma" pitchFamily="34" charset="0"/>
                <a:cs typeface="Tahoma" pitchFamily="34" charset="0"/>
              </a:rPr>
              <a:t>		    </a:t>
            </a:r>
          </a:p>
          <a:p>
            <a:pPr>
              <a:buNone/>
            </a:pPr>
            <a:r>
              <a:rPr lang="it-IT" altLang="it-IT" sz="2000" b="1" dirty="0" smtClean="0">
                <a:latin typeface="Tahoma" pitchFamily="34" charset="0"/>
                <a:cs typeface="Tahoma" pitchFamily="34" charset="0"/>
              </a:rPr>
              <a:t>                                                               	</a:t>
            </a:r>
            <a:r>
              <a:rPr lang="it-IT" altLang="it-IT" sz="2000" b="1" dirty="0">
                <a:latin typeface="Tahoma" pitchFamily="34" charset="0"/>
                <a:cs typeface="Tahoma" pitchFamily="34" charset="0"/>
              </a:rPr>
              <a:t>	 </a:t>
            </a:r>
            <a:r>
              <a:rPr lang="it-IT" altLang="it-IT" sz="2000" b="1" dirty="0" smtClean="0">
                <a:latin typeface="Tahoma" pitchFamily="34" charset="0"/>
                <a:cs typeface="Tahoma" pitchFamily="34" charset="0"/>
              </a:rPr>
              <a:t>      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it-IT" altLang="it-IT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3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VALORI ASSOLUTI E QUOTE</a:t>
            </a:r>
            <a:endParaRPr kumimoji="1" lang="it-IT" altLang="it-IT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文本框 13"/>
          <p:cNvSpPr txBox="1"/>
          <p:nvPr/>
        </p:nvSpPr>
        <p:spPr>
          <a:xfrm>
            <a:off x="467544" y="2545478"/>
            <a:ext cx="2867659" cy="235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100" b="1" i="1" dirty="0" err="1" smtClean="0">
                <a:solidFill>
                  <a:srgbClr val="C00000"/>
                </a:solidFill>
                <a:latin typeface="Arial"/>
                <a:cs typeface="Arial"/>
              </a:rPr>
              <a:t>Valori</a:t>
            </a:r>
            <a:r>
              <a:rPr kumimoji="1" lang="en-US" altLang="zh-CN" sz="1100" b="1" i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kumimoji="1" lang="en-US" altLang="zh-CN" sz="1100" b="1" i="1" dirty="0" err="1" smtClean="0">
                <a:solidFill>
                  <a:srgbClr val="C00000"/>
                </a:solidFill>
                <a:latin typeface="Arial"/>
                <a:cs typeface="Arial"/>
              </a:rPr>
              <a:t>assoluti</a:t>
            </a:r>
            <a:r>
              <a:rPr kumimoji="1" lang="en-US" altLang="zh-CN" sz="1100" b="1" i="1" dirty="0" smtClean="0">
                <a:solidFill>
                  <a:srgbClr val="C00000"/>
                </a:solidFill>
                <a:latin typeface="Arial"/>
                <a:cs typeface="Arial"/>
              </a:rPr>
              <a:t> e quota % sul totale</a:t>
            </a:r>
            <a:endParaRPr kumimoji="1" lang="zh-CN" altLang="en-US" sz="1100" b="1" i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cxnSp>
        <p:nvCxnSpPr>
          <p:cNvPr id="38" name="直接连接符 12"/>
          <p:cNvCxnSpPr/>
          <p:nvPr/>
        </p:nvCxnSpPr>
        <p:spPr>
          <a:xfrm>
            <a:off x="694438" y="140347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13"/>
          <p:cNvSpPr txBox="1"/>
          <p:nvPr/>
        </p:nvSpPr>
        <p:spPr>
          <a:xfrm>
            <a:off x="631375" y="10248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42" name="CasellaDiTesto 25"/>
          <p:cNvSpPr txBox="1">
            <a:spLocks noChangeArrowheads="1"/>
          </p:cNvSpPr>
          <p:nvPr/>
        </p:nvSpPr>
        <p:spPr bwMode="auto">
          <a:xfrm>
            <a:off x="1642614" y="1468102"/>
            <a:ext cx="1262062" cy="27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5" name="CasellaDiTesto 25"/>
          <p:cNvSpPr txBox="1">
            <a:spLocks noChangeArrowheads="1"/>
          </p:cNvSpPr>
          <p:nvPr/>
        </p:nvSpPr>
        <p:spPr bwMode="auto">
          <a:xfrm>
            <a:off x="6246364" y="1468102"/>
            <a:ext cx="1181100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46" name="CasellaDiTesto 25"/>
          <p:cNvSpPr txBox="1">
            <a:spLocks noChangeArrowheads="1"/>
          </p:cNvSpPr>
          <p:nvPr/>
        </p:nvSpPr>
        <p:spPr bwMode="auto">
          <a:xfrm>
            <a:off x="7416351" y="1477529"/>
            <a:ext cx="1262063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7" name="CasellaDiTesto 25"/>
          <p:cNvSpPr txBox="1">
            <a:spLocks noChangeArrowheads="1"/>
          </p:cNvSpPr>
          <p:nvPr/>
        </p:nvSpPr>
        <p:spPr bwMode="auto">
          <a:xfrm>
            <a:off x="3368226" y="1468102"/>
            <a:ext cx="1181100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48" name="CasellaDiTesto 25"/>
          <p:cNvSpPr txBox="1">
            <a:spLocks noChangeArrowheads="1"/>
          </p:cNvSpPr>
          <p:nvPr/>
        </p:nvSpPr>
        <p:spPr bwMode="auto">
          <a:xfrm>
            <a:off x="4462615" y="1468850"/>
            <a:ext cx="1262062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401661" y="10248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456036" y="10248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57" name="直接连接符 12"/>
          <p:cNvCxnSpPr/>
          <p:nvPr/>
        </p:nvCxnSpPr>
        <p:spPr>
          <a:xfrm>
            <a:off x="3531689" y="140435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12"/>
          <p:cNvCxnSpPr/>
          <p:nvPr/>
        </p:nvCxnSpPr>
        <p:spPr>
          <a:xfrm>
            <a:off x="6459696" y="140400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25"/>
          <p:cNvSpPr txBox="1">
            <a:spLocks noChangeArrowheads="1"/>
          </p:cNvSpPr>
          <p:nvPr/>
        </p:nvSpPr>
        <p:spPr bwMode="auto">
          <a:xfrm>
            <a:off x="366564" y="1466601"/>
            <a:ext cx="1181100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73613" y="3688566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Incluse le imprese individuali</a:t>
            </a:r>
          </a:p>
        </p:txBody>
      </p:sp>
      <p:cxnSp>
        <p:nvCxnSpPr>
          <p:cNvPr id="60" name="直接连接符 12"/>
          <p:cNvCxnSpPr/>
          <p:nvPr/>
        </p:nvCxnSpPr>
        <p:spPr>
          <a:xfrm>
            <a:off x="534208" y="4005064"/>
            <a:ext cx="2849965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/>
          <p:cNvSpPr txBox="1"/>
          <p:nvPr/>
        </p:nvSpPr>
        <p:spPr>
          <a:xfrm>
            <a:off x="5364088" y="3702722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Escluse </a:t>
            </a:r>
            <a:r>
              <a:rPr kumimoji="1"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 imprese individuali</a:t>
            </a:r>
          </a:p>
        </p:txBody>
      </p:sp>
      <p:cxnSp>
        <p:nvCxnSpPr>
          <p:cNvPr id="62" name="直接连接符 12"/>
          <p:cNvCxnSpPr/>
          <p:nvPr/>
        </p:nvCxnSpPr>
        <p:spPr>
          <a:xfrm>
            <a:off x="5439245" y="4000153"/>
            <a:ext cx="2911675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5"/>
          <p:cNvSpPr txBox="1">
            <a:spLocks noChangeArrowheads="1"/>
          </p:cNvSpPr>
          <p:nvPr/>
        </p:nvSpPr>
        <p:spPr bwMode="auto">
          <a:xfrm>
            <a:off x="1775465" y="1769227"/>
            <a:ext cx="10080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20.106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22,2%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CasellaDiTesto 37"/>
          <p:cNvSpPr txBox="1">
            <a:spLocks noChangeArrowheads="1"/>
          </p:cNvSpPr>
          <p:nvPr/>
        </p:nvSpPr>
        <p:spPr bwMode="auto">
          <a:xfrm>
            <a:off x="3599883" y="1800457"/>
            <a:ext cx="8916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7.650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7,2%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CasellaDiTesto 25"/>
          <p:cNvSpPr txBox="1">
            <a:spLocks noChangeArrowheads="1"/>
          </p:cNvSpPr>
          <p:nvPr/>
        </p:nvSpPr>
        <p:spPr bwMode="auto">
          <a:xfrm>
            <a:off x="552448" y="1761018"/>
            <a:ext cx="10080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23.012</a:t>
            </a: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21,5%</a:t>
            </a:r>
            <a:endParaRPr lang="it-IT" altLang="it-IT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CasellaDiTesto 37"/>
          <p:cNvSpPr txBox="1">
            <a:spLocks noChangeArrowheads="1"/>
          </p:cNvSpPr>
          <p:nvPr/>
        </p:nvSpPr>
        <p:spPr bwMode="auto">
          <a:xfrm>
            <a:off x="4670533" y="1808307"/>
            <a:ext cx="9638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6.851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7,6%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CasellaDiTesto 37"/>
          <p:cNvSpPr txBox="1">
            <a:spLocks noChangeArrowheads="1"/>
          </p:cNvSpPr>
          <p:nvPr/>
        </p:nvSpPr>
        <p:spPr bwMode="auto">
          <a:xfrm>
            <a:off x="7640738" y="1786478"/>
            <a:ext cx="11096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16.044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17,7%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CasellaDiTesto 37"/>
          <p:cNvSpPr txBox="1">
            <a:spLocks noChangeArrowheads="1"/>
          </p:cNvSpPr>
          <p:nvPr/>
        </p:nvSpPr>
        <p:spPr bwMode="auto">
          <a:xfrm>
            <a:off x="6554102" y="1794910"/>
            <a:ext cx="11096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17.905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16,7%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685" y="3981057"/>
            <a:ext cx="9140596" cy="253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5689" y="6547656"/>
            <a:ext cx="39599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  <a:buClr>
                <a:schemeClr val="tx1"/>
              </a:buClr>
            </a:pPr>
            <a:r>
              <a:rPr kumimoji="1" lang="it-IT" altLang="it-IT" sz="1000" b="1" dirty="0">
                <a:solidFill>
                  <a:schemeClr val="tx2">
                    <a:lumMod val="50000"/>
                  </a:schemeClr>
                </a:solidFill>
              </a:rPr>
              <a:t>Fonte</a:t>
            </a:r>
            <a:r>
              <a:rPr kumimoji="1" lang="it-IT" altLang="it-IT" sz="1000" b="1" dirty="0" smtClean="0">
                <a:solidFill>
                  <a:schemeClr val="tx2">
                    <a:lumMod val="50000"/>
                  </a:schemeClr>
                </a:solidFill>
              </a:rPr>
              <a:t>: elaborazioni </a:t>
            </a:r>
            <a:r>
              <a:rPr kumimoji="1" lang="it-IT" altLang="it-IT" sz="1000" b="1" dirty="0" err="1" smtClean="0">
                <a:solidFill>
                  <a:schemeClr val="tx2">
                    <a:lumMod val="50000"/>
                  </a:schemeClr>
                </a:solidFill>
              </a:rPr>
              <a:t>u.o</a:t>
            </a:r>
            <a:r>
              <a:rPr kumimoji="1" lang="it-IT" altLang="it-IT" sz="1000" b="1" dirty="0" smtClean="0">
                <a:solidFill>
                  <a:schemeClr val="tx2">
                    <a:lumMod val="50000"/>
                  </a:schemeClr>
                </a:solidFill>
              </a:rPr>
              <a:t>. statistica e studi su dati </a:t>
            </a:r>
            <a:r>
              <a:rPr kumimoji="1" lang="it-IT" altLang="it-IT" sz="1000" b="1" dirty="0" err="1" smtClean="0">
                <a:solidFill>
                  <a:schemeClr val="tx2">
                    <a:lumMod val="50000"/>
                  </a:schemeClr>
                </a:solidFill>
              </a:rPr>
              <a:t>Infocamere</a:t>
            </a:r>
            <a:endParaRPr kumimoji="1" lang="it-IT" altLang="it-IT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07950" y="91731"/>
            <a:ext cx="9036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8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1" hangingPunct="1">
              <a:defRPr/>
            </a:pPr>
            <a:r>
              <a:rPr kumimoji="1" lang="it-IT" alt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ISCRIZIONI E CESSAZIONI</a:t>
            </a:r>
          </a:p>
        </p:txBody>
      </p:sp>
      <p:cxnSp>
        <p:nvCxnSpPr>
          <p:cNvPr id="33" name="直接连接符 12"/>
          <p:cNvCxnSpPr/>
          <p:nvPr/>
        </p:nvCxnSpPr>
        <p:spPr>
          <a:xfrm>
            <a:off x="1043492" y="146607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13"/>
          <p:cNvSpPr txBox="1"/>
          <p:nvPr/>
        </p:nvSpPr>
        <p:spPr>
          <a:xfrm>
            <a:off x="980429" y="1087392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67" name="文本框 13"/>
          <p:cNvSpPr txBox="1"/>
          <p:nvPr/>
        </p:nvSpPr>
        <p:spPr>
          <a:xfrm>
            <a:off x="6750715" y="1087392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sp>
        <p:nvSpPr>
          <p:cNvPr id="69" name="文本框 13"/>
          <p:cNvSpPr txBox="1"/>
          <p:nvPr/>
        </p:nvSpPr>
        <p:spPr>
          <a:xfrm>
            <a:off x="3805090" y="1087392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70" name="直接连接符 12"/>
          <p:cNvCxnSpPr/>
          <p:nvPr/>
        </p:nvCxnSpPr>
        <p:spPr>
          <a:xfrm>
            <a:off x="3898849" y="1466952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12"/>
          <p:cNvCxnSpPr/>
          <p:nvPr/>
        </p:nvCxnSpPr>
        <p:spPr>
          <a:xfrm>
            <a:off x="6808750" y="146766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13"/>
          <p:cNvSpPr txBox="1"/>
          <p:nvPr/>
        </p:nvSpPr>
        <p:spPr>
          <a:xfrm>
            <a:off x="-86246" y="1792586"/>
            <a:ext cx="1423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50" b="1" dirty="0" err="1" smtClean="0">
                <a:solidFill>
                  <a:srgbClr val="C00000"/>
                </a:solidFill>
                <a:latin typeface="Arial"/>
                <a:cs typeface="Arial"/>
              </a:rPr>
              <a:t>Valori</a:t>
            </a:r>
            <a:r>
              <a:rPr kumimoji="1" lang="en-US" altLang="zh-CN" sz="1050" b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kumimoji="1" lang="en-US" altLang="zh-CN" sz="1050" b="1" dirty="0" err="1" smtClean="0">
                <a:solidFill>
                  <a:srgbClr val="C00000"/>
                </a:solidFill>
                <a:latin typeface="Arial"/>
                <a:cs typeface="Arial"/>
              </a:rPr>
              <a:t>assoluti</a:t>
            </a:r>
            <a:r>
              <a:rPr kumimoji="1" lang="en-US" altLang="zh-CN" sz="1050" b="1" dirty="0" smtClean="0">
                <a:solidFill>
                  <a:srgbClr val="C00000"/>
                </a:solidFill>
                <a:latin typeface="Arial"/>
                <a:cs typeface="Arial"/>
              </a:rPr>
              <a:t>       </a:t>
            </a:r>
          </a:p>
          <a:p>
            <a:endParaRPr kumimoji="1" lang="en-US" altLang="zh-CN" sz="1400" b="1" dirty="0" smtClean="0">
              <a:solidFill>
                <a:srgbClr val="00B0F0"/>
              </a:solidFill>
              <a:latin typeface="Arial"/>
              <a:cs typeface="Arial"/>
            </a:endParaRPr>
          </a:p>
          <a:p>
            <a:r>
              <a:rPr kumimoji="1" lang="en-US" altLang="zh-CN" sz="900" b="1" dirty="0" smtClean="0">
                <a:solidFill>
                  <a:srgbClr val="00B0F0"/>
                </a:solidFill>
                <a:latin typeface="Arial"/>
                <a:cs typeface="Arial"/>
              </a:rPr>
              <a:t>quota % sul totale </a:t>
            </a:r>
          </a:p>
          <a:p>
            <a:endParaRPr kumimoji="1" lang="en-US" altLang="zh-CN" sz="1050" b="1" i="1" dirty="0" smtClean="0">
              <a:solidFill>
                <a:srgbClr val="003399"/>
              </a:solidFill>
              <a:latin typeface="Arial"/>
              <a:cs typeface="Arial"/>
            </a:endParaRPr>
          </a:p>
          <a:p>
            <a:endParaRPr kumimoji="1" lang="en-US" altLang="zh-CN" sz="200" b="1" i="1" dirty="0" smtClean="0">
              <a:solidFill>
                <a:srgbClr val="003399"/>
              </a:solidFill>
              <a:latin typeface="Arial"/>
              <a:cs typeface="Arial"/>
            </a:endParaRPr>
          </a:p>
          <a:p>
            <a:r>
              <a:rPr kumimoji="1" lang="en-US" altLang="zh-CN" sz="800" b="1" i="1" dirty="0" err="1" smtClean="0">
                <a:solidFill>
                  <a:srgbClr val="003399"/>
                </a:solidFill>
                <a:latin typeface="Arial"/>
                <a:cs typeface="Arial"/>
              </a:rPr>
              <a:t>Differenza</a:t>
            </a:r>
            <a:r>
              <a:rPr kumimoji="1" lang="en-US" altLang="zh-CN" sz="800" b="1" i="1" dirty="0" smtClean="0">
                <a:solidFill>
                  <a:srgbClr val="003399"/>
                </a:solidFill>
                <a:latin typeface="Arial"/>
                <a:cs typeface="Arial"/>
              </a:rPr>
              <a:t> % </a:t>
            </a:r>
            <a:r>
              <a:rPr kumimoji="1" lang="en-US" altLang="zh-CN" sz="800" b="1" i="1" dirty="0" err="1" smtClean="0">
                <a:solidFill>
                  <a:srgbClr val="003399"/>
                </a:solidFill>
                <a:latin typeface="Arial"/>
                <a:cs typeface="Arial"/>
              </a:rPr>
              <a:t>annua</a:t>
            </a:r>
            <a:endParaRPr kumimoji="1" lang="zh-CN" altLang="en-US" sz="800" b="1" i="1" dirty="0">
              <a:solidFill>
                <a:srgbClr val="003399"/>
              </a:solidFill>
              <a:latin typeface="Arial"/>
              <a:cs typeface="Arial"/>
            </a:endParaRPr>
          </a:p>
        </p:txBody>
      </p:sp>
      <p:sp>
        <p:nvSpPr>
          <p:cNvPr id="35" name="CasellaDiTesto 25"/>
          <p:cNvSpPr txBox="1">
            <a:spLocks noChangeArrowheads="1"/>
          </p:cNvSpPr>
          <p:nvPr/>
        </p:nvSpPr>
        <p:spPr bwMode="auto">
          <a:xfrm>
            <a:off x="2086211" y="1468102"/>
            <a:ext cx="1262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Cessazioni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CasellaDiTesto 25"/>
          <p:cNvSpPr txBox="1">
            <a:spLocks noChangeArrowheads="1"/>
          </p:cNvSpPr>
          <p:nvPr/>
        </p:nvSpPr>
        <p:spPr bwMode="auto">
          <a:xfrm>
            <a:off x="6689961" y="1468102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Iscrizioni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CasellaDiTesto 25"/>
          <p:cNvSpPr txBox="1">
            <a:spLocks noChangeArrowheads="1"/>
          </p:cNvSpPr>
          <p:nvPr/>
        </p:nvSpPr>
        <p:spPr bwMode="auto">
          <a:xfrm>
            <a:off x="7859948" y="1477529"/>
            <a:ext cx="1262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Cessazioni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CasellaDiTesto 25"/>
          <p:cNvSpPr txBox="1">
            <a:spLocks noChangeArrowheads="1"/>
          </p:cNvSpPr>
          <p:nvPr/>
        </p:nvSpPr>
        <p:spPr bwMode="auto">
          <a:xfrm>
            <a:off x="3811823" y="1468102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Iscrizioni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CasellaDiTesto 25"/>
          <p:cNvSpPr txBox="1">
            <a:spLocks noChangeArrowheads="1"/>
          </p:cNvSpPr>
          <p:nvPr/>
        </p:nvSpPr>
        <p:spPr bwMode="auto">
          <a:xfrm>
            <a:off x="4906212" y="1468850"/>
            <a:ext cx="1262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Cessazioni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CasellaDiTesto 25"/>
          <p:cNvSpPr txBox="1">
            <a:spLocks noChangeArrowheads="1"/>
          </p:cNvSpPr>
          <p:nvPr/>
        </p:nvSpPr>
        <p:spPr bwMode="auto">
          <a:xfrm>
            <a:off x="2139160" y="1742733"/>
            <a:ext cx="10080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1.193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25,4%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-20,8%</a:t>
            </a:r>
            <a:endParaRPr lang="it-IT" altLang="it-IT" sz="20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CasellaDiTesto 37"/>
          <p:cNvSpPr txBox="1">
            <a:spLocks noChangeArrowheads="1"/>
          </p:cNvSpPr>
          <p:nvPr/>
        </p:nvSpPr>
        <p:spPr bwMode="auto">
          <a:xfrm>
            <a:off x="3996767" y="1741457"/>
            <a:ext cx="98164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1.451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26,6%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+3,9%</a:t>
            </a:r>
            <a:endParaRPr lang="it-IT" altLang="it-IT" sz="20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CasellaDiTesto 25"/>
          <p:cNvSpPr txBox="1">
            <a:spLocks noChangeArrowheads="1"/>
          </p:cNvSpPr>
          <p:nvPr/>
        </p:nvSpPr>
        <p:spPr bwMode="auto">
          <a:xfrm>
            <a:off x="978360" y="1727453"/>
            <a:ext cx="10080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1.458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26,8%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+3,8%</a:t>
            </a:r>
            <a:endParaRPr lang="it-IT" altLang="it-IT" sz="2000" b="1" i="1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CasellaDiTesto 37"/>
          <p:cNvSpPr txBox="1">
            <a:spLocks noChangeArrowheads="1"/>
          </p:cNvSpPr>
          <p:nvPr/>
        </p:nvSpPr>
        <p:spPr bwMode="auto">
          <a:xfrm>
            <a:off x="5058853" y="1752546"/>
            <a:ext cx="96389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526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11,2%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-9,6%</a:t>
            </a:r>
            <a:endParaRPr lang="it-IT" altLang="it-IT" sz="20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CasellaDiTesto 37"/>
          <p:cNvSpPr txBox="1">
            <a:spLocks noChangeArrowheads="1"/>
          </p:cNvSpPr>
          <p:nvPr/>
        </p:nvSpPr>
        <p:spPr bwMode="auto">
          <a:xfrm>
            <a:off x="7938562" y="1783154"/>
            <a:ext cx="1109663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949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20,2%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15,9%</a:t>
            </a:r>
            <a:endParaRPr lang="it-IT" altLang="it-IT" sz="20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CasellaDiTesto 37"/>
          <p:cNvSpPr txBox="1">
            <a:spLocks noChangeArrowheads="1"/>
          </p:cNvSpPr>
          <p:nvPr/>
        </p:nvSpPr>
        <p:spPr bwMode="auto">
          <a:xfrm>
            <a:off x="6887805" y="1776224"/>
            <a:ext cx="11096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1.534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28,2%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+2,4%</a:t>
            </a:r>
            <a:endParaRPr lang="it-IT" altLang="it-IT" sz="20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CasellaDiTesto 25"/>
          <p:cNvSpPr txBox="1">
            <a:spLocks noChangeArrowheads="1"/>
          </p:cNvSpPr>
          <p:nvPr/>
        </p:nvSpPr>
        <p:spPr bwMode="auto">
          <a:xfrm>
            <a:off x="753763" y="1466601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Iscrizioni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387" y="3133139"/>
            <a:ext cx="9180773" cy="255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SETTORI ATECO – IMPRESE ATTIVE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71662" y="-12214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92" y="1168412"/>
            <a:ext cx="8882614" cy="452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GRUPPI DI ATTIVITÀ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56828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3602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65465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45024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4361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64934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651" y="863866"/>
            <a:ext cx="7018286" cy="224941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45" y="4020833"/>
            <a:ext cx="9071109" cy="20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FOCUS NAZIONALITA’ IMPRESE INDIVIDUALI STRANIERE – </a:t>
            </a:r>
            <a:b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</a:br>
            <a:r>
              <a:rPr kumimoji="1" lang="it-IT" altLang="it-IT" sz="1600" b="1" i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i settori per area geografica di nascita del titolare dell’impresa</a:t>
            </a:r>
            <a:endParaRPr kumimoji="1" lang="it-IT" altLang="it-IT" sz="1600" b="1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0" y="3753183"/>
            <a:ext cx="9118420" cy="1237407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46" y="1556792"/>
            <a:ext cx="9044507" cy="139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FOCUS NAZIONALITA’ IMPRESE INDIVIDUALI STRANIERE – </a:t>
            </a:r>
            <a:b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</a:br>
            <a:r>
              <a:rPr kumimoji="1" lang="it-IT" altLang="it-IT" sz="1200" b="1" i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articolazione per </a:t>
            </a:r>
            <a:r>
              <a:rPr kumimoji="1" lang="it-IT" altLang="it-IT" sz="1200" b="1" i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area </a:t>
            </a:r>
            <a:r>
              <a:rPr kumimoji="1" lang="it-IT" altLang="it-IT" sz="1200" b="1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geografica di nascita del titolare dell’impresa </a:t>
            </a:r>
            <a:r>
              <a:rPr kumimoji="1" lang="it-IT" altLang="it-IT" sz="1200" b="1" i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per numero di addetti (rispetto alle aziende con almeno un addetto) e titolarità femminile</a:t>
            </a:r>
            <a:endParaRPr kumimoji="1" lang="it-IT" altLang="it-IT" sz="1200" b="1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260" y="1080582"/>
            <a:ext cx="6274500" cy="127721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5852" y="2519503"/>
            <a:ext cx="6274500" cy="127721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5024" y="4583650"/>
            <a:ext cx="6299924" cy="114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8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FORME GIURIDICHE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760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2691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760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5049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8529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760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933" y="828022"/>
            <a:ext cx="6503358" cy="231613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29" y="3861048"/>
            <a:ext cx="9018341" cy="186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24927</TotalTime>
  <Words>324</Words>
  <Application>Microsoft Office PowerPoint</Application>
  <PresentationFormat>Presentazione su schermo (4:3)</PresentationFormat>
  <Paragraphs>110</Paragraphs>
  <Slides>12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Struttura predefinita</vt:lpstr>
      <vt:lpstr>Dati sintetici su imprese femminili, giovanili e straniere -   3° trimestre 2021</vt:lpstr>
      <vt:lpstr>Presentazione standard di PowerPoint</vt:lpstr>
      <vt:lpstr>Presentazione standard di PowerPoint</vt:lpstr>
      <vt:lpstr>Presentazione standard di PowerPoint</vt:lpstr>
      <vt:lpstr>SETTORI ATECO – IMPRESE ATTIVE</vt:lpstr>
      <vt:lpstr>GRUPPI DI ATTIVITÀ</vt:lpstr>
      <vt:lpstr>FOCUS NAZIONALITA’ IMPRESE INDIVIDUALI STRANIERE –  i settori per area geografica di nascita del titolare dell’impresa</vt:lpstr>
      <vt:lpstr>FOCUS NAZIONALITA’ IMPRESE INDIVIDUALI STRANIERE –  articolazione per area geografica di nascita del titolare dell’impresa per numero di addetti (rispetto alle aziende con almeno un addetto) e titolarità femminile</vt:lpstr>
      <vt:lpstr>FORME GIURIDICHE</vt:lpstr>
      <vt:lpstr>CLASSI DI CAPITALE SOCIALE</vt:lpstr>
      <vt:lpstr>ADDETTI E STRUTTURA OCCUPAZIONALE</vt:lpstr>
      <vt:lpstr>DISTRIBUZIONE TERRITORIALE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888</cp:revision>
  <cp:lastPrinted>2014-03-25T13:43:08Z</cp:lastPrinted>
  <dcterms:created xsi:type="dcterms:W3CDTF">2007-06-04T13:36:10Z</dcterms:created>
  <dcterms:modified xsi:type="dcterms:W3CDTF">2021-12-29T11:37:57Z</dcterms:modified>
</cp:coreProperties>
</file>