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306" r:id="rId3"/>
    <p:sldId id="321" r:id="rId4"/>
    <p:sldId id="314" r:id="rId5"/>
    <p:sldId id="318" r:id="rId6"/>
    <p:sldId id="317" r:id="rId7"/>
    <p:sldId id="308" r:id="rId8"/>
    <p:sldId id="319" r:id="rId9"/>
    <p:sldId id="320" r:id="rId10"/>
    <p:sldId id="322" r:id="rId11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105" d="100"/>
          <a:sy n="10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3000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19/08/2020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148" y="63246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2° trimestre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LE NAZIONALITA’ PIU’ DIFFUSE CON CARICHE IN IMPRESE STRANIERE ATTIVE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187624" y="83671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prime 10 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1293823" y="1141408"/>
            <a:ext cx="1087106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5436096" y="83671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Variazioni tendenziali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5537692" y="1142383"/>
            <a:ext cx="20251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1239639" y="4051811"/>
            <a:ext cx="2048699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1114273" y="3738518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Chi è cresciuto di più</a:t>
            </a:r>
            <a:r>
              <a:rPr kumimoji="1"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*</a:t>
            </a:r>
            <a:endParaRPr kumimoji="1" lang="en-US" altLang="zh-CN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49" y="1187516"/>
            <a:ext cx="42386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文本框 13"/>
          <p:cNvSpPr txBox="1"/>
          <p:nvPr/>
        </p:nvSpPr>
        <p:spPr>
          <a:xfrm>
            <a:off x="5436096" y="3737951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Chi è diminuito di più</a:t>
            </a:r>
            <a:r>
              <a:rPr kumimoji="1"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*</a:t>
            </a:r>
            <a:endParaRPr kumimoji="1" lang="en-US" altLang="zh-CN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25" name="直接连接符 12"/>
          <p:cNvCxnSpPr/>
          <p:nvPr/>
        </p:nvCxnSpPr>
        <p:spPr>
          <a:xfrm>
            <a:off x="5547637" y="4051811"/>
            <a:ext cx="2048699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13"/>
          <p:cNvSpPr txBox="1"/>
          <p:nvPr/>
        </p:nvSpPr>
        <p:spPr>
          <a:xfrm>
            <a:off x="1293823" y="6330806"/>
            <a:ext cx="5870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* </a:t>
            </a:r>
            <a:r>
              <a:rPr kumimoji="1" lang="en-US" altLang="zh-CN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Limitatamente</a:t>
            </a:r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a nazionalità con almeno 100 unità*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55" y="3879093"/>
            <a:ext cx="42386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64" y="3933056"/>
            <a:ext cx="41910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480" y="1111748"/>
            <a:ext cx="41910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5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NOTA INTRODUTTIVA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107504" y="908720"/>
            <a:ext cx="8856984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A metà 2020 l’analisi basata sulle caratteristiche anagrafiche di imprenditori e imprenditrici permette di evidenziare, per la città metropolitana di Firenze su base annuale, una tenuta dell’imprenditoria straniera, con le imprese attive in crescita dello 0,8%, grazie soprattutto alla crescita di attività nel settore terziario (+3,7%). In moderata flessione le imprese femminili (-0,9%), flessione che ha interessato le attività commerciali (-2,5%) e il manifatturiero (-2,3%), ma che è stata attenuata dalla crescita dell’insieme delle attività terziarie (+1,2%). Le imprese giovanili calano del 5,6%; incidono soprattutto le flessioni nel settore del commercio e dei pubblici esercizi (-6,3%) e nei servizi (-3%).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4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tutte e tre le forme di impresa, siamo davanti a un grado di presenza esclusiva che oscilla tra il 78,2% delle imprese femminili e </a:t>
            </a:r>
            <a:r>
              <a:rPr lang="it-IT" altLang="it-IT" sz="1400" b="1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400" b="1" smtClean="0">
                <a:latin typeface="Arial" pitchFamily="34" charset="0"/>
                <a:cs typeface="Arial" pitchFamily="34" charset="0"/>
              </a:rPr>
              <a:t>95%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delle imprese straniere, dato questo associato anche alla prevalenza, tra gli stranieri, dell’imprenditoria individuale (83,5%) contro il 75,2% delle imprese giovanili e il 63,7% delle imprese femminili, gruppo quest’ultimo dove si riscontra la maggiore incidenza tanto delle società di capitale (21%), quanto delle società di persone (13,8%). Circa la specializzazione settoriale, le imprese femminili e giovanili si concentrano soprattutto sui servizi, mentre la maggioranza delle imprese straniere si distribuisce tra manifatturiero ed edilizia. Poco meno del 90% delle imprese straniere e giovanili hanno un numero di addetti compresi tra 1 e 5. Lievemente più </a:t>
            </a:r>
            <a:r>
              <a:rPr lang="it-IT" altLang="it-IT" sz="1400" b="1" dirty="0" smtClean="0">
                <a:latin typeface="Arial" pitchFamily="34" charset="0"/>
                <a:cs typeface="Arial" pitchFamily="34" charset="0"/>
              </a:rPr>
              <a:t>contenuta </a:t>
            </a:r>
            <a:r>
              <a:rPr lang="it-IT" altLang="it-IT" sz="1400" b="1" dirty="0">
                <a:latin typeface="Arial" pitchFamily="34" charset="0"/>
                <a:cs typeface="Arial" pitchFamily="34" charset="0"/>
              </a:rPr>
              <a:t>(87%) la quota delle imprese femminili.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VALORI ASSOLUTI E QUOTE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467544" y="2545478"/>
            <a:ext cx="2867659" cy="23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e quota %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sul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totale</a:t>
            </a:r>
            <a:endParaRPr kumimoji="1" lang="zh-CN" altLang="en-US" sz="1100" b="1" i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cxnSp>
        <p:nvCxnSpPr>
          <p:cNvPr id="38" name="直接连接符 12"/>
          <p:cNvCxnSpPr/>
          <p:nvPr/>
        </p:nvCxnSpPr>
        <p:spPr>
          <a:xfrm>
            <a:off x="694438" y="140347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13"/>
          <p:cNvSpPr txBox="1"/>
          <p:nvPr/>
        </p:nvSpPr>
        <p:spPr>
          <a:xfrm>
            <a:off x="631375" y="10248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1642614" y="1468102"/>
            <a:ext cx="1262062" cy="2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6246364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416351" y="1477529"/>
            <a:ext cx="1262063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7" name="CasellaDiTesto 25"/>
          <p:cNvSpPr txBox="1">
            <a:spLocks noChangeArrowheads="1"/>
          </p:cNvSpPr>
          <p:nvPr/>
        </p:nvSpPr>
        <p:spPr bwMode="auto">
          <a:xfrm>
            <a:off x="3368226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8" name="CasellaDiTesto 25"/>
          <p:cNvSpPr txBox="1">
            <a:spLocks noChangeArrowheads="1"/>
          </p:cNvSpPr>
          <p:nvPr/>
        </p:nvSpPr>
        <p:spPr bwMode="auto">
          <a:xfrm>
            <a:off x="4462615" y="1468850"/>
            <a:ext cx="1262062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9" name="CasellaDiTesto 25"/>
          <p:cNvSpPr txBox="1">
            <a:spLocks noChangeArrowheads="1"/>
          </p:cNvSpPr>
          <p:nvPr/>
        </p:nvSpPr>
        <p:spPr bwMode="auto">
          <a:xfrm>
            <a:off x="1756914" y="1723886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20.136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21,9%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CasellaDiTesto 37"/>
          <p:cNvSpPr txBox="1">
            <a:spLocks noChangeArrowheads="1"/>
          </p:cNvSpPr>
          <p:nvPr/>
        </p:nvSpPr>
        <p:spPr bwMode="auto">
          <a:xfrm>
            <a:off x="3567684" y="1737864"/>
            <a:ext cx="8916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7.551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7%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CasellaDiTesto 25"/>
          <p:cNvSpPr txBox="1">
            <a:spLocks noChangeArrowheads="1"/>
          </p:cNvSpPr>
          <p:nvPr/>
        </p:nvSpPr>
        <p:spPr bwMode="auto">
          <a:xfrm>
            <a:off x="520249" y="1698425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22.982</a:t>
            </a: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21,2%</a:t>
            </a:r>
            <a:endParaRPr lang="it-IT" altLang="it-IT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CasellaDiTesto 37"/>
          <p:cNvSpPr txBox="1">
            <a:spLocks noChangeArrowheads="1"/>
          </p:cNvSpPr>
          <p:nvPr/>
        </p:nvSpPr>
        <p:spPr bwMode="auto">
          <a:xfrm>
            <a:off x="4638334" y="1745714"/>
            <a:ext cx="9638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6.735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7,3%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CasellaDiTesto 37"/>
          <p:cNvSpPr txBox="1">
            <a:spLocks noChangeArrowheads="1"/>
          </p:cNvSpPr>
          <p:nvPr/>
        </p:nvSpPr>
        <p:spPr bwMode="auto">
          <a:xfrm>
            <a:off x="7608539" y="1723885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16.591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18</a:t>
            </a:r>
            <a:r>
              <a:rPr lang="it-IT" altLang="it-IT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%</a:t>
            </a:r>
          </a:p>
        </p:txBody>
      </p:sp>
      <p:sp>
        <p:nvSpPr>
          <p:cNvPr id="54" name="CasellaDiTesto 37"/>
          <p:cNvSpPr txBox="1">
            <a:spLocks noChangeArrowheads="1"/>
          </p:cNvSpPr>
          <p:nvPr/>
        </p:nvSpPr>
        <p:spPr bwMode="auto">
          <a:xfrm>
            <a:off x="6521903" y="1732317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18.313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16,9</a:t>
            </a:r>
            <a:r>
              <a:rPr lang="it-IT" altLang="it-IT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%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401661" y="10248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456036" y="10248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57" name="直接连接符 12"/>
          <p:cNvCxnSpPr/>
          <p:nvPr/>
        </p:nvCxnSpPr>
        <p:spPr>
          <a:xfrm>
            <a:off x="3531689" y="140435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12"/>
          <p:cNvCxnSpPr/>
          <p:nvPr/>
        </p:nvCxnSpPr>
        <p:spPr>
          <a:xfrm>
            <a:off x="6459696" y="1404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66564" y="1466601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1" y="4003667"/>
            <a:ext cx="9058239" cy="223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44585" y="3707633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Incluse le imprese individuali</a:t>
            </a:r>
          </a:p>
        </p:txBody>
      </p:sp>
      <p:cxnSp>
        <p:nvCxnSpPr>
          <p:cNvPr id="60" name="直接连接符 12"/>
          <p:cNvCxnSpPr/>
          <p:nvPr/>
        </p:nvCxnSpPr>
        <p:spPr>
          <a:xfrm>
            <a:off x="485238" y="4005064"/>
            <a:ext cx="284996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5364088" y="370272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Escluse </a:t>
            </a:r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individuali</a:t>
            </a:r>
          </a:p>
        </p:txBody>
      </p:sp>
      <p:cxnSp>
        <p:nvCxnSpPr>
          <p:cNvPr id="62" name="直接连接符 12"/>
          <p:cNvCxnSpPr/>
          <p:nvPr/>
        </p:nvCxnSpPr>
        <p:spPr>
          <a:xfrm>
            <a:off x="5404741" y="4000153"/>
            <a:ext cx="291167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SETTORI    ATECO – IMPRESE ATTIVE E POSIZIONE TENDENZIALE SU BASE ANNUA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60032" y="3760934"/>
            <a:ext cx="2975537" cy="1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200" b="1" dirty="0" smtClean="0">
                <a:latin typeface="Arial"/>
                <a:cs typeface="Arial"/>
              </a:rPr>
              <a:t>Andamenti settoriali su base annua</a:t>
            </a:r>
            <a:endParaRPr kumimoji="1" lang="it-IT" sz="1200" b="1" dirty="0">
              <a:latin typeface="Arial"/>
              <a:cs typeface="Arial"/>
            </a:endParaRPr>
          </a:p>
        </p:txBody>
      </p:sp>
      <p:cxnSp>
        <p:nvCxnSpPr>
          <p:cNvPr id="12" name="直接连接符 12"/>
          <p:cNvCxnSpPr/>
          <p:nvPr/>
        </p:nvCxnSpPr>
        <p:spPr>
          <a:xfrm>
            <a:off x="4972051" y="4005064"/>
            <a:ext cx="2520280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3" y="953155"/>
            <a:ext cx="4782433" cy="305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293116" y="733541"/>
            <a:ext cx="2975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200" b="1" dirty="0" smtClean="0">
                <a:latin typeface="Arial"/>
                <a:cs typeface="Arial"/>
              </a:rPr>
              <a:t>Consistenza delle imprese attive</a:t>
            </a:r>
            <a:endParaRPr kumimoji="1" lang="it-IT" sz="1200" b="1" dirty="0">
              <a:latin typeface="Arial"/>
              <a:cs typeface="Arial"/>
            </a:endParaRPr>
          </a:p>
        </p:txBody>
      </p:sp>
      <p:cxnSp>
        <p:nvCxnSpPr>
          <p:cNvPr id="16" name="直接连接符 12"/>
          <p:cNvCxnSpPr/>
          <p:nvPr/>
        </p:nvCxnSpPr>
        <p:spPr>
          <a:xfrm>
            <a:off x="1422617" y="953155"/>
            <a:ext cx="233625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98" y="4077072"/>
            <a:ext cx="4779830" cy="277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GRUPPI DI ATTIVITÀ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053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2" y="871776"/>
            <a:ext cx="9000000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7" y="3705968"/>
            <a:ext cx="9063567" cy="2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FORME GIURIDICHE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9" y="908304"/>
            <a:ext cx="9000000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" y="4005063"/>
            <a:ext cx="9136248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CLASSI DI CAPITALE SOCIALE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" y="3985024"/>
            <a:ext cx="9337530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" y="867932"/>
            <a:ext cx="9000000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ADDETTI E STRUTTURA OCCUPAZIONALE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7352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899592" y="256490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294410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57354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29531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295168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57301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03" y="2998622"/>
            <a:ext cx="8464285" cy="345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47" y="869454"/>
            <a:ext cx="85829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-25984" y="2566546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37547" y="2905100"/>
            <a:ext cx="262656" cy="307876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DISTRIBUZIONE TERRITORIALE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8" y="4919968"/>
            <a:ext cx="8859736" cy="189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56" y="3140968"/>
            <a:ext cx="8872688" cy="173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0" y="836712"/>
            <a:ext cx="8859600" cy="189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19749</TotalTime>
  <Words>451</Words>
  <Application>Microsoft Office PowerPoint</Application>
  <PresentationFormat>Presentazione su schermo (4:3)</PresentationFormat>
  <Paragraphs>69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Dati sintetici su imprese femminili, giovanili e straniere -   2° trimestre 2020</vt:lpstr>
      <vt:lpstr>Presentazione standard di PowerPoint</vt:lpstr>
      <vt:lpstr>Presentazione standard di PowerPoint</vt:lpstr>
      <vt:lpstr>SETTORI    ATECO – IMPRESE ATTIVE E POSIZIONE TENDENZIALE SU BASE ANNUA</vt:lpstr>
      <vt:lpstr>GRUPPI DI ATTIVITÀ</vt:lpstr>
      <vt:lpstr>FORME GIURIDICHE</vt:lpstr>
      <vt:lpstr>CLASSI DI CAPITALE SOCIALE</vt:lpstr>
      <vt:lpstr>ADDETTI E STRUTTURA OCCUPAZIONALE</vt:lpstr>
      <vt:lpstr>DISTRIBUZIONE TERRITORIALE</vt:lpstr>
      <vt:lpstr>LE NAZIONALITA’ PIU’ DIFFUSE CON CARICHE IN IMPRESE STRANIERE ATTIVE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788</cp:revision>
  <cp:lastPrinted>2014-03-25T13:43:08Z</cp:lastPrinted>
  <dcterms:created xsi:type="dcterms:W3CDTF">2007-06-04T13:36:10Z</dcterms:created>
  <dcterms:modified xsi:type="dcterms:W3CDTF">2020-08-19T09:33:18Z</dcterms:modified>
</cp:coreProperties>
</file>