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8" r:id="rId2"/>
    <p:sldId id="306" r:id="rId3"/>
    <p:sldId id="321" r:id="rId4"/>
    <p:sldId id="323" r:id="rId5"/>
    <p:sldId id="314" r:id="rId6"/>
    <p:sldId id="324" r:id="rId7"/>
    <p:sldId id="318" r:id="rId8"/>
    <p:sldId id="317" r:id="rId9"/>
    <p:sldId id="308" r:id="rId10"/>
    <p:sldId id="319" r:id="rId11"/>
    <p:sldId id="320" r:id="rId12"/>
    <p:sldId id="326" r:id="rId13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CC"/>
    <a:srgbClr val="A50021"/>
    <a:srgbClr val="800000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6439" autoAdjust="0"/>
  </p:normalViewPr>
  <p:slideViewPr>
    <p:cSldViewPr>
      <p:cViewPr varScale="1">
        <p:scale>
          <a:sx n="81" d="100"/>
          <a:sy n="81" d="100"/>
        </p:scale>
        <p:origin x="-1440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3000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29/03/2021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2984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43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669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41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13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385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57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5562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2984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43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669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41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13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385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57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5562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2984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43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669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41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13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385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57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5562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148" y="6324600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276872"/>
            <a:ext cx="7920038" cy="143986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4° trimestre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ADDETTI E STRUTTURA OCCUPAZIONALE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77352" y="6071099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922555" y="2628275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957627" y="3007475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4046608" y="2636912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4122261" y="301647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919326" y="301505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856263" y="2636381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-44090" y="2629917"/>
            <a:ext cx="971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Imprese</a:t>
            </a:r>
            <a:endParaRPr lang="it-IT" sz="16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7352" y="6480976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Addetti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210388" y="2995630"/>
            <a:ext cx="262656" cy="307876"/>
          </a:xfrm>
          <a:prstGeom prst="straightConnector1">
            <a:avLst/>
          </a:prstGeom>
          <a:ln w="25400">
            <a:solidFill>
              <a:srgbClr val="00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236046" y="6100195"/>
            <a:ext cx="262656" cy="30787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  <a:scene3d>
            <a:camera prst="orthographicFront">
              <a:rot lat="10800000" lon="21594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48140"/>
            <a:ext cx="9057279" cy="1716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53014"/>
            <a:ext cx="9054322" cy="373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0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DISTRIBUZIONE TERRITORIALE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3151" y="6071099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2852936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232136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2861573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241132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239719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2861042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6" y="761296"/>
            <a:ext cx="8856984" cy="2058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3050106"/>
            <a:ext cx="9365180" cy="201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20" y="4831427"/>
            <a:ext cx="8880743" cy="1981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1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Quadro </a:t>
            </a:r>
            <a:r>
              <a:rPr kumimoji="1" lang="it-IT" altLang="it-IT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1 </a:t>
            </a:r>
            <a:r>
              <a:rPr kumimoji="1" lang="it-IT" altLang="it-IT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– i ruoli femminili in dettaglio</a:t>
            </a:r>
            <a:endParaRPr kumimoji="1" lang="it-IT" altLang="it-IT" sz="24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3151" y="6071099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27" name="文本框 13"/>
          <p:cNvSpPr txBox="1"/>
          <p:nvPr/>
        </p:nvSpPr>
        <p:spPr>
          <a:xfrm>
            <a:off x="87896" y="5085184"/>
            <a:ext cx="8823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b="1" i="1" dirty="0" smtClean="0">
                <a:latin typeface="Arial"/>
                <a:cs typeface="Arial"/>
              </a:rPr>
              <a:t>* Quota % calcolata sul totale di ciascuna voce al netto delle posizioni attribuite a persone giuridiche*</a:t>
            </a:r>
          </a:p>
        </p:txBody>
      </p:sp>
      <p:sp>
        <p:nvSpPr>
          <p:cNvPr id="26" name="文本框 13"/>
          <p:cNvSpPr txBox="1"/>
          <p:nvPr/>
        </p:nvSpPr>
        <p:spPr>
          <a:xfrm>
            <a:off x="92990" y="5445224"/>
            <a:ext cx="8823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b="1" i="1" dirty="0" smtClean="0">
                <a:latin typeface="Arial"/>
                <a:cs typeface="Arial"/>
              </a:rPr>
              <a:t>** Ruoli</a:t>
            </a:r>
            <a:r>
              <a:rPr kumimoji="1" lang="en-US" altLang="zh-CN" sz="1400" b="1" i="1" dirty="0">
                <a:latin typeface="Arial"/>
                <a:cs typeface="Arial"/>
              </a:rPr>
              <a:t> </a:t>
            </a:r>
            <a:r>
              <a:rPr kumimoji="1" lang="en-US" altLang="zh-CN" sz="1400" b="1" i="1" dirty="0" smtClean="0">
                <a:latin typeface="Arial"/>
                <a:cs typeface="Arial"/>
              </a:rPr>
              <a:t>con un peso sul totale dei ruoli iscritti al Registro dele imprese uguale o superiore al punto %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25" y="1007304"/>
            <a:ext cx="4364909" cy="1393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007304"/>
            <a:ext cx="4364909" cy="1393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25" y="2580463"/>
            <a:ext cx="4423574" cy="1811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755" y="2586304"/>
            <a:ext cx="4305472" cy="1787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文本框 13"/>
          <p:cNvSpPr txBox="1"/>
          <p:nvPr/>
        </p:nvSpPr>
        <p:spPr>
          <a:xfrm>
            <a:off x="69150" y="5859166"/>
            <a:ext cx="8823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b="1" i="1" dirty="0" smtClean="0">
                <a:latin typeface="Arial"/>
                <a:cs typeface="Arial"/>
              </a:rPr>
              <a:t>** </a:t>
            </a:r>
            <a:r>
              <a:rPr kumimoji="1" lang="en-US" altLang="zh-CN" sz="1400" b="1" i="1" dirty="0" err="1" smtClean="0">
                <a:latin typeface="Arial"/>
                <a:cs typeface="Arial"/>
              </a:rPr>
              <a:t>Dati</a:t>
            </a:r>
            <a:r>
              <a:rPr kumimoji="1" lang="en-US" altLang="zh-CN" sz="1400" b="1" i="1" dirty="0" smtClean="0">
                <a:latin typeface="Arial"/>
                <a:cs typeface="Arial"/>
              </a:rPr>
              <a:t> </a:t>
            </a:r>
            <a:r>
              <a:rPr kumimoji="1" lang="en-US" altLang="zh-CN" sz="1400" b="1" i="1" dirty="0" err="1" smtClean="0">
                <a:latin typeface="Arial"/>
                <a:cs typeface="Arial"/>
              </a:rPr>
              <a:t>riferiti</a:t>
            </a:r>
            <a:r>
              <a:rPr kumimoji="1" lang="en-US" altLang="zh-CN" sz="1400" b="1" i="1" dirty="0" smtClean="0">
                <a:latin typeface="Arial"/>
                <a:cs typeface="Arial"/>
              </a:rPr>
              <a:t> a </a:t>
            </a:r>
            <a:r>
              <a:rPr kumimoji="1" lang="en-US" altLang="zh-CN" sz="1400" b="1" i="1" dirty="0" err="1" smtClean="0">
                <a:latin typeface="Arial"/>
                <a:cs typeface="Arial"/>
              </a:rPr>
              <a:t>imprese</a:t>
            </a:r>
            <a:r>
              <a:rPr kumimoji="1" lang="en-US" altLang="zh-CN" sz="1400" b="1" i="1" dirty="0" smtClean="0">
                <a:latin typeface="Arial"/>
                <a:cs typeface="Arial"/>
              </a:rPr>
              <a:t> </a:t>
            </a:r>
            <a:r>
              <a:rPr kumimoji="1" lang="en-US" altLang="zh-CN" sz="1400" b="1" i="1" dirty="0" err="1" smtClean="0">
                <a:latin typeface="Arial"/>
                <a:cs typeface="Arial"/>
              </a:rPr>
              <a:t>registrate</a:t>
            </a:r>
            <a:r>
              <a:rPr kumimoji="1" lang="en-US" altLang="zh-CN" sz="1400" b="1" i="1" dirty="0" smtClean="0">
                <a:latin typeface="Arial"/>
                <a:cs typeface="Arial"/>
              </a:rPr>
              <a:t> al 31.12.2020</a:t>
            </a:r>
          </a:p>
        </p:txBody>
      </p:sp>
    </p:spTree>
    <p:extLst>
      <p:ext uri="{BB962C8B-B14F-4D97-AF65-F5344CB8AC3E}">
        <p14:creationId xmlns:p14="http://schemas.microsoft.com/office/powerpoint/2010/main" val="37548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889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NOTA INTRODUTTIVA</a:t>
            </a:r>
            <a:endParaRPr kumimoji="1" lang="it-IT" altLang="it-IT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59" name="CasellaDiTesto 25"/>
          <p:cNvSpPr txBox="1">
            <a:spLocks noChangeArrowheads="1"/>
          </p:cNvSpPr>
          <p:nvPr/>
        </p:nvSpPr>
        <p:spPr bwMode="auto">
          <a:xfrm>
            <a:off x="34934" y="766114"/>
            <a:ext cx="8856984" cy="483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- 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fine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anno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l’analisi basata sulle caratteristiche anagrafiche di imprenditori e imprenditrici permette di evidenziare, per la città metropolitana di Firenze,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un anno dai contorni frastagliati: a un arresto della crescita delle imprese femminili (-0,6% la variazione riferita alle attive), si contrappone una crescita delle straniere (+1,7%) e un calo marcato delle imprese giovanili (-4,6%), dato quest’ultimo che incorpora sicuramente una componente anagrafica (legata alla perdita dei requisiti), ma che non riceve un adeguato sostegno nel ricambio generato dalla movimentazione anagrafica.</a:t>
            </a:r>
          </a:p>
          <a:p>
            <a:endParaRPr lang="it-IT" sz="16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000" dirty="0">
              <a:latin typeface="Arial" pitchFamily="34" charset="0"/>
              <a:cs typeface="Arial" pitchFamily="34" charset="0"/>
            </a:endParaRPr>
          </a:p>
          <a:p>
            <a:r>
              <a:rPr lang="it-IT" sz="2000" b="1" dirty="0">
                <a:latin typeface="Arial" pitchFamily="34" charset="0"/>
                <a:cs typeface="Arial" pitchFamily="34" charset="0"/>
              </a:rPr>
              <a:t>Sul versante della dinamica,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abbiamo registrato nel 2020 un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calo del turn-over, in linea con il dato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complessivo che ha di fatto segnato una decisa frenata delle iscrizioni. </a:t>
            </a:r>
            <a:endParaRPr lang="it-IT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it-IT" altLang="it-IT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889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VALORI ASSOLUTI E QUOTE</a:t>
            </a:r>
            <a:endParaRPr kumimoji="1" lang="it-IT" altLang="it-IT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5" name="文本框 13"/>
          <p:cNvSpPr txBox="1"/>
          <p:nvPr/>
        </p:nvSpPr>
        <p:spPr>
          <a:xfrm>
            <a:off x="467544" y="2545478"/>
            <a:ext cx="2867659" cy="235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100" b="1" i="1" dirty="0" err="1" smtClean="0">
                <a:solidFill>
                  <a:srgbClr val="C00000"/>
                </a:solidFill>
                <a:latin typeface="Arial"/>
                <a:cs typeface="Arial"/>
              </a:rPr>
              <a:t>Valori</a:t>
            </a:r>
            <a:r>
              <a:rPr kumimoji="1" lang="en-US" altLang="zh-CN" sz="1100" b="1" i="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kumimoji="1" lang="en-US" altLang="zh-CN" sz="1100" b="1" i="1" dirty="0" err="1" smtClean="0">
                <a:solidFill>
                  <a:srgbClr val="C00000"/>
                </a:solidFill>
                <a:latin typeface="Arial"/>
                <a:cs typeface="Arial"/>
              </a:rPr>
              <a:t>assoluti</a:t>
            </a:r>
            <a:r>
              <a:rPr kumimoji="1" lang="en-US" altLang="zh-CN" sz="1100" b="1" i="1" dirty="0" smtClean="0">
                <a:solidFill>
                  <a:srgbClr val="C00000"/>
                </a:solidFill>
                <a:latin typeface="Arial"/>
                <a:cs typeface="Arial"/>
              </a:rPr>
              <a:t> e quota % sul totale</a:t>
            </a:r>
            <a:endParaRPr kumimoji="1" lang="zh-CN" altLang="en-US" sz="1100" b="1" i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cxnSp>
        <p:nvCxnSpPr>
          <p:cNvPr id="38" name="直接连接符 12"/>
          <p:cNvCxnSpPr/>
          <p:nvPr/>
        </p:nvCxnSpPr>
        <p:spPr>
          <a:xfrm>
            <a:off x="694438" y="140347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13"/>
          <p:cNvSpPr txBox="1"/>
          <p:nvPr/>
        </p:nvSpPr>
        <p:spPr>
          <a:xfrm>
            <a:off x="631375" y="102480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42" name="CasellaDiTesto 25"/>
          <p:cNvSpPr txBox="1">
            <a:spLocks noChangeArrowheads="1"/>
          </p:cNvSpPr>
          <p:nvPr/>
        </p:nvSpPr>
        <p:spPr bwMode="auto">
          <a:xfrm>
            <a:off x="1642614" y="1468102"/>
            <a:ext cx="1262062" cy="275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5" name="CasellaDiTesto 25"/>
          <p:cNvSpPr txBox="1">
            <a:spLocks noChangeArrowheads="1"/>
          </p:cNvSpPr>
          <p:nvPr/>
        </p:nvSpPr>
        <p:spPr bwMode="auto">
          <a:xfrm>
            <a:off x="6246364" y="1468102"/>
            <a:ext cx="1181100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46" name="CasellaDiTesto 25"/>
          <p:cNvSpPr txBox="1">
            <a:spLocks noChangeArrowheads="1"/>
          </p:cNvSpPr>
          <p:nvPr/>
        </p:nvSpPr>
        <p:spPr bwMode="auto">
          <a:xfrm>
            <a:off x="7416351" y="1477529"/>
            <a:ext cx="1262063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7" name="CasellaDiTesto 25"/>
          <p:cNvSpPr txBox="1">
            <a:spLocks noChangeArrowheads="1"/>
          </p:cNvSpPr>
          <p:nvPr/>
        </p:nvSpPr>
        <p:spPr bwMode="auto">
          <a:xfrm>
            <a:off x="3368226" y="1468102"/>
            <a:ext cx="1181100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48" name="CasellaDiTesto 25"/>
          <p:cNvSpPr txBox="1">
            <a:spLocks noChangeArrowheads="1"/>
          </p:cNvSpPr>
          <p:nvPr/>
        </p:nvSpPr>
        <p:spPr bwMode="auto">
          <a:xfrm>
            <a:off x="4462615" y="1468850"/>
            <a:ext cx="1262062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9" name="CasellaDiTesto 25"/>
          <p:cNvSpPr txBox="1">
            <a:spLocks noChangeArrowheads="1"/>
          </p:cNvSpPr>
          <p:nvPr/>
        </p:nvSpPr>
        <p:spPr bwMode="auto">
          <a:xfrm>
            <a:off x="1695563" y="1706748"/>
            <a:ext cx="10080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20.164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21,9%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CasellaDiTesto 37"/>
          <p:cNvSpPr txBox="1">
            <a:spLocks noChangeArrowheads="1"/>
          </p:cNvSpPr>
          <p:nvPr/>
        </p:nvSpPr>
        <p:spPr bwMode="auto">
          <a:xfrm>
            <a:off x="3567684" y="1737864"/>
            <a:ext cx="8916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7.969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7,4%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CasellaDiTesto 25"/>
          <p:cNvSpPr txBox="1">
            <a:spLocks noChangeArrowheads="1"/>
          </p:cNvSpPr>
          <p:nvPr/>
        </p:nvSpPr>
        <p:spPr bwMode="auto">
          <a:xfrm>
            <a:off x="520249" y="1698425"/>
            <a:ext cx="10080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23.018</a:t>
            </a: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21,2%</a:t>
            </a:r>
            <a:endParaRPr lang="it-IT" altLang="it-IT" sz="2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CasellaDiTesto 37"/>
          <p:cNvSpPr txBox="1">
            <a:spLocks noChangeArrowheads="1"/>
          </p:cNvSpPr>
          <p:nvPr/>
        </p:nvSpPr>
        <p:spPr bwMode="auto">
          <a:xfrm>
            <a:off x="4638334" y="1745714"/>
            <a:ext cx="9638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7.150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7,8%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CasellaDiTesto 37"/>
          <p:cNvSpPr txBox="1">
            <a:spLocks noChangeArrowheads="1"/>
          </p:cNvSpPr>
          <p:nvPr/>
        </p:nvSpPr>
        <p:spPr bwMode="auto">
          <a:xfrm>
            <a:off x="7608539" y="1723885"/>
            <a:ext cx="11096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16.789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18,2%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CasellaDiTesto 37"/>
          <p:cNvSpPr txBox="1">
            <a:spLocks noChangeArrowheads="1"/>
          </p:cNvSpPr>
          <p:nvPr/>
        </p:nvSpPr>
        <p:spPr bwMode="auto">
          <a:xfrm>
            <a:off x="6521903" y="1732317"/>
            <a:ext cx="11096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18.572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17,1%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文本框 13"/>
          <p:cNvSpPr txBox="1"/>
          <p:nvPr/>
        </p:nvSpPr>
        <p:spPr>
          <a:xfrm>
            <a:off x="6401661" y="1024800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456036" y="1024800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57" name="直接连接符 12"/>
          <p:cNvCxnSpPr/>
          <p:nvPr/>
        </p:nvCxnSpPr>
        <p:spPr>
          <a:xfrm>
            <a:off x="3531689" y="1404359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12"/>
          <p:cNvCxnSpPr/>
          <p:nvPr/>
        </p:nvCxnSpPr>
        <p:spPr>
          <a:xfrm>
            <a:off x="6459696" y="140400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25"/>
          <p:cNvSpPr txBox="1">
            <a:spLocks noChangeArrowheads="1"/>
          </p:cNvSpPr>
          <p:nvPr/>
        </p:nvSpPr>
        <p:spPr bwMode="auto">
          <a:xfrm>
            <a:off x="366564" y="1466601"/>
            <a:ext cx="1181100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73613" y="3688566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Incluse le imprese individuali</a:t>
            </a:r>
          </a:p>
        </p:txBody>
      </p:sp>
      <p:cxnSp>
        <p:nvCxnSpPr>
          <p:cNvPr id="60" name="直接连接符 12"/>
          <p:cNvCxnSpPr/>
          <p:nvPr/>
        </p:nvCxnSpPr>
        <p:spPr>
          <a:xfrm>
            <a:off x="485238" y="4005064"/>
            <a:ext cx="2849965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/>
          <p:cNvSpPr txBox="1"/>
          <p:nvPr/>
        </p:nvSpPr>
        <p:spPr>
          <a:xfrm>
            <a:off x="5364088" y="3702722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it-IT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Escluse </a:t>
            </a:r>
            <a:r>
              <a:rPr kumimoji="1"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le imprese individuali</a:t>
            </a:r>
          </a:p>
        </p:txBody>
      </p:sp>
      <p:cxnSp>
        <p:nvCxnSpPr>
          <p:cNvPr id="62" name="直接连接符 12"/>
          <p:cNvCxnSpPr/>
          <p:nvPr/>
        </p:nvCxnSpPr>
        <p:spPr>
          <a:xfrm>
            <a:off x="5404741" y="4000153"/>
            <a:ext cx="2911675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186" y="4221088"/>
            <a:ext cx="9349893" cy="2083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6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889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ISCRIZIONI E CESSAZIONI</a:t>
            </a:r>
            <a:endParaRPr kumimoji="1" lang="it-IT" altLang="it-IT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5" name="文本框 13"/>
          <p:cNvSpPr txBox="1"/>
          <p:nvPr/>
        </p:nvSpPr>
        <p:spPr>
          <a:xfrm>
            <a:off x="-86246" y="1792586"/>
            <a:ext cx="1423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050" b="1" dirty="0" err="1" smtClean="0">
                <a:solidFill>
                  <a:srgbClr val="C00000"/>
                </a:solidFill>
                <a:latin typeface="Arial"/>
                <a:cs typeface="Arial"/>
              </a:rPr>
              <a:t>Valori</a:t>
            </a:r>
            <a:r>
              <a:rPr kumimoji="1" lang="en-US" altLang="zh-CN" sz="1050" b="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kumimoji="1" lang="en-US" altLang="zh-CN" sz="1050" b="1" dirty="0" err="1" smtClean="0">
                <a:solidFill>
                  <a:srgbClr val="C00000"/>
                </a:solidFill>
                <a:latin typeface="Arial"/>
                <a:cs typeface="Arial"/>
              </a:rPr>
              <a:t>assoluti</a:t>
            </a:r>
            <a:r>
              <a:rPr kumimoji="1" lang="en-US" altLang="zh-CN" sz="1050" b="1" dirty="0" smtClean="0">
                <a:solidFill>
                  <a:srgbClr val="C00000"/>
                </a:solidFill>
                <a:latin typeface="Arial"/>
                <a:cs typeface="Arial"/>
              </a:rPr>
              <a:t>       </a:t>
            </a:r>
          </a:p>
          <a:p>
            <a:endParaRPr kumimoji="1" lang="en-US" altLang="zh-CN" sz="1400" b="1" dirty="0" smtClean="0">
              <a:solidFill>
                <a:srgbClr val="00B0F0"/>
              </a:solidFill>
              <a:latin typeface="Arial"/>
              <a:cs typeface="Arial"/>
            </a:endParaRPr>
          </a:p>
          <a:p>
            <a:r>
              <a:rPr kumimoji="1" lang="en-US" altLang="zh-CN" sz="900" b="1" dirty="0" smtClean="0">
                <a:solidFill>
                  <a:srgbClr val="00B0F0"/>
                </a:solidFill>
                <a:latin typeface="Arial"/>
                <a:cs typeface="Arial"/>
              </a:rPr>
              <a:t>quota % sul totale </a:t>
            </a:r>
          </a:p>
          <a:p>
            <a:endParaRPr kumimoji="1" lang="en-US" altLang="zh-CN" sz="1050" b="1" i="1" dirty="0" smtClean="0">
              <a:solidFill>
                <a:srgbClr val="003399"/>
              </a:solidFill>
              <a:latin typeface="Arial"/>
              <a:cs typeface="Arial"/>
            </a:endParaRPr>
          </a:p>
          <a:p>
            <a:endParaRPr kumimoji="1" lang="en-US" altLang="zh-CN" sz="200" b="1" i="1" dirty="0" smtClean="0">
              <a:solidFill>
                <a:srgbClr val="003399"/>
              </a:solidFill>
              <a:latin typeface="Arial"/>
              <a:cs typeface="Arial"/>
            </a:endParaRPr>
          </a:p>
          <a:p>
            <a:r>
              <a:rPr kumimoji="1" lang="en-US" altLang="zh-CN" sz="800" b="1" i="1" dirty="0" err="1" smtClean="0">
                <a:solidFill>
                  <a:srgbClr val="003399"/>
                </a:solidFill>
                <a:latin typeface="Arial"/>
                <a:cs typeface="Arial"/>
              </a:rPr>
              <a:t>Differenza</a:t>
            </a:r>
            <a:r>
              <a:rPr kumimoji="1" lang="en-US" altLang="zh-CN" sz="800" b="1" i="1" dirty="0" smtClean="0">
                <a:solidFill>
                  <a:srgbClr val="003399"/>
                </a:solidFill>
                <a:latin typeface="Arial"/>
                <a:cs typeface="Arial"/>
              </a:rPr>
              <a:t> % </a:t>
            </a:r>
            <a:r>
              <a:rPr kumimoji="1" lang="en-US" altLang="zh-CN" sz="800" b="1" i="1" dirty="0" err="1" smtClean="0">
                <a:solidFill>
                  <a:srgbClr val="003399"/>
                </a:solidFill>
                <a:latin typeface="Arial"/>
                <a:cs typeface="Arial"/>
              </a:rPr>
              <a:t>annua</a:t>
            </a:r>
            <a:endParaRPr kumimoji="1" lang="zh-CN" altLang="en-US" sz="800" b="1" i="1" dirty="0">
              <a:solidFill>
                <a:srgbClr val="003399"/>
              </a:solidFill>
              <a:latin typeface="Arial"/>
              <a:cs typeface="Arial"/>
            </a:endParaRPr>
          </a:p>
        </p:txBody>
      </p:sp>
      <p:cxnSp>
        <p:nvCxnSpPr>
          <p:cNvPr id="38" name="直接连接符 12"/>
          <p:cNvCxnSpPr/>
          <p:nvPr/>
        </p:nvCxnSpPr>
        <p:spPr>
          <a:xfrm>
            <a:off x="1138035" y="140347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13"/>
          <p:cNvSpPr txBox="1"/>
          <p:nvPr/>
        </p:nvSpPr>
        <p:spPr>
          <a:xfrm>
            <a:off x="1043608" y="102480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42" name="CasellaDiTesto 25"/>
          <p:cNvSpPr txBox="1">
            <a:spLocks noChangeArrowheads="1"/>
          </p:cNvSpPr>
          <p:nvPr/>
        </p:nvSpPr>
        <p:spPr bwMode="auto">
          <a:xfrm>
            <a:off x="2086211" y="1468102"/>
            <a:ext cx="12620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Cessazioni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5" name="CasellaDiTesto 25"/>
          <p:cNvSpPr txBox="1">
            <a:spLocks noChangeArrowheads="1"/>
          </p:cNvSpPr>
          <p:nvPr/>
        </p:nvSpPr>
        <p:spPr bwMode="auto">
          <a:xfrm>
            <a:off x="6689961" y="1468102"/>
            <a:ext cx="1181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Iscrizioni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6" name="CasellaDiTesto 25"/>
          <p:cNvSpPr txBox="1">
            <a:spLocks noChangeArrowheads="1"/>
          </p:cNvSpPr>
          <p:nvPr/>
        </p:nvSpPr>
        <p:spPr bwMode="auto">
          <a:xfrm>
            <a:off x="7859948" y="1477529"/>
            <a:ext cx="1262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Cessazioni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7" name="CasellaDiTesto 25"/>
          <p:cNvSpPr txBox="1">
            <a:spLocks noChangeArrowheads="1"/>
          </p:cNvSpPr>
          <p:nvPr/>
        </p:nvSpPr>
        <p:spPr bwMode="auto">
          <a:xfrm>
            <a:off x="3811823" y="1468102"/>
            <a:ext cx="1181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Iscrizioni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8" name="CasellaDiTesto 25"/>
          <p:cNvSpPr txBox="1">
            <a:spLocks noChangeArrowheads="1"/>
          </p:cNvSpPr>
          <p:nvPr/>
        </p:nvSpPr>
        <p:spPr bwMode="auto">
          <a:xfrm>
            <a:off x="4906212" y="1468850"/>
            <a:ext cx="12620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Cessazioni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9" name="CasellaDiTesto 25"/>
          <p:cNvSpPr txBox="1">
            <a:spLocks noChangeArrowheads="1"/>
          </p:cNvSpPr>
          <p:nvPr/>
        </p:nvSpPr>
        <p:spPr bwMode="auto">
          <a:xfrm>
            <a:off x="2139160" y="1750290"/>
            <a:ext cx="10080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1.445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27,1%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i="1" dirty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14,2%</a:t>
            </a:r>
            <a:endParaRPr lang="it-IT" altLang="it-IT" sz="2000" b="1" i="1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CasellaDiTesto 37"/>
          <p:cNvSpPr txBox="1">
            <a:spLocks noChangeArrowheads="1"/>
          </p:cNvSpPr>
          <p:nvPr/>
        </p:nvSpPr>
        <p:spPr bwMode="auto">
          <a:xfrm>
            <a:off x="3996767" y="1749600"/>
            <a:ext cx="98164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1.313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26,4%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i="1" dirty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24%</a:t>
            </a:r>
            <a:endParaRPr lang="it-IT" altLang="it-IT" sz="2000" b="1" i="1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CasellaDiTesto 25"/>
          <p:cNvSpPr txBox="1">
            <a:spLocks noChangeArrowheads="1"/>
          </p:cNvSpPr>
          <p:nvPr/>
        </p:nvSpPr>
        <p:spPr bwMode="auto">
          <a:xfrm>
            <a:off x="978360" y="1727453"/>
            <a:ext cx="10080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1.289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25,9%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-25,2%</a:t>
            </a:r>
            <a:endParaRPr lang="it-IT" altLang="it-IT" sz="2000" b="1" i="1" dirty="0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CasellaDiTesto 37"/>
          <p:cNvSpPr txBox="1">
            <a:spLocks noChangeArrowheads="1"/>
          </p:cNvSpPr>
          <p:nvPr/>
        </p:nvSpPr>
        <p:spPr bwMode="auto">
          <a:xfrm>
            <a:off x="5058853" y="1713600"/>
            <a:ext cx="96389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542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10,2%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i="1" dirty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26,3%</a:t>
            </a:r>
            <a:endParaRPr lang="it-IT" altLang="it-IT" sz="2000" b="1" i="1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CasellaDiTesto 37"/>
          <p:cNvSpPr txBox="1">
            <a:spLocks noChangeArrowheads="1"/>
          </p:cNvSpPr>
          <p:nvPr/>
        </p:nvSpPr>
        <p:spPr bwMode="auto">
          <a:xfrm>
            <a:off x="7938562" y="1749600"/>
            <a:ext cx="11096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1.065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20%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28,4</a:t>
            </a:r>
            <a:r>
              <a:rPr lang="it-IT" altLang="it-IT" sz="2000" b="1" i="1" dirty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%</a:t>
            </a:r>
          </a:p>
        </p:txBody>
      </p:sp>
      <p:sp>
        <p:nvSpPr>
          <p:cNvPr id="54" name="CasellaDiTesto 37"/>
          <p:cNvSpPr txBox="1">
            <a:spLocks noChangeArrowheads="1"/>
          </p:cNvSpPr>
          <p:nvPr/>
        </p:nvSpPr>
        <p:spPr bwMode="auto">
          <a:xfrm>
            <a:off x="6887805" y="1713600"/>
            <a:ext cx="11096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1.406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28,2%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i="1" dirty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26,8</a:t>
            </a:r>
            <a:r>
              <a:rPr lang="it-IT" altLang="it-IT" sz="2000" b="1" i="1" dirty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%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813894" y="1024800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868269" y="1024800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57" name="直接连接符 12"/>
          <p:cNvCxnSpPr/>
          <p:nvPr/>
        </p:nvCxnSpPr>
        <p:spPr>
          <a:xfrm>
            <a:off x="3975286" y="1404359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12"/>
          <p:cNvCxnSpPr/>
          <p:nvPr/>
        </p:nvCxnSpPr>
        <p:spPr>
          <a:xfrm>
            <a:off x="6903293" y="140400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25"/>
          <p:cNvSpPr txBox="1">
            <a:spLocks noChangeArrowheads="1"/>
          </p:cNvSpPr>
          <p:nvPr/>
        </p:nvSpPr>
        <p:spPr bwMode="auto">
          <a:xfrm>
            <a:off x="753763" y="1466601"/>
            <a:ext cx="1181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Iscrizioni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70" y="3573016"/>
            <a:ext cx="8889860" cy="230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15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SETTORI ATECO – IMPRESE ATTIVE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71662" y="-12214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9" y="929575"/>
            <a:ext cx="8975002" cy="500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SETTORE ATECO – POSIZIONE TENDENZIALE SU BASE ANNUA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71662" y="-12214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" y="1112135"/>
            <a:ext cx="9075889" cy="50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190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GRUPPI DI ATTIVITÀ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56828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36028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65465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45024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4361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64934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2" y="654238"/>
            <a:ext cx="8666956" cy="2587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589" y="4036090"/>
            <a:ext cx="9184093" cy="2057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2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FORME GIURIDICHE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76000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26918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76000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5049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8529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7600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72" y="866591"/>
            <a:ext cx="8852970" cy="234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6" y="3726446"/>
            <a:ext cx="9113292" cy="1882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CLASSI DI CAPITALE SOCIALE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84984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64184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93621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7318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7176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9309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8" y="988308"/>
            <a:ext cx="8980185" cy="2080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43" y="4077072"/>
            <a:ext cx="9169286" cy="1585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5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22468</TotalTime>
  <Words>377</Words>
  <Application>Microsoft Office PowerPoint</Application>
  <PresentationFormat>Presentazione su schermo (4:3)</PresentationFormat>
  <Paragraphs>103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Struttura predefinita</vt:lpstr>
      <vt:lpstr>Dati sintetici su imprese femminili, giovanili e straniere -   4° trimestre 2020</vt:lpstr>
      <vt:lpstr>Presentazione standard di PowerPoint</vt:lpstr>
      <vt:lpstr>Presentazione standard di PowerPoint</vt:lpstr>
      <vt:lpstr>Presentazione standard di PowerPoint</vt:lpstr>
      <vt:lpstr>SETTORI ATECO – IMPRESE ATTIVE</vt:lpstr>
      <vt:lpstr>SETTORE ATECO – POSIZIONE TENDENZIALE SU BASE ANNUA</vt:lpstr>
      <vt:lpstr>GRUPPI DI ATTIVITÀ</vt:lpstr>
      <vt:lpstr>FORME GIURIDICHE</vt:lpstr>
      <vt:lpstr>CLASSI DI CAPITALE SOCIALE</vt:lpstr>
      <vt:lpstr>ADDETTI E STRUTTURA OCCUPAZIONALE</vt:lpstr>
      <vt:lpstr>DISTRIBUZIONE TERRITORIALE</vt:lpstr>
      <vt:lpstr>Quadro 1 – i ruoli femminili in dettaglio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832</cp:revision>
  <cp:lastPrinted>2014-03-25T13:43:08Z</cp:lastPrinted>
  <dcterms:created xsi:type="dcterms:W3CDTF">2007-06-04T13:36:10Z</dcterms:created>
  <dcterms:modified xsi:type="dcterms:W3CDTF">2021-03-29T09:33:09Z</dcterms:modified>
</cp:coreProperties>
</file>