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6" r:id="rId3"/>
    <p:sldId id="321" r:id="rId4"/>
    <p:sldId id="327" r:id="rId5"/>
    <p:sldId id="314" r:id="rId6"/>
    <p:sldId id="324" r:id="rId7"/>
    <p:sldId id="318" r:id="rId8"/>
    <p:sldId id="317" r:id="rId9"/>
    <p:sldId id="308" r:id="rId10"/>
    <p:sldId id="319" r:id="rId11"/>
    <p:sldId id="320" r:id="rId1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399"/>
    <a:srgbClr val="FFFFCC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220" autoAdjust="0"/>
  </p:normalViewPr>
  <p:slideViewPr>
    <p:cSldViewPr>
      <p:cViewPr varScale="1">
        <p:scale>
          <a:sx n="81" d="100"/>
          <a:sy n="81" d="100"/>
        </p:scale>
        <p:origin x="103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03/06/2021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3643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994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6EB36-4FC0-4751-9D34-136484FEB1D1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5175"/>
            <a:ext cx="4984750" cy="37385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5" y="4734646"/>
            <a:ext cx="4962972" cy="4425059"/>
          </a:xfrm>
          <a:ln/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78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58411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167222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0638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1° trimestre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ADDETTI E STRUTTURA OCCUPAZIONALE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7352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922555" y="262827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957627" y="3007475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4046608" y="2636912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4122261" y="301647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919326" y="301505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856263" y="263638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-44090" y="2629917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Imprese</a:t>
            </a:r>
            <a:endParaRPr lang="it-IT" sz="16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7352" y="64809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Addetti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10388" y="2995630"/>
            <a:ext cx="262656" cy="307876"/>
          </a:xfrm>
          <a:prstGeom prst="straightConnector1">
            <a:avLst/>
          </a:prstGeom>
          <a:ln w="2540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36046" y="6100195"/>
            <a:ext cx="262656" cy="30787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  <a:scene3d>
            <a:camera prst="orthographicFront">
              <a:rot lat="10800000" lon="21594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3" y="855836"/>
            <a:ext cx="9114073" cy="173402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983" y="2921900"/>
            <a:ext cx="9201965" cy="380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DISTRIBUZIONE TERRITORIALE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3151" y="6071099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891" y="3045713"/>
            <a:ext cx="9138387" cy="196746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85" y="796320"/>
            <a:ext cx="8421254" cy="211876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65" y="4850522"/>
            <a:ext cx="8421254" cy="188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NOTA INTRODUTTIVA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4934" y="766114"/>
            <a:ext cx="8856984" cy="477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buFontTx/>
              <a:buChar char="-"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Ai blocchi di partenza del nuovo anno le imprese femminili si presentavano con un calo delle attive dello 0,6%, mentre le imprese straniere avevano centrato una crescita dell’1,7%. Una marcata flessione aveva, infine, connotato l’imprenditoria giovanile (under 35).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Con l’avvio del nuovo anno le tendenze (riferite alle imprese attive) trovano una parziale conferma nelle variazioni tendenziali:</a:t>
            </a:r>
          </a:p>
          <a:p>
            <a:pPr marL="342900" indent="-342900">
              <a:buFontTx/>
              <a:buChar char="-"/>
            </a:pPr>
            <a:endParaRPr lang="it-IT" sz="2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endParaRPr lang="it-IT" sz="16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altLang="it-IT" sz="2000" b="1" dirty="0" smtClean="0">
                <a:latin typeface="Tahoma" pitchFamily="34" charset="0"/>
                <a:cs typeface="Tahoma" pitchFamily="34" charset="0"/>
              </a:rPr>
              <a:t>                 +0,6%</a:t>
            </a:r>
          </a:p>
          <a:p>
            <a:pPr>
              <a:buNone/>
            </a:pPr>
            <a:r>
              <a:rPr lang="it-IT" altLang="it-IT" sz="2000" b="1" dirty="0" smtClean="0">
                <a:latin typeface="Tahoma" pitchFamily="34" charset="0"/>
                <a:cs typeface="Tahoma" pitchFamily="34" charset="0"/>
              </a:rPr>
              <a:t>                                                     -2%			       +2,4%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 rot="10800000">
            <a:off x="1545882" y="3513091"/>
            <a:ext cx="432048" cy="504056"/>
          </a:xfrm>
          <a:prstGeom prst="downArrow">
            <a:avLst/>
          </a:prstGeom>
          <a:solidFill>
            <a:srgbClr val="0070C0"/>
          </a:solidFill>
          <a:ln>
            <a:solidFill>
              <a:srgbClr val="A5002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直接连接符 12"/>
          <p:cNvCxnSpPr/>
          <p:nvPr/>
        </p:nvCxnSpPr>
        <p:spPr>
          <a:xfrm>
            <a:off x="726637" y="3429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3"/>
          <p:cNvSpPr txBox="1"/>
          <p:nvPr/>
        </p:nvSpPr>
        <p:spPr>
          <a:xfrm>
            <a:off x="663574" y="3050322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8" name="文本框 13"/>
          <p:cNvSpPr txBox="1"/>
          <p:nvPr/>
        </p:nvSpPr>
        <p:spPr>
          <a:xfrm>
            <a:off x="6361852" y="3068960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9" name="文本框 13"/>
          <p:cNvSpPr txBox="1"/>
          <p:nvPr/>
        </p:nvSpPr>
        <p:spPr>
          <a:xfrm>
            <a:off x="3416227" y="3068960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0" name="直接连接符 12"/>
          <p:cNvCxnSpPr/>
          <p:nvPr/>
        </p:nvCxnSpPr>
        <p:spPr>
          <a:xfrm>
            <a:off x="3491880" y="344852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2"/>
          <p:cNvCxnSpPr/>
          <p:nvPr/>
        </p:nvCxnSpPr>
        <p:spPr>
          <a:xfrm>
            <a:off x="6419887" y="344922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ccia in giù 11"/>
          <p:cNvSpPr/>
          <p:nvPr/>
        </p:nvSpPr>
        <p:spPr>
          <a:xfrm>
            <a:off x="4211960" y="3513091"/>
            <a:ext cx="432048" cy="905686"/>
          </a:xfrm>
          <a:prstGeom prst="downArrow">
            <a:avLst/>
          </a:prstGeom>
          <a:solidFill>
            <a:srgbClr val="0070C0"/>
          </a:solidFill>
          <a:ln>
            <a:solidFill>
              <a:srgbClr val="A5002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 rot="10800000">
            <a:off x="7236296" y="3501008"/>
            <a:ext cx="432048" cy="905686"/>
          </a:xfrm>
          <a:prstGeom prst="downArrow">
            <a:avLst/>
          </a:prstGeom>
          <a:solidFill>
            <a:srgbClr val="0070C0"/>
          </a:solidFill>
          <a:ln>
            <a:solidFill>
              <a:srgbClr val="A5002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VALORI ASSOLUTI E QUOTE</a:t>
            </a:r>
            <a:endParaRPr kumimoji="1" lang="it-IT" altLang="it-IT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文本框 13"/>
          <p:cNvSpPr txBox="1"/>
          <p:nvPr/>
        </p:nvSpPr>
        <p:spPr>
          <a:xfrm>
            <a:off x="467544" y="2545478"/>
            <a:ext cx="2867659" cy="23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100" b="1" i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100" b="1" i="1" dirty="0" smtClean="0">
                <a:solidFill>
                  <a:srgbClr val="C00000"/>
                </a:solidFill>
                <a:latin typeface="Arial"/>
                <a:cs typeface="Arial"/>
              </a:rPr>
              <a:t> e quota % sul totale</a:t>
            </a:r>
            <a:endParaRPr kumimoji="1" lang="zh-CN" altLang="en-US" sz="1100" b="1" i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cxnSp>
        <p:nvCxnSpPr>
          <p:cNvPr id="38" name="直接连接符 12"/>
          <p:cNvCxnSpPr/>
          <p:nvPr/>
        </p:nvCxnSpPr>
        <p:spPr>
          <a:xfrm>
            <a:off x="694438" y="140347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13"/>
          <p:cNvSpPr txBox="1"/>
          <p:nvPr/>
        </p:nvSpPr>
        <p:spPr>
          <a:xfrm>
            <a:off x="631375" y="10248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1642614" y="1468102"/>
            <a:ext cx="1262062" cy="27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5" name="CasellaDiTesto 25"/>
          <p:cNvSpPr txBox="1">
            <a:spLocks noChangeArrowheads="1"/>
          </p:cNvSpPr>
          <p:nvPr/>
        </p:nvSpPr>
        <p:spPr bwMode="auto">
          <a:xfrm>
            <a:off x="6246364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416351" y="1477529"/>
            <a:ext cx="1262063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7" name="CasellaDiTesto 25"/>
          <p:cNvSpPr txBox="1">
            <a:spLocks noChangeArrowheads="1"/>
          </p:cNvSpPr>
          <p:nvPr/>
        </p:nvSpPr>
        <p:spPr bwMode="auto">
          <a:xfrm>
            <a:off x="3368226" y="1468102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48" name="CasellaDiTesto 25"/>
          <p:cNvSpPr txBox="1">
            <a:spLocks noChangeArrowheads="1"/>
          </p:cNvSpPr>
          <p:nvPr/>
        </p:nvSpPr>
        <p:spPr bwMode="auto">
          <a:xfrm>
            <a:off x="4462615" y="1468850"/>
            <a:ext cx="1262062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401661" y="10248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456036" y="10248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57" name="直接连接符 12"/>
          <p:cNvCxnSpPr/>
          <p:nvPr/>
        </p:nvCxnSpPr>
        <p:spPr>
          <a:xfrm>
            <a:off x="3531689" y="140435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12"/>
          <p:cNvCxnSpPr/>
          <p:nvPr/>
        </p:nvCxnSpPr>
        <p:spPr>
          <a:xfrm>
            <a:off x="6459696" y="140400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25"/>
          <p:cNvSpPr txBox="1">
            <a:spLocks noChangeArrowheads="1"/>
          </p:cNvSpPr>
          <p:nvPr/>
        </p:nvSpPr>
        <p:spPr bwMode="auto">
          <a:xfrm>
            <a:off x="366564" y="1466601"/>
            <a:ext cx="1181100" cy="2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73613" y="3688566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Incluse le imprese individuali</a:t>
            </a:r>
          </a:p>
        </p:txBody>
      </p:sp>
      <p:cxnSp>
        <p:nvCxnSpPr>
          <p:cNvPr id="60" name="直接连接符 12"/>
          <p:cNvCxnSpPr/>
          <p:nvPr/>
        </p:nvCxnSpPr>
        <p:spPr>
          <a:xfrm>
            <a:off x="534208" y="4005064"/>
            <a:ext cx="284996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/>
          <p:cNvSpPr txBox="1"/>
          <p:nvPr/>
        </p:nvSpPr>
        <p:spPr>
          <a:xfrm>
            <a:off x="5364088" y="370272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it-IT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Escluse </a:t>
            </a:r>
            <a:r>
              <a:rPr kumimoji="1"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le imprese individuali</a:t>
            </a:r>
          </a:p>
        </p:txBody>
      </p:sp>
      <p:cxnSp>
        <p:nvCxnSpPr>
          <p:cNvPr id="62" name="直接连接符 12"/>
          <p:cNvCxnSpPr/>
          <p:nvPr/>
        </p:nvCxnSpPr>
        <p:spPr>
          <a:xfrm>
            <a:off x="5439245" y="4000153"/>
            <a:ext cx="2911675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775465" y="1769227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20.178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21,9%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599883" y="1800457"/>
            <a:ext cx="8916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7.180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6,6%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552448" y="1761018"/>
            <a:ext cx="10080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23.057</a:t>
            </a: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21,3%</a:t>
            </a:r>
            <a:endParaRPr lang="it-IT" altLang="it-IT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670533" y="1808307"/>
            <a:ext cx="96389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6.427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7%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CasellaDiTesto 37"/>
          <p:cNvSpPr txBox="1">
            <a:spLocks noChangeArrowheads="1"/>
          </p:cNvSpPr>
          <p:nvPr/>
        </p:nvSpPr>
        <p:spPr bwMode="auto">
          <a:xfrm>
            <a:off x="7640738" y="1786478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16.901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18,4%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6554102" y="1794910"/>
            <a:ext cx="1109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18.731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17,3%</a:t>
            </a:r>
            <a:endParaRPr lang="it-IT" altLang="it-IT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1059" y="4058106"/>
            <a:ext cx="9633226" cy="220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0" y="6237312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-10800000">
            <a:off x="1835150" y="0"/>
            <a:ext cx="7308850" cy="620688"/>
          </a:xfrm>
          <a:prstGeom prst="rtTriangle">
            <a:avLst/>
          </a:prstGeom>
          <a:solidFill>
            <a:schemeClr val="tx2">
              <a:lumMod val="60000"/>
              <a:lumOff val="40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5689" y="6547656"/>
            <a:ext cx="39599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tx1"/>
              </a:buClr>
            </a:pPr>
            <a:r>
              <a:rPr kumimoji="1" lang="it-IT" altLang="it-IT" sz="1000" b="1" dirty="0">
                <a:solidFill>
                  <a:schemeClr val="tx2">
                    <a:lumMod val="50000"/>
                  </a:schemeClr>
                </a:solidFill>
              </a:rPr>
              <a:t>Fonte</a:t>
            </a:r>
            <a:r>
              <a:rPr kumimoji="1" lang="it-IT" altLang="it-IT" sz="1000" b="1" dirty="0" smtClean="0">
                <a:solidFill>
                  <a:schemeClr val="tx2">
                    <a:lumMod val="50000"/>
                  </a:schemeClr>
                </a:solidFill>
              </a:rPr>
              <a:t>: elaborazioni </a:t>
            </a:r>
            <a:r>
              <a:rPr kumimoji="1" lang="it-IT" altLang="it-IT" sz="1000" b="1" dirty="0" err="1" smtClean="0">
                <a:solidFill>
                  <a:schemeClr val="tx2">
                    <a:lumMod val="50000"/>
                  </a:schemeClr>
                </a:solidFill>
              </a:rPr>
              <a:t>u.o</a:t>
            </a:r>
            <a:r>
              <a:rPr kumimoji="1" lang="it-IT" altLang="it-IT" sz="1000" b="1" dirty="0" smtClean="0">
                <a:solidFill>
                  <a:schemeClr val="tx2">
                    <a:lumMod val="50000"/>
                  </a:schemeClr>
                </a:solidFill>
              </a:rPr>
              <a:t>. statistica e studi su dati </a:t>
            </a:r>
            <a:r>
              <a:rPr kumimoji="1" lang="it-IT" altLang="it-IT" sz="1000" b="1" dirty="0" err="1" smtClean="0">
                <a:solidFill>
                  <a:schemeClr val="tx2">
                    <a:lumMod val="50000"/>
                  </a:schemeClr>
                </a:solidFill>
              </a:rPr>
              <a:t>Infocamere</a:t>
            </a:r>
            <a:endParaRPr kumimoji="1" lang="it-IT" altLang="it-IT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07950" y="91731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8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1" hangingPunct="1">
              <a:defRPr/>
            </a:pPr>
            <a:r>
              <a:rPr kumimoji="1" lang="it-IT" alt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ISCRIZIONI E CESSAZIONI</a:t>
            </a:r>
          </a:p>
        </p:txBody>
      </p:sp>
      <p:cxnSp>
        <p:nvCxnSpPr>
          <p:cNvPr id="33" name="直接连接符 12"/>
          <p:cNvCxnSpPr/>
          <p:nvPr/>
        </p:nvCxnSpPr>
        <p:spPr>
          <a:xfrm>
            <a:off x="1043492" y="146607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13"/>
          <p:cNvSpPr txBox="1"/>
          <p:nvPr/>
        </p:nvSpPr>
        <p:spPr>
          <a:xfrm>
            <a:off x="980429" y="1087392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67" name="文本框 13"/>
          <p:cNvSpPr txBox="1"/>
          <p:nvPr/>
        </p:nvSpPr>
        <p:spPr>
          <a:xfrm>
            <a:off x="6750715" y="1087392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sp>
        <p:nvSpPr>
          <p:cNvPr id="69" name="文本框 13"/>
          <p:cNvSpPr txBox="1"/>
          <p:nvPr/>
        </p:nvSpPr>
        <p:spPr>
          <a:xfrm>
            <a:off x="3805090" y="1087392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70" name="直接连接符 12"/>
          <p:cNvCxnSpPr/>
          <p:nvPr/>
        </p:nvCxnSpPr>
        <p:spPr>
          <a:xfrm>
            <a:off x="3898849" y="146695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12"/>
          <p:cNvCxnSpPr/>
          <p:nvPr/>
        </p:nvCxnSpPr>
        <p:spPr>
          <a:xfrm>
            <a:off x="6808750" y="146766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13"/>
          <p:cNvSpPr txBox="1"/>
          <p:nvPr/>
        </p:nvSpPr>
        <p:spPr>
          <a:xfrm>
            <a:off x="-86246" y="1792586"/>
            <a:ext cx="1423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Valori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kumimoji="1" lang="en-US" altLang="zh-CN" sz="1050" b="1" dirty="0" err="1" smtClean="0">
                <a:solidFill>
                  <a:srgbClr val="C00000"/>
                </a:solidFill>
                <a:latin typeface="Arial"/>
                <a:cs typeface="Arial"/>
              </a:rPr>
              <a:t>assoluti</a:t>
            </a:r>
            <a:r>
              <a:rPr kumimoji="1" lang="en-US" altLang="zh-CN" sz="1050" b="1" dirty="0" smtClean="0">
                <a:solidFill>
                  <a:srgbClr val="C00000"/>
                </a:solidFill>
                <a:latin typeface="Arial"/>
                <a:cs typeface="Arial"/>
              </a:rPr>
              <a:t>       </a:t>
            </a:r>
          </a:p>
          <a:p>
            <a:endParaRPr kumimoji="1" lang="en-US" altLang="zh-CN" sz="1400" b="1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r>
              <a:rPr kumimoji="1" lang="en-US" altLang="zh-CN" sz="900" b="1" dirty="0" smtClean="0">
                <a:solidFill>
                  <a:srgbClr val="00B0F0"/>
                </a:solidFill>
                <a:latin typeface="Arial"/>
                <a:cs typeface="Arial"/>
              </a:rPr>
              <a:t>quota % sul totale </a:t>
            </a:r>
          </a:p>
          <a:p>
            <a:endParaRPr kumimoji="1" lang="en-US" altLang="zh-CN" sz="105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endParaRPr kumimoji="1" lang="en-US" altLang="zh-CN" sz="200" b="1" i="1" dirty="0" smtClean="0">
              <a:solidFill>
                <a:srgbClr val="003399"/>
              </a:solidFill>
              <a:latin typeface="Arial"/>
              <a:cs typeface="Arial"/>
            </a:endParaRPr>
          </a:p>
          <a:p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Differenza</a:t>
            </a:r>
            <a:r>
              <a:rPr kumimoji="1" lang="en-US" altLang="zh-CN" sz="800" b="1" i="1" dirty="0" smtClean="0">
                <a:solidFill>
                  <a:srgbClr val="003399"/>
                </a:solidFill>
                <a:latin typeface="Arial"/>
                <a:cs typeface="Arial"/>
              </a:rPr>
              <a:t> % </a:t>
            </a:r>
            <a:r>
              <a:rPr kumimoji="1" lang="en-US" altLang="zh-CN" sz="800" b="1" i="1" dirty="0" err="1" smtClean="0">
                <a:solidFill>
                  <a:srgbClr val="003399"/>
                </a:solidFill>
                <a:latin typeface="Arial"/>
                <a:cs typeface="Arial"/>
              </a:rPr>
              <a:t>annua</a:t>
            </a:r>
            <a:endParaRPr kumimoji="1" lang="zh-CN" altLang="en-US" sz="800" b="1" i="1" dirty="0">
              <a:solidFill>
                <a:srgbClr val="003399"/>
              </a:solidFill>
              <a:latin typeface="Arial"/>
              <a:cs typeface="Arial"/>
            </a:endParaRPr>
          </a:p>
        </p:txBody>
      </p:sp>
      <p:sp>
        <p:nvSpPr>
          <p:cNvPr id="35" name="CasellaDiTesto 25"/>
          <p:cNvSpPr txBox="1">
            <a:spLocks noChangeArrowheads="1"/>
          </p:cNvSpPr>
          <p:nvPr/>
        </p:nvSpPr>
        <p:spPr bwMode="auto">
          <a:xfrm>
            <a:off x="2086211" y="1468102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25"/>
          <p:cNvSpPr txBox="1">
            <a:spLocks noChangeArrowheads="1"/>
          </p:cNvSpPr>
          <p:nvPr/>
        </p:nvSpPr>
        <p:spPr bwMode="auto">
          <a:xfrm>
            <a:off x="6689961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25"/>
          <p:cNvSpPr txBox="1">
            <a:spLocks noChangeArrowheads="1"/>
          </p:cNvSpPr>
          <p:nvPr/>
        </p:nvSpPr>
        <p:spPr bwMode="auto">
          <a:xfrm>
            <a:off x="7859948" y="1477529"/>
            <a:ext cx="1262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CasellaDiTesto 25"/>
          <p:cNvSpPr txBox="1">
            <a:spLocks noChangeArrowheads="1"/>
          </p:cNvSpPr>
          <p:nvPr/>
        </p:nvSpPr>
        <p:spPr bwMode="auto">
          <a:xfrm>
            <a:off x="3811823" y="1468102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CasellaDiTesto 25"/>
          <p:cNvSpPr txBox="1">
            <a:spLocks noChangeArrowheads="1"/>
          </p:cNvSpPr>
          <p:nvPr/>
        </p:nvSpPr>
        <p:spPr bwMode="auto">
          <a:xfrm>
            <a:off x="4906212" y="1468850"/>
            <a:ext cx="12620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Cessazioni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CasellaDiTesto 25"/>
          <p:cNvSpPr txBox="1">
            <a:spLocks noChangeArrowheads="1"/>
          </p:cNvSpPr>
          <p:nvPr/>
        </p:nvSpPr>
        <p:spPr bwMode="auto">
          <a:xfrm>
            <a:off x="2139160" y="1705025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1.234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26,5%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-24,8%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CasellaDiTesto 37"/>
          <p:cNvSpPr txBox="1">
            <a:spLocks noChangeArrowheads="1"/>
          </p:cNvSpPr>
          <p:nvPr/>
        </p:nvSpPr>
        <p:spPr bwMode="auto">
          <a:xfrm>
            <a:off x="3996767" y="1694322"/>
            <a:ext cx="9816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1.333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27%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-19,1%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CasellaDiTesto 25"/>
          <p:cNvSpPr txBox="1">
            <a:spLocks noChangeArrowheads="1"/>
          </p:cNvSpPr>
          <p:nvPr/>
        </p:nvSpPr>
        <p:spPr bwMode="auto">
          <a:xfrm>
            <a:off x="978360" y="1727453"/>
            <a:ext cx="10080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1.312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26,5%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-23,1%</a:t>
            </a:r>
            <a:endParaRPr lang="it-IT" altLang="it-IT" sz="2000" b="1" i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CasellaDiTesto 37"/>
          <p:cNvSpPr txBox="1">
            <a:spLocks noChangeArrowheads="1"/>
          </p:cNvSpPr>
          <p:nvPr/>
        </p:nvSpPr>
        <p:spPr bwMode="auto">
          <a:xfrm>
            <a:off x="5058853" y="1686557"/>
            <a:ext cx="96389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503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10,8%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29,7%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asellaDiTesto 37"/>
          <p:cNvSpPr txBox="1">
            <a:spLocks noChangeArrowheads="1"/>
          </p:cNvSpPr>
          <p:nvPr/>
        </p:nvSpPr>
        <p:spPr bwMode="auto">
          <a:xfrm>
            <a:off x="7938562" y="1670030"/>
            <a:ext cx="110966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924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19,9%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36,4</a:t>
            </a: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%</a:t>
            </a:r>
          </a:p>
        </p:txBody>
      </p:sp>
      <p:sp>
        <p:nvSpPr>
          <p:cNvPr id="45" name="CasellaDiTesto 37"/>
          <p:cNvSpPr txBox="1">
            <a:spLocks noChangeArrowheads="1"/>
          </p:cNvSpPr>
          <p:nvPr/>
        </p:nvSpPr>
        <p:spPr bwMode="auto">
          <a:xfrm>
            <a:off x="6887805" y="1700808"/>
            <a:ext cx="11096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1.374</a:t>
            </a:r>
            <a:endParaRPr lang="it-IT" altLang="it-IT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27,8%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2000" b="1" i="1" dirty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it-IT" altLang="it-IT" sz="2000" b="1" i="1" dirty="0" smtClean="0">
                <a:solidFill>
                  <a:srgbClr val="003399"/>
                </a:solidFill>
                <a:latin typeface="Calibri" pitchFamily="34" charset="0"/>
                <a:cs typeface="Calibri" pitchFamily="34" charset="0"/>
              </a:rPr>
              <a:t>27,6%</a:t>
            </a:r>
            <a:endParaRPr lang="it-IT" altLang="it-IT" sz="2000" b="1" i="1" dirty="0">
              <a:solidFill>
                <a:srgbClr val="00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CasellaDiTesto 25"/>
          <p:cNvSpPr txBox="1">
            <a:spLocks noChangeArrowheads="1"/>
          </p:cNvSpPr>
          <p:nvPr/>
        </p:nvSpPr>
        <p:spPr bwMode="auto">
          <a:xfrm>
            <a:off x="753763" y="1466601"/>
            <a:ext cx="1181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Iscrizioni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" y="3092480"/>
            <a:ext cx="9131117" cy="2546441"/>
          </a:xfrm>
          <a:prstGeom prst="rect">
            <a:avLst/>
          </a:prstGeom>
        </p:spPr>
      </p:pic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2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SETTORI ATECO – IMPRESE ATTIVE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03518"/>
              </p:ext>
            </p:extLst>
          </p:nvPr>
        </p:nvGraphicFramePr>
        <p:xfrm>
          <a:off x="1382440" y="1268759"/>
          <a:ext cx="6501929" cy="4152110"/>
        </p:xfrm>
        <a:graphic>
          <a:graphicData uri="http://schemas.openxmlformats.org/drawingml/2006/table">
            <a:tbl>
              <a:tblPr/>
              <a:tblGrid>
                <a:gridCol w="3704409"/>
                <a:gridCol w="845404"/>
                <a:gridCol w="1106712"/>
                <a:gridCol w="845404"/>
              </a:tblGrid>
              <a:tr h="3614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Settore di attività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Imprese straniere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Imprese giovanili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effectLst/>
                          <a:latin typeface="Calibri" panose="020F0502020204030204" pitchFamily="34" charset="0"/>
                        </a:rPr>
                        <a:t>Imprese femminili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A Agricoltura, silvicoltura pesca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B Estrazione di minerali da cave e miniere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C Attività manifatturiere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3.640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3.212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D Fornitura di energia elettrica, gas, vapore…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E Fornitura di acqua; reti fognarie…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F Costruzioni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4.793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G Commercio all'ingrosso e al dettaglio; riparazione…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4.335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1.843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5.247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539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H Trasporto e magazzinaggio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I Attività dei servizi alloggio e ristorazione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1.148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650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1.852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J Servizi di informazione e comunicazione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K Attività finanziarie e assicurative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L Attivita' immobiliari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1.639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M Attività professionali, scientifiche e tecniche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N Noleggio, agenzie di viaggio, servizi di supporto alle imprese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748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1.126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P Istruzione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Q Sanita' e assistenza sociale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R Attività artistiche, sportive, di intrattenimento…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S Altre attività di servizi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2.032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X Imprese non classificate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624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16.901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6.427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effectLst/>
                          <a:latin typeface="Calibri" panose="020F0502020204030204" pitchFamily="34" charset="0"/>
                        </a:rPr>
                        <a:t>20.178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D90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SETTORE ATECO – POSIZIONE TENDENZIALE SU BASE ANNUA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71662" y="-12214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3139"/>
              </p:ext>
            </p:extLst>
          </p:nvPr>
        </p:nvGraphicFramePr>
        <p:xfrm>
          <a:off x="1043609" y="1772827"/>
          <a:ext cx="6624736" cy="3888420"/>
        </p:xfrm>
        <a:graphic>
          <a:graphicData uri="http://schemas.openxmlformats.org/drawingml/2006/table">
            <a:tbl>
              <a:tblPr/>
              <a:tblGrid>
                <a:gridCol w="4043976"/>
                <a:gridCol w="922899"/>
                <a:gridCol w="922899"/>
                <a:gridCol w="734962"/>
              </a:tblGrid>
              <a:tr h="237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Settore di attività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Var. stock 1° trim. 2020 - 1° trim. 2021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93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Imprese straniere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Imprese giovanili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Imprese femminili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A Agricoltura, silvicoltura pesca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C Attività manifatturiere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-1,1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-8,7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-1,5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F Costruzioni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-6,3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G Commercio all'ingrosso e al dettaglio; riparazione di aut...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H Trasporto e magazzinaggio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9,2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I Attività dei servizi alloggio e ristorazione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-10,6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J Servizi di informazione e comunicazione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4,5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K Attività finanziarie e assicurative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14,3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15,5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L Attivita' immobiliari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M Attività professionali, scientifiche e tecniche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13,4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N Noleggio, agenzie di viaggio, servizi di supporto alle im...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-4,2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P Istruzione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33,3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Q Sanita' e assistenza sociale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-30,8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R Attività artistiche, sportive, di intrattenimento e diver...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-9,0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S Altre attività di servizi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X Imprese non classificate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28,6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-10,0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088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effectLst/>
                          <a:latin typeface="Arial" panose="020B0604020202020204" pitchFamily="34" charset="0"/>
                        </a:rPr>
                        <a:t>-2,0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GRUPPI DI ATTIVITÀ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52536"/>
              </p:ext>
            </p:extLst>
          </p:nvPr>
        </p:nvGraphicFramePr>
        <p:xfrm>
          <a:off x="1115616" y="839157"/>
          <a:ext cx="6768752" cy="2186881"/>
        </p:xfrm>
        <a:graphic>
          <a:graphicData uri="http://schemas.openxmlformats.org/drawingml/2006/table">
            <a:tbl>
              <a:tblPr/>
              <a:tblGrid>
                <a:gridCol w="1717957"/>
                <a:gridCol w="798850"/>
                <a:gridCol w="850389"/>
                <a:gridCol w="850389"/>
                <a:gridCol w="850389"/>
                <a:gridCol w="850389"/>
                <a:gridCol w="850389"/>
              </a:tblGrid>
              <a:tr h="2776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Settore di attività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Imprese straniere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Imprese giovanili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Imprese femminili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82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valori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quota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valori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quota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valori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quota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Agricoltura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1.690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Manifatturiero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3.640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3.212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Edilizia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4.793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Commercio e pp.ee.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5.483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2.493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7.099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Servizi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2.493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1.930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7.472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Altro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29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16.901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6.427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>
                          <a:effectLst/>
                          <a:latin typeface="Calibri" panose="020F0502020204030204" pitchFamily="34" charset="0"/>
                        </a:rPr>
                        <a:t>20.178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4358"/>
            <a:ext cx="9144000" cy="204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FORME GIURIDICHE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" y="836712"/>
            <a:ext cx="8999386" cy="2386318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0" y="4041059"/>
            <a:ext cx="8989060" cy="190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1600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rPr>
              <a:t>CLASSI DI CAPITALE SOCIALE</a:t>
            </a:r>
            <a:endParaRPr kumimoji="1" lang="it-IT" altLang="it-IT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84984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6418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9362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73180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7176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9309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8" y="998332"/>
            <a:ext cx="9038685" cy="210153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66" y="4149080"/>
            <a:ext cx="9037868" cy="156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23824</TotalTime>
  <Words>752</Words>
  <Application>Microsoft Office PowerPoint</Application>
  <PresentationFormat>Presentazione su schermo (4:3)</PresentationFormat>
  <Paragraphs>321</Paragraphs>
  <Slides>11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Struttura predefinita</vt:lpstr>
      <vt:lpstr>Dati sintetici su imprese femminili, giovanili e straniere -   1° trimestre 2021</vt:lpstr>
      <vt:lpstr>Presentazione standard di PowerPoint</vt:lpstr>
      <vt:lpstr>Presentazione standard di PowerPoint</vt:lpstr>
      <vt:lpstr>Presentazione standard di PowerPoint</vt:lpstr>
      <vt:lpstr>SETTORI ATECO – IMPRESE ATTIVE</vt:lpstr>
      <vt:lpstr>SETTORE ATECO – POSIZIONE TENDENZIALE SU BASE ANNUA</vt:lpstr>
      <vt:lpstr>GRUPPI DI ATTIVITÀ</vt:lpstr>
      <vt:lpstr>FORME GIURIDICHE</vt:lpstr>
      <vt:lpstr>CLASSI DI CAPITALE SOCIALE</vt:lpstr>
      <vt:lpstr>ADDETTI E STRUTTURA OCCUPAZIONALE</vt:lpstr>
      <vt:lpstr>DISTRIBUZIONE TERRITORIALE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855</cp:revision>
  <cp:lastPrinted>2014-03-25T13:43:08Z</cp:lastPrinted>
  <dcterms:created xsi:type="dcterms:W3CDTF">2007-06-04T13:36:10Z</dcterms:created>
  <dcterms:modified xsi:type="dcterms:W3CDTF">2021-06-03T14:03:22Z</dcterms:modified>
</cp:coreProperties>
</file>