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68" r:id="rId2"/>
    <p:sldId id="306" r:id="rId3"/>
    <p:sldId id="321" r:id="rId4"/>
    <p:sldId id="323" r:id="rId5"/>
    <p:sldId id="324" r:id="rId6"/>
    <p:sldId id="325" r:id="rId7"/>
    <p:sldId id="326" r:id="rId8"/>
    <p:sldId id="322" r:id="rId9"/>
    <p:sldId id="310" r:id="rId10"/>
    <p:sldId id="328" r:id="rId11"/>
    <p:sldId id="329" r:id="rId12"/>
    <p:sldId id="331" r:id="rId13"/>
    <p:sldId id="316" r:id="rId14"/>
    <p:sldId id="330" r:id="rId15"/>
    <p:sldId id="332" r:id="rId16"/>
    <p:sldId id="327" r:id="rId17"/>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99"/>
    <a:srgbClr val="A50021"/>
    <a:srgbClr val="800000"/>
    <a:srgbClr val="0000CC"/>
    <a:srgbClr val="99CC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8986" autoAdjust="0"/>
  </p:normalViewPr>
  <p:slideViewPr>
    <p:cSldViewPr>
      <p:cViewPr varScale="1">
        <p:scale>
          <a:sx n="86" d="100"/>
          <a:sy n="86" d="100"/>
        </p:scale>
        <p:origin x="893"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46" y="-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smtClean="0"/>
            </a:lvl1pPr>
          </a:lstStyle>
          <a:p>
            <a:pPr>
              <a:defRPr/>
            </a:pPr>
            <a:endParaRPr lang="it-IT"/>
          </a:p>
        </p:txBody>
      </p:sp>
      <p:sp>
        <p:nvSpPr>
          <p:cNvPr id="3" name="Segnaposto data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smtClean="0"/>
            </a:lvl1pPr>
          </a:lstStyle>
          <a:p>
            <a:pPr>
              <a:defRPr/>
            </a:pPr>
            <a:fld id="{9BF6A714-0CEA-43CD-9619-066686320844}" type="datetimeFigureOut">
              <a:rPr lang="it-IT"/>
              <a:pPr>
                <a:defRPr/>
              </a:pPr>
              <a:t>10/01/2022</a:t>
            </a:fld>
            <a:endParaRPr lang="it-IT"/>
          </a:p>
        </p:txBody>
      </p:sp>
      <p:sp>
        <p:nvSpPr>
          <p:cNvPr id="4" name="Segnaposto piè di pagina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smtClean="0"/>
            </a:lvl1pPr>
          </a:lstStyle>
          <a:p>
            <a:pPr>
              <a:defRPr/>
            </a:pPr>
            <a:endParaRPr lang="it-IT"/>
          </a:p>
        </p:txBody>
      </p:sp>
    </p:spTree>
    <p:extLst>
      <p:ext uri="{BB962C8B-B14F-4D97-AF65-F5344CB8AC3E}">
        <p14:creationId xmlns:p14="http://schemas.microsoft.com/office/powerpoint/2010/main" val="2461648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lvl1pPr defTabSz="948303">
              <a:defRPr sz="1300"/>
            </a:lvl1pPr>
          </a:lstStyle>
          <a:p>
            <a:pPr>
              <a:defRPr/>
            </a:pPr>
            <a:endParaRPr lang="it-IT" altLang="it-IT"/>
          </a:p>
        </p:txBody>
      </p:sp>
      <p:sp>
        <p:nvSpPr>
          <p:cNvPr id="5123" name="Rectangle 3"/>
          <p:cNvSpPr>
            <a:spLocks noGrp="1" noChangeArrowheads="1"/>
          </p:cNvSpPr>
          <p:nvPr>
            <p:ph type="dt" idx="1"/>
          </p:nvPr>
        </p:nvSpPr>
        <p:spPr bwMode="auto">
          <a:xfrm>
            <a:off x="4024313" y="0"/>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lvl1pPr algn="r" defTabSz="948303">
              <a:defRPr sz="1300"/>
            </a:lvl1pPr>
          </a:lstStyle>
          <a:p>
            <a:pPr>
              <a:defRPr/>
            </a:pPr>
            <a:endParaRPr lang="it-IT" altLang="it-IT"/>
          </a:p>
        </p:txBody>
      </p:sp>
      <p:sp>
        <p:nvSpPr>
          <p:cNvPr id="14340"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p>
            <a:pPr lvl="0"/>
            <a:r>
              <a:rPr lang="it-IT" altLang="it-IT" noProof="0" smtClean="0"/>
              <a:t>Fare clic per modificare gli stili del testo dello schema</a:t>
            </a:r>
          </a:p>
          <a:p>
            <a:pPr lvl="1"/>
            <a:r>
              <a:rPr lang="it-IT" altLang="it-IT" noProof="0" smtClean="0"/>
              <a:t>Secondo livello</a:t>
            </a:r>
          </a:p>
          <a:p>
            <a:pPr lvl="2"/>
            <a:r>
              <a:rPr lang="it-IT" altLang="it-IT" noProof="0" smtClean="0"/>
              <a:t>Terzo livello</a:t>
            </a:r>
          </a:p>
          <a:p>
            <a:pPr lvl="3"/>
            <a:r>
              <a:rPr lang="it-IT" altLang="it-IT" noProof="0" smtClean="0"/>
              <a:t>Quarto livello</a:t>
            </a:r>
          </a:p>
          <a:p>
            <a:pPr lvl="4"/>
            <a:r>
              <a:rPr lang="it-IT" altLang="it-IT" noProof="0" smtClean="0"/>
              <a:t>Quinto livello</a:t>
            </a:r>
          </a:p>
        </p:txBody>
      </p:sp>
      <p:sp>
        <p:nvSpPr>
          <p:cNvPr id="5126" name="Rectangle 6"/>
          <p:cNvSpPr>
            <a:spLocks noGrp="1" noChangeArrowheads="1"/>
          </p:cNvSpPr>
          <p:nvPr>
            <p:ph type="ftr" sz="quarter" idx="4"/>
          </p:nvPr>
        </p:nvSpPr>
        <p:spPr bwMode="auto">
          <a:xfrm>
            <a:off x="0" y="9723438"/>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b" anchorCtr="0" compatLnSpc="1">
            <a:prstTxWarp prst="textNoShape">
              <a:avLst/>
            </a:prstTxWarp>
          </a:bodyPr>
          <a:lstStyle>
            <a:lvl1pPr defTabSz="948303">
              <a:defRPr sz="1300"/>
            </a:lvl1pPr>
          </a:lstStyle>
          <a:p>
            <a:pPr>
              <a:defRPr/>
            </a:pPr>
            <a:endParaRPr lang="it-IT" altLang="it-IT"/>
          </a:p>
        </p:txBody>
      </p:sp>
      <p:sp>
        <p:nvSpPr>
          <p:cNvPr id="5127" name="Rectangle 7"/>
          <p:cNvSpPr>
            <a:spLocks noGrp="1" noChangeArrowheads="1"/>
          </p:cNvSpPr>
          <p:nvPr>
            <p:ph type="sldNum" sz="quarter" idx="5"/>
          </p:nvPr>
        </p:nvSpPr>
        <p:spPr bwMode="auto">
          <a:xfrm>
            <a:off x="4024313" y="9723438"/>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b" anchorCtr="0" compatLnSpc="1">
            <a:prstTxWarp prst="textNoShape">
              <a:avLst/>
            </a:prstTxWarp>
          </a:bodyPr>
          <a:lstStyle>
            <a:lvl1pPr algn="r" defTabSz="948303">
              <a:defRPr sz="1300"/>
            </a:lvl1pPr>
          </a:lstStyle>
          <a:p>
            <a:pPr>
              <a:defRPr/>
            </a:pPr>
            <a:fld id="{A477D610-05B6-450C-BDA4-4707EB8FCD1D}" type="slidenum">
              <a:rPr lang="it-IT" altLang="it-IT"/>
              <a:pPr>
                <a:defRPr/>
              </a:pPr>
              <a:t>‹N›</a:t>
            </a:fld>
            <a:endParaRPr lang="it-IT" altLang="it-IT"/>
          </a:p>
        </p:txBody>
      </p:sp>
    </p:spTree>
    <p:extLst>
      <p:ext uri="{BB962C8B-B14F-4D97-AF65-F5344CB8AC3E}">
        <p14:creationId xmlns:p14="http://schemas.microsoft.com/office/powerpoint/2010/main" val="3838532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46150" eaLnBrk="0" hangingPunct="0">
              <a:spcBef>
                <a:spcPct val="30000"/>
              </a:spcBef>
              <a:defRPr sz="1200">
                <a:solidFill>
                  <a:schemeClr val="tx1"/>
                </a:solidFill>
                <a:latin typeface="Times New Roman" pitchFamily="18" charset="0"/>
              </a:defRPr>
            </a:lvl1pPr>
            <a:lvl2pPr marL="781050" indent="-298450" defTabSz="946150" eaLnBrk="0" hangingPunct="0">
              <a:spcBef>
                <a:spcPct val="30000"/>
              </a:spcBef>
              <a:defRPr sz="1200">
                <a:solidFill>
                  <a:schemeClr val="tx1"/>
                </a:solidFill>
                <a:latin typeface="Times New Roman" pitchFamily="18" charset="0"/>
              </a:defRPr>
            </a:lvl2pPr>
            <a:lvl3pPr marL="1201738" indent="-238125" defTabSz="946150" eaLnBrk="0" hangingPunct="0">
              <a:spcBef>
                <a:spcPct val="30000"/>
              </a:spcBef>
              <a:defRPr sz="1200">
                <a:solidFill>
                  <a:schemeClr val="tx1"/>
                </a:solidFill>
                <a:latin typeface="Times New Roman" pitchFamily="18" charset="0"/>
              </a:defRPr>
            </a:lvl3pPr>
            <a:lvl4pPr marL="1684338" indent="-238125" defTabSz="946150" eaLnBrk="0" hangingPunct="0">
              <a:spcBef>
                <a:spcPct val="30000"/>
              </a:spcBef>
              <a:defRPr sz="1200">
                <a:solidFill>
                  <a:schemeClr val="tx1"/>
                </a:solidFill>
                <a:latin typeface="Times New Roman" pitchFamily="18" charset="0"/>
              </a:defRPr>
            </a:lvl4pPr>
            <a:lvl5pPr marL="2166938" indent="-238125" defTabSz="946150" eaLnBrk="0" hangingPunct="0">
              <a:spcBef>
                <a:spcPct val="30000"/>
              </a:spcBef>
              <a:defRPr sz="1200">
                <a:solidFill>
                  <a:schemeClr val="tx1"/>
                </a:solidFill>
                <a:latin typeface="Times New Roman" pitchFamily="18" charset="0"/>
              </a:defRPr>
            </a:lvl5pPr>
            <a:lvl6pPr marL="2624138" indent="-238125" defTabSz="946150" eaLnBrk="0" fontAlgn="base" hangingPunct="0">
              <a:spcBef>
                <a:spcPct val="30000"/>
              </a:spcBef>
              <a:spcAft>
                <a:spcPct val="0"/>
              </a:spcAft>
              <a:defRPr sz="1200">
                <a:solidFill>
                  <a:schemeClr val="tx1"/>
                </a:solidFill>
                <a:latin typeface="Times New Roman" pitchFamily="18" charset="0"/>
              </a:defRPr>
            </a:lvl6pPr>
            <a:lvl7pPr marL="3081338" indent="-238125" defTabSz="946150" eaLnBrk="0" fontAlgn="base" hangingPunct="0">
              <a:spcBef>
                <a:spcPct val="30000"/>
              </a:spcBef>
              <a:spcAft>
                <a:spcPct val="0"/>
              </a:spcAft>
              <a:defRPr sz="1200">
                <a:solidFill>
                  <a:schemeClr val="tx1"/>
                </a:solidFill>
                <a:latin typeface="Times New Roman" pitchFamily="18" charset="0"/>
              </a:defRPr>
            </a:lvl7pPr>
            <a:lvl8pPr marL="3538538" indent="-238125" defTabSz="946150" eaLnBrk="0" fontAlgn="base" hangingPunct="0">
              <a:spcBef>
                <a:spcPct val="30000"/>
              </a:spcBef>
              <a:spcAft>
                <a:spcPct val="0"/>
              </a:spcAft>
              <a:defRPr sz="1200">
                <a:solidFill>
                  <a:schemeClr val="tx1"/>
                </a:solidFill>
                <a:latin typeface="Times New Roman" pitchFamily="18" charset="0"/>
              </a:defRPr>
            </a:lvl8pPr>
            <a:lvl9pPr marL="3995738" indent="-238125" defTabSz="9461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smtClean="0"/>
              <a:pPr eaLnBrk="1" hangingPunct="1">
                <a:spcBef>
                  <a:spcPct val="0"/>
                </a:spcBef>
              </a:pPr>
              <a:t>2</a:t>
            </a:fld>
            <a:endParaRPr lang="it-IT" altLang="it-IT" sz="1300" smtClean="0"/>
          </a:p>
        </p:txBody>
      </p:sp>
      <p:sp>
        <p:nvSpPr>
          <p:cNvPr id="15363" name="Rectangle 2"/>
          <p:cNvSpPr>
            <a:spLocks noGrp="1" noRot="1" noChangeAspect="1" noChangeArrowheads="1" noTextEdit="1"/>
          </p:cNvSpPr>
          <p:nvPr>
            <p:ph type="sldImg"/>
          </p:nvPr>
        </p:nvSpPr>
        <p:spPr>
          <a:xfrm>
            <a:off x="982663" y="788988"/>
            <a:ext cx="5135562" cy="3852862"/>
          </a:xfrm>
          <a:ln/>
        </p:spPr>
      </p:sp>
      <p:sp>
        <p:nvSpPr>
          <p:cNvPr id="14340" name="Rectangle 3"/>
          <p:cNvSpPr>
            <a:spLocks noGrp="1" noChangeArrowheads="1"/>
          </p:cNvSpPr>
          <p:nvPr>
            <p:ph type="body" idx="1"/>
          </p:nvPr>
        </p:nvSpPr>
        <p:spPr>
          <a:xfrm>
            <a:off x="958850" y="4878388"/>
            <a:ext cx="5183188" cy="4564062"/>
          </a:xfrm>
        </p:spPr>
        <p:txBody>
          <a:bodyPr/>
          <a:lstStyle/>
          <a:p>
            <a:pPr eaLnBrk="1" hangingPunct="1">
              <a:defRPr/>
            </a:pPr>
            <a:endParaRPr lang="it-IT" altLang="it-IT" dirty="0" smtClean="0">
              <a:latin typeface="+mn-lt"/>
            </a:endParaRPr>
          </a:p>
        </p:txBody>
      </p:sp>
    </p:spTree>
    <p:extLst>
      <p:ext uri="{BB962C8B-B14F-4D97-AF65-F5344CB8AC3E}">
        <p14:creationId xmlns:p14="http://schemas.microsoft.com/office/powerpoint/2010/main" val="3765767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11</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extLst>
      <p:ext uri="{BB962C8B-B14F-4D97-AF65-F5344CB8AC3E}">
        <p14:creationId xmlns:p14="http://schemas.microsoft.com/office/powerpoint/2010/main" val="2900353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12</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extLst>
      <p:ext uri="{BB962C8B-B14F-4D97-AF65-F5344CB8AC3E}">
        <p14:creationId xmlns:p14="http://schemas.microsoft.com/office/powerpoint/2010/main" val="3725587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13</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extLst>
      <p:ext uri="{BB962C8B-B14F-4D97-AF65-F5344CB8AC3E}">
        <p14:creationId xmlns:p14="http://schemas.microsoft.com/office/powerpoint/2010/main" val="3859541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14</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extLst>
      <p:ext uri="{BB962C8B-B14F-4D97-AF65-F5344CB8AC3E}">
        <p14:creationId xmlns:p14="http://schemas.microsoft.com/office/powerpoint/2010/main" val="2756262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15</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extLst>
      <p:ext uri="{BB962C8B-B14F-4D97-AF65-F5344CB8AC3E}">
        <p14:creationId xmlns:p14="http://schemas.microsoft.com/office/powerpoint/2010/main" val="2135289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16</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extLst>
      <p:ext uri="{BB962C8B-B14F-4D97-AF65-F5344CB8AC3E}">
        <p14:creationId xmlns:p14="http://schemas.microsoft.com/office/powerpoint/2010/main" val="2995378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46150" eaLnBrk="0" hangingPunct="0">
              <a:spcBef>
                <a:spcPct val="30000"/>
              </a:spcBef>
              <a:defRPr sz="1200">
                <a:solidFill>
                  <a:schemeClr val="tx1"/>
                </a:solidFill>
                <a:latin typeface="Times New Roman" pitchFamily="18" charset="0"/>
              </a:defRPr>
            </a:lvl1pPr>
            <a:lvl2pPr marL="781050" indent="-298450" defTabSz="946150" eaLnBrk="0" hangingPunct="0">
              <a:spcBef>
                <a:spcPct val="30000"/>
              </a:spcBef>
              <a:defRPr sz="1200">
                <a:solidFill>
                  <a:schemeClr val="tx1"/>
                </a:solidFill>
                <a:latin typeface="Times New Roman" pitchFamily="18" charset="0"/>
              </a:defRPr>
            </a:lvl2pPr>
            <a:lvl3pPr marL="1201738" indent="-238125" defTabSz="946150" eaLnBrk="0" hangingPunct="0">
              <a:spcBef>
                <a:spcPct val="30000"/>
              </a:spcBef>
              <a:defRPr sz="1200">
                <a:solidFill>
                  <a:schemeClr val="tx1"/>
                </a:solidFill>
                <a:latin typeface="Times New Roman" pitchFamily="18" charset="0"/>
              </a:defRPr>
            </a:lvl3pPr>
            <a:lvl4pPr marL="1684338" indent="-238125" defTabSz="946150" eaLnBrk="0" hangingPunct="0">
              <a:spcBef>
                <a:spcPct val="30000"/>
              </a:spcBef>
              <a:defRPr sz="1200">
                <a:solidFill>
                  <a:schemeClr val="tx1"/>
                </a:solidFill>
                <a:latin typeface="Times New Roman" pitchFamily="18" charset="0"/>
              </a:defRPr>
            </a:lvl4pPr>
            <a:lvl5pPr marL="2166938" indent="-238125" defTabSz="946150" eaLnBrk="0" hangingPunct="0">
              <a:spcBef>
                <a:spcPct val="30000"/>
              </a:spcBef>
              <a:defRPr sz="1200">
                <a:solidFill>
                  <a:schemeClr val="tx1"/>
                </a:solidFill>
                <a:latin typeface="Times New Roman" pitchFamily="18" charset="0"/>
              </a:defRPr>
            </a:lvl5pPr>
            <a:lvl6pPr marL="2624138" indent="-238125" defTabSz="946150" eaLnBrk="0" fontAlgn="base" hangingPunct="0">
              <a:spcBef>
                <a:spcPct val="30000"/>
              </a:spcBef>
              <a:spcAft>
                <a:spcPct val="0"/>
              </a:spcAft>
              <a:defRPr sz="1200">
                <a:solidFill>
                  <a:schemeClr val="tx1"/>
                </a:solidFill>
                <a:latin typeface="Times New Roman" pitchFamily="18" charset="0"/>
              </a:defRPr>
            </a:lvl6pPr>
            <a:lvl7pPr marL="3081338" indent="-238125" defTabSz="946150" eaLnBrk="0" fontAlgn="base" hangingPunct="0">
              <a:spcBef>
                <a:spcPct val="30000"/>
              </a:spcBef>
              <a:spcAft>
                <a:spcPct val="0"/>
              </a:spcAft>
              <a:defRPr sz="1200">
                <a:solidFill>
                  <a:schemeClr val="tx1"/>
                </a:solidFill>
                <a:latin typeface="Times New Roman" pitchFamily="18" charset="0"/>
              </a:defRPr>
            </a:lvl7pPr>
            <a:lvl8pPr marL="3538538" indent="-238125" defTabSz="946150" eaLnBrk="0" fontAlgn="base" hangingPunct="0">
              <a:spcBef>
                <a:spcPct val="30000"/>
              </a:spcBef>
              <a:spcAft>
                <a:spcPct val="0"/>
              </a:spcAft>
              <a:defRPr sz="1200">
                <a:solidFill>
                  <a:schemeClr val="tx1"/>
                </a:solidFill>
                <a:latin typeface="Times New Roman" pitchFamily="18" charset="0"/>
              </a:defRPr>
            </a:lvl8pPr>
            <a:lvl9pPr marL="3995738" indent="-238125" defTabSz="9461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smtClean="0"/>
              <a:pPr eaLnBrk="1" hangingPunct="1">
                <a:spcBef>
                  <a:spcPct val="0"/>
                </a:spcBef>
              </a:pPr>
              <a:t>3</a:t>
            </a:fld>
            <a:endParaRPr lang="it-IT" altLang="it-IT" sz="1300" smtClean="0"/>
          </a:p>
        </p:txBody>
      </p:sp>
      <p:sp>
        <p:nvSpPr>
          <p:cNvPr id="15363" name="Rectangle 2"/>
          <p:cNvSpPr>
            <a:spLocks noGrp="1" noRot="1" noChangeAspect="1" noChangeArrowheads="1" noTextEdit="1"/>
          </p:cNvSpPr>
          <p:nvPr>
            <p:ph type="sldImg"/>
          </p:nvPr>
        </p:nvSpPr>
        <p:spPr>
          <a:xfrm>
            <a:off x="982663" y="788988"/>
            <a:ext cx="5135562" cy="3852862"/>
          </a:xfrm>
          <a:ln/>
        </p:spPr>
      </p:sp>
      <p:sp>
        <p:nvSpPr>
          <p:cNvPr id="14340" name="Rectangle 3"/>
          <p:cNvSpPr>
            <a:spLocks noGrp="1" noChangeArrowheads="1"/>
          </p:cNvSpPr>
          <p:nvPr>
            <p:ph type="body" idx="1"/>
          </p:nvPr>
        </p:nvSpPr>
        <p:spPr>
          <a:xfrm>
            <a:off x="958850" y="4878388"/>
            <a:ext cx="5183188" cy="4564062"/>
          </a:xfrm>
        </p:spPr>
        <p:txBody>
          <a:bodyPr/>
          <a:lstStyle/>
          <a:p>
            <a:pPr eaLnBrk="1" hangingPunct="1">
              <a:defRPr/>
            </a:pPr>
            <a:endParaRPr lang="it-IT" altLang="it-IT" dirty="0" smtClean="0">
              <a:latin typeface="+mn-lt"/>
            </a:endParaRPr>
          </a:p>
        </p:txBody>
      </p:sp>
    </p:spTree>
    <p:extLst>
      <p:ext uri="{BB962C8B-B14F-4D97-AF65-F5344CB8AC3E}">
        <p14:creationId xmlns:p14="http://schemas.microsoft.com/office/powerpoint/2010/main" val="1931512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46150" eaLnBrk="0" hangingPunct="0">
              <a:spcBef>
                <a:spcPct val="30000"/>
              </a:spcBef>
              <a:defRPr sz="1200">
                <a:solidFill>
                  <a:schemeClr val="tx1"/>
                </a:solidFill>
                <a:latin typeface="Times New Roman" pitchFamily="18" charset="0"/>
              </a:defRPr>
            </a:lvl1pPr>
            <a:lvl2pPr marL="781050" indent="-298450" defTabSz="946150" eaLnBrk="0" hangingPunct="0">
              <a:spcBef>
                <a:spcPct val="30000"/>
              </a:spcBef>
              <a:defRPr sz="1200">
                <a:solidFill>
                  <a:schemeClr val="tx1"/>
                </a:solidFill>
                <a:latin typeface="Times New Roman" pitchFamily="18" charset="0"/>
              </a:defRPr>
            </a:lvl2pPr>
            <a:lvl3pPr marL="1201738" indent="-238125" defTabSz="946150" eaLnBrk="0" hangingPunct="0">
              <a:spcBef>
                <a:spcPct val="30000"/>
              </a:spcBef>
              <a:defRPr sz="1200">
                <a:solidFill>
                  <a:schemeClr val="tx1"/>
                </a:solidFill>
                <a:latin typeface="Times New Roman" pitchFamily="18" charset="0"/>
              </a:defRPr>
            </a:lvl3pPr>
            <a:lvl4pPr marL="1684338" indent="-238125" defTabSz="946150" eaLnBrk="0" hangingPunct="0">
              <a:spcBef>
                <a:spcPct val="30000"/>
              </a:spcBef>
              <a:defRPr sz="1200">
                <a:solidFill>
                  <a:schemeClr val="tx1"/>
                </a:solidFill>
                <a:latin typeface="Times New Roman" pitchFamily="18" charset="0"/>
              </a:defRPr>
            </a:lvl4pPr>
            <a:lvl5pPr marL="2166938" indent="-238125" defTabSz="946150" eaLnBrk="0" hangingPunct="0">
              <a:spcBef>
                <a:spcPct val="30000"/>
              </a:spcBef>
              <a:defRPr sz="1200">
                <a:solidFill>
                  <a:schemeClr val="tx1"/>
                </a:solidFill>
                <a:latin typeface="Times New Roman" pitchFamily="18" charset="0"/>
              </a:defRPr>
            </a:lvl5pPr>
            <a:lvl6pPr marL="2624138" indent="-238125" defTabSz="946150" eaLnBrk="0" fontAlgn="base" hangingPunct="0">
              <a:spcBef>
                <a:spcPct val="30000"/>
              </a:spcBef>
              <a:spcAft>
                <a:spcPct val="0"/>
              </a:spcAft>
              <a:defRPr sz="1200">
                <a:solidFill>
                  <a:schemeClr val="tx1"/>
                </a:solidFill>
                <a:latin typeface="Times New Roman" pitchFamily="18" charset="0"/>
              </a:defRPr>
            </a:lvl6pPr>
            <a:lvl7pPr marL="3081338" indent="-238125" defTabSz="946150" eaLnBrk="0" fontAlgn="base" hangingPunct="0">
              <a:spcBef>
                <a:spcPct val="30000"/>
              </a:spcBef>
              <a:spcAft>
                <a:spcPct val="0"/>
              </a:spcAft>
              <a:defRPr sz="1200">
                <a:solidFill>
                  <a:schemeClr val="tx1"/>
                </a:solidFill>
                <a:latin typeface="Times New Roman" pitchFamily="18" charset="0"/>
              </a:defRPr>
            </a:lvl7pPr>
            <a:lvl8pPr marL="3538538" indent="-238125" defTabSz="946150" eaLnBrk="0" fontAlgn="base" hangingPunct="0">
              <a:spcBef>
                <a:spcPct val="30000"/>
              </a:spcBef>
              <a:spcAft>
                <a:spcPct val="0"/>
              </a:spcAft>
              <a:defRPr sz="1200">
                <a:solidFill>
                  <a:schemeClr val="tx1"/>
                </a:solidFill>
                <a:latin typeface="Times New Roman" pitchFamily="18" charset="0"/>
              </a:defRPr>
            </a:lvl8pPr>
            <a:lvl9pPr marL="3995738" indent="-238125" defTabSz="9461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smtClean="0"/>
              <a:pPr eaLnBrk="1" hangingPunct="1">
                <a:spcBef>
                  <a:spcPct val="0"/>
                </a:spcBef>
              </a:pPr>
              <a:t>4</a:t>
            </a:fld>
            <a:endParaRPr lang="it-IT" altLang="it-IT" sz="1300" smtClean="0"/>
          </a:p>
        </p:txBody>
      </p:sp>
      <p:sp>
        <p:nvSpPr>
          <p:cNvPr id="15363" name="Rectangle 2"/>
          <p:cNvSpPr>
            <a:spLocks noGrp="1" noRot="1" noChangeAspect="1" noChangeArrowheads="1" noTextEdit="1"/>
          </p:cNvSpPr>
          <p:nvPr>
            <p:ph type="sldImg"/>
          </p:nvPr>
        </p:nvSpPr>
        <p:spPr>
          <a:xfrm>
            <a:off x="982663" y="788988"/>
            <a:ext cx="5135562" cy="3852862"/>
          </a:xfrm>
          <a:ln/>
        </p:spPr>
      </p:sp>
      <p:sp>
        <p:nvSpPr>
          <p:cNvPr id="14340" name="Rectangle 3"/>
          <p:cNvSpPr>
            <a:spLocks noGrp="1" noChangeArrowheads="1"/>
          </p:cNvSpPr>
          <p:nvPr>
            <p:ph type="body" idx="1"/>
          </p:nvPr>
        </p:nvSpPr>
        <p:spPr>
          <a:xfrm>
            <a:off x="958850" y="4878388"/>
            <a:ext cx="5183188" cy="4564062"/>
          </a:xfrm>
        </p:spPr>
        <p:txBody>
          <a:bodyPr/>
          <a:lstStyle/>
          <a:p>
            <a:pPr eaLnBrk="1" hangingPunct="1">
              <a:defRPr/>
            </a:pPr>
            <a:endParaRPr lang="it-IT" altLang="it-IT" dirty="0" smtClean="0">
              <a:latin typeface="+mn-lt"/>
            </a:endParaRPr>
          </a:p>
        </p:txBody>
      </p:sp>
    </p:spTree>
    <p:extLst>
      <p:ext uri="{BB962C8B-B14F-4D97-AF65-F5344CB8AC3E}">
        <p14:creationId xmlns:p14="http://schemas.microsoft.com/office/powerpoint/2010/main" val="1925855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46150" eaLnBrk="0" hangingPunct="0">
              <a:spcBef>
                <a:spcPct val="30000"/>
              </a:spcBef>
              <a:defRPr sz="1200">
                <a:solidFill>
                  <a:schemeClr val="tx1"/>
                </a:solidFill>
                <a:latin typeface="Times New Roman" pitchFamily="18" charset="0"/>
              </a:defRPr>
            </a:lvl1pPr>
            <a:lvl2pPr marL="781050" indent="-298450" defTabSz="946150" eaLnBrk="0" hangingPunct="0">
              <a:spcBef>
                <a:spcPct val="30000"/>
              </a:spcBef>
              <a:defRPr sz="1200">
                <a:solidFill>
                  <a:schemeClr val="tx1"/>
                </a:solidFill>
                <a:latin typeface="Times New Roman" pitchFamily="18" charset="0"/>
              </a:defRPr>
            </a:lvl2pPr>
            <a:lvl3pPr marL="1201738" indent="-238125" defTabSz="946150" eaLnBrk="0" hangingPunct="0">
              <a:spcBef>
                <a:spcPct val="30000"/>
              </a:spcBef>
              <a:defRPr sz="1200">
                <a:solidFill>
                  <a:schemeClr val="tx1"/>
                </a:solidFill>
                <a:latin typeface="Times New Roman" pitchFamily="18" charset="0"/>
              </a:defRPr>
            </a:lvl3pPr>
            <a:lvl4pPr marL="1684338" indent="-238125" defTabSz="946150" eaLnBrk="0" hangingPunct="0">
              <a:spcBef>
                <a:spcPct val="30000"/>
              </a:spcBef>
              <a:defRPr sz="1200">
                <a:solidFill>
                  <a:schemeClr val="tx1"/>
                </a:solidFill>
                <a:latin typeface="Times New Roman" pitchFamily="18" charset="0"/>
              </a:defRPr>
            </a:lvl4pPr>
            <a:lvl5pPr marL="2166938" indent="-238125" defTabSz="946150" eaLnBrk="0" hangingPunct="0">
              <a:spcBef>
                <a:spcPct val="30000"/>
              </a:spcBef>
              <a:defRPr sz="1200">
                <a:solidFill>
                  <a:schemeClr val="tx1"/>
                </a:solidFill>
                <a:latin typeface="Times New Roman" pitchFamily="18" charset="0"/>
              </a:defRPr>
            </a:lvl5pPr>
            <a:lvl6pPr marL="2624138" indent="-238125" defTabSz="946150" eaLnBrk="0" fontAlgn="base" hangingPunct="0">
              <a:spcBef>
                <a:spcPct val="30000"/>
              </a:spcBef>
              <a:spcAft>
                <a:spcPct val="0"/>
              </a:spcAft>
              <a:defRPr sz="1200">
                <a:solidFill>
                  <a:schemeClr val="tx1"/>
                </a:solidFill>
                <a:latin typeface="Times New Roman" pitchFamily="18" charset="0"/>
              </a:defRPr>
            </a:lvl6pPr>
            <a:lvl7pPr marL="3081338" indent="-238125" defTabSz="946150" eaLnBrk="0" fontAlgn="base" hangingPunct="0">
              <a:spcBef>
                <a:spcPct val="30000"/>
              </a:spcBef>
              <a:spcAft>
                <a:spcPct val="0"/>
              </a:spcAft>
              <a:defRPr sz="1200">
                <a:solidFill>
                  <a:schemeClr val="tx1"/>
                </a:solidFill>
                <a:latin typeface="Times New Roman" pitchFamily="18" charset="0"/>
              </a:defRPr>
            </a:lvl7pPr>
            <a:lvl8pPr marL="3538538" indent="-238125" defTabSz="946150" eaLnBrk="0" fontAlgn="base" hangingPunct="0">
              <a:spcBef>
                <a:spcPct val="30000"/>
              </a:spcBef>
              <a:spcAft>
                <a:spcPct val="0"/>
              </a:spcAft>
              <a:defRPr sz="1200">
                <a:solidFill>
                  <a:schemeClr val="tx1"/>
                </a:solidFill>
                <a:latin typeface="Times New Roman" pitchFamily="18" charset="0"/>
              </a:defRPr>
            </a:lvl8pPr>
            <a:lvl9pPr marL="3995738" indent="-238125" defTabSz="9461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smtClean="0"/>
              <a:pPr eaLnBrk="1" hangingPunct="1">
                <a:spcBef>
                  <a:spcPct val="0"/>
                </a:spcBef>
              </a:pPr>
              <a:t>5</a:t>
            </a:fld>
            <a:endParaRPr lang="it-IT" altLang="it-IT" sz="1300" smtClean="0"/>
          </a:p>
        </p:txBody>
      </p:sp>
      <p:sp>
        <p:nvSpPr>
          <p:cNvPr id="15363" name="Rectangle 2"/>
          <p:cNvSpPr>
            <a:spLocks noGrp="1" noRot="1" noChangeAspect="1" noChangeArrowheads="1" noTextEdit="1"/>
          </p:cNvSpPr>
          <p:nvPr>
            <p:ph type="sldImg"/>
          </p:nvPr>
        </p:nvSpPr>
        <p:spPr>
          <a:xfrm>
            <a:off x="982663" y="788988"/>
            <a:ext cx="5135562" cy="3852862"/>
          </a:xfrm>
          <a:ln/>
        </p:spPr>
      </p:sp>
      <p:sp>
        <p:nvSpPr>
          <p:cNvPr id="14340" name="Rectangle 3"/>
          <p:cNvSpPr>
            <a:spLocks noGrp="1" noChangeArrowheads="1"/>
          </p:cNvSpPr>
          <p:nvPr>
            <p:ph type="body" idx="1"/>
          </p:nvPr>
        </p:nvSpPr>
        <p:spPr>
          <a:xfrm>
            <a:off x="958850" y="4878388"/>
            <a:ext cx="5183188" cy="4564062"/>
          </a:xfrm>
        </p:spPr>
        <p:txBody>
          <a:bodyPr/>
          <a:lstStyle/>
          <a:p>
            <a:pPr eaLnBrk="1" hangingPunct="1">
              <a:defRPr/>
            </a:pPr>
            <a:endParaRPr lang="it-IT" altLang="it-IT" dirty="0" smtClean="0">
              <a:latin typeface="+mn-lt"/>
            </a:endParaRPr>
          </a:p>
        </p:txBody>
      </p:sp>
    </p:spTree>
    <p:extLst>
      <p:ext uri="{BB962C8B-B14F-4D97-AF65-F5344CB8AC3E}">
        <p14:creationId xmlns:p14="http://schemas.microsoft.com/office/powerpoint/2010/main" val="1141001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46150" eaLnBrk="0" hangingPunct="0">
              <a:spcBef>
                <a:spcPct val="30000"/>
              </a:spcBef>
              <a:defRPr sz="1200">
                <a:solidFill>
                  <a:schemeClr val="tx1"/>
                </a:solidFill>
                <a:latin typeface="Times New Roman" pitchFamily="18" charset="0"/>
              </a:defRPr>
            </a:lvl1pPr>
            <a:lvl2pPr marL="781050" indent="-298450" defTabSz="946150" eaLnBrk="0" hangingPunct="0">
              <a:spcBef>
                <a:spcPct val="30000"/>
              </a:spcBef>
              <a:defRPr sz="1200">
                <a:solidFill>
                  <a:schemeClr val="tx1"/>
                </a:solidFill>
                <a:latin typeface="Times New Roman" pitchFamily="18" charset="0"/>
              </a:defRPr>
            </a:lvl2pPr>
            <a:lvl3pPr marL="1201738" indent="-238125" defTabSz="946150" eaLnBrk="0" hangingPunct="0">
              <a:spcBef>
                <a:spcPct val="30000"/>
              </a:spcBef>
              <a:defRPr sz="1200">
                <a:solidFill>
                  <a:schemeClr val="tx1"/>
                </a:solidFill>
                <a:latin typeface="Times New Roman" pitchFamily="18" charset="0"/>
              </a:defRPr>
            </a:lvl3pPr>
            <a:lvl4pPr marL="1684338" indent="-238125" defTabSz="946150" eaLnBrk="0" hangingPunct="0">
              <a:spcBef>
                <a:spcPct val="30000"/>
              </a:spcBef>
              <a:defRPr sz="1200">
                <a:solidFill>
                  <a:schemeClr val="tx1"/>
                </a:solidFill>
                <a:latin typeface="Times New Roman" pitchFamily="18" charset="0"/>
              </a:defRPr>
            </a:lvl4pPr>
            <a:lvl5pPr marL="2166938" indent="-238125" defTabSz="946150" eaLnBrk="0" hangingPunct="0">
              <a:spcBef>
                <a:spcPct val="30000"/>
              </a:spcBef>
              <a:defRPr sz="1200">
                <a:solidFill>
                  <a:schemeClr val="tx1"/>
                </a:solidFill>
                <a:latin typeface="Times New Roman" pitchFamily="18" charset="0"/>
              </a:defRPr>
            </a:lvl5pPr>
            <a:lvl6pPr marL="2624138" indent="-238125" defTabSz="946150" eaLnBrk="0" fontAlgn="base" hangingPunct="0">
              <a:spcBef>
                <a:spcPct val="30000"/>
              </a:spcBef>
              <a:spcAft>
                <a:spcPct val="0"/>
              </a:spcAft>
              <a:defRPr sz="1200">
                <a:solidFill>
                  <a:schemeClr val="tx1"/>
                </a:solidFill>
                <a:latin typeface="Times New Roman" pitchFamily="18" charset="0"/>
              </a:defRPr>
            </a:lvl6pPr>
            <a:lvl7pPr marL="3081338" indent="-238125" defTabSz="946150" eaLnBrk="0" fontAlgn="base" hangingPunct="0">
              <a:spcBef>
                <a:spcPct val="30000"/>
              </a:spcBef>
              <a:spcAft>
                <a:spcPct val="0"/>
              </a:spcAft>
              <a:defRPr sz="1200">
                <a:solidFill>
                  <a:schemeClr val="tx1"/>
                </a:solidFill>
                <a:latin typeface="Times New Roman" pitchFamily="18" charset="0"/>
              </a:defRPr>
            </a:lvl7pPr>
            <a:lvl8pPr marL="3538538" indent="-238125" defTabSz="946150" eaLnBrk="0" fontAlgn="base" hangingPunct="0">
              <a:spcBef>
                <a:spcPct val="30000"/>
              </a:spcBef>
              <a:spcAft>
                <a:spcPct val="0"/>
              </a:spcAft>
              <a:defRPr sz="1200">
                <a:solidFill>
                  <a:schemeClr val="tx1"/>
                </a:solidFill>
                <a:latin typeface="Times New Roman" pitchFamily="18" charset="0"/>
              </a:defRPr>
            </a:lvl8pPr>
            <a:lvl9pPr marL="3995738" indent="-238125" defTabSz="9461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smtClean="0"/>
              <a:pPr eaLnBrk="1" hangingPunct="1">
                <a:spcBef>
                  <a:spcPct val="0"/>
                </a:spcBef>
              </a:pPr>
              <a:t>6</a:t>
            </a:fld>
            <a:endParaRPr lang="it-IT" altLang="it-IT" sz="1300" smtClean="0"/>
          </a:p>
        </p:txBody>
      </p:sp>
      <p:sp>
        <p:nvSpPr>
          <p:cNvPr id="15363" name="Rectangle 2"/>
          <p:cNvSpPr>
            <a:spLocks noGrp="1" noRot="1" noChangeAspect="1" noChangeArrowheads="1" noTextEdit="1"/>
          </p:cNvSpPr>
          <p:nvPr>
            <p:ph type="sldImg"/>
          </p:nvPr>
        </p:nvSpPr>
        <p:spPr>
          <a:xfrm>
            <a:off x="982663" y="788988"/>
            <a:ext cx="5135562" cy="3852862"/>
          </a:xfrm>
          <a:ln/>
        </p:spPr>
      </p:sp>
      <p:sp>
        <p:nvSpPr>
          <p:cNvPr id="14340" name="Rectangle 3"/>
          <p:cNvSpPr>
            <a:spLocks noGrp="1" noChangeArrowheads="1"/>
          </p:cNvSpPr>
          <p:nvPr>
            <p:ph type="body" idx="1"/>
          </p:nvPr>
        </p:nvSpPr>
        <p:spPr>
          <a:xfrm>
            <a:off x="958850" y="4878388"/>
            <a:ext cx="5183188" cy="4564062"/>
          </a:xfrm>
        </p:spPr>
        <p:txBody>
          <a:bodyPr/>
          <a:lstStyle/>
          <a:p>
            <a:pPr eaLnBrk="1" hangingPunct="1">
              <a:defRPr/>
            </a:pPr>
            <a:endParaRPr lang="it-IT" altLang="it-IT" dirty="0" smtClean="0">
              <a:latin typeface="+mn-lt"/>
            </a:endParaRPr>
          </a:p>
        </p:txBody>
      </p:sp>
    </p:spTree>
    <p:extLst>
      <p:ext uri="{BB962C8B-B14F-4D97-AF65-F5344CB8AC3E}">
        <p14:creationId xmlns:p14="http://schemas.microsoft.com/office/powerpoint/2010/main" val="1720689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46150" eaLnBrk="0" hangingPunct="0">
              <a:spcBef>
                <a:spcPct val="30000"/>
              </a:spcBef>
              <a:defRPr sz="1200">
                <a:solidFill>
                  <a:schemeClr val="tx1"/>
                </a:solidFill>
                <a:latin typeface="Times New Roman" pitchFamily="18" charset="0"/>
              </a:defRPr>
            </a:lvl1pPr>
            <a:lvl2pPr marL="781050" indent="-298450" defTabSz="946150" eaLnBrk="0" hangingPunct="0">
              <a:spcBef>
                <a:spcPct val="30000"/>
              </a:spcBef>
              <a:defRPr sz="1200">
                <a:solidFill>
                  <a:schemeClr val="tx1"/>
                </a:solidFill>
                <a:latin typeface="Times New Roman" pitchFamily="18" charset="0"/>
              </a:defRPr>
            </a:lvl2pPr>
            <a:lvl3pPr marL="1201738" indent="-238125" defTabSz="946150" eaLnBrk="0" hangingPunct="0">
              <a:spcBef>
                <a:spcPct val="30000"/>
              </a:spcBef>
              <a:defRPr sz="1200">
                <a:solidFill>
                  <a:schemeClr val="tx1"/>
                </a:solidFill>
                <a:latin typeface="Times New Roman" pitchFamily="18" charset="0"/>
              </a:defRPr>
            </a:lvl3pPr>
            <a:lvl4pPr marL="1684338" indent="-238125" defTabSz="946150" eaLnBrk="0" hangingPunct="0">
              <a:spcBef>
                <a:spcPct val="30000"/>
              </a:spcBef>
              <a:defRPr sz="1200">
                <a:solidFill>
                  <a:schemeClr val="tx1"/>
                </a:solidFill>
                <a:latin typeface="Times New Roman" pitchFamily="18" charset="0"/>
              </a:defRPr>
            </a:lvl4pPr>
            <a:lvl5pPr marL="2166938" indent="-238125" defTabSz="946150" eaLnBrk="0" hangingPunct="0">
              <a:spcBef>
                <a:spcPct val="30000"/>
              </a:spcBef>
              <a:defRPr sz="1200">
                <a:solidFill>
                  <a:schemeClr val="tx1"/>
                </a:solidFill>
                <a:latin typeface="Times New Roman" pitchFamily="18" charset="0"/>
              </a:defRPr>
            </a:lvl5pPr>
            <a:lvl6pPr marL="2624138" indent="-238125" defTabSz="946150" eaLnBrk="0" fontAlgn="base" hangingPunct="0">
              <a:spcBef>
                <a:spcPct val="30000"/>
              </a:spcBef>
              <a:spcAft>
                <a:spcPct val="0"/>
              </a:spcAft>
              <a:defRPr sz="1200">
                <a:solidFill>
                  <a:schemeClr val="tx1"/>
                </a:solidFill>
                <a:latin typeface="Times New Roman" pitchFamily="18" charset="0"/>
              </a:defRPr>
            </a:lvl6pPr>
            <a:lvl7pPr marL="3081338" indent="-238125" defTabSz="946150" eaLnBrk="0" fontAlgn="base" hangingPunct="0">
              <a:spcBef>
                <a:spcPct val="30000"/>
              </a:spcBef>
              <a:spcAft>
                <a:spcPct val="0"/>
              </a:spcAft>
              <a:defRPr sz="1200">
                <a:solidFill>
                  <a:schemeClr val="tx1"/>
                </a:solidFill>
                <a:latin typeface="Times New Roman" pitchFamily="18" charset="0"/>
              </a:defRPr>
            </a:lvl7pPr>
            <a:lvl8pPr marL="3538538" indent="-238125" defTabSz="946150" eaLnBrk="0" fontAlgn="base" hangingPunct="0">
              <a:spcBef>
                <a:spcPct val="30000"/>
              </a:spcBef>
              <a:spcAft>
                <a:spcPct val="0"/>
              </a:spcAft>
              <a:defRPr sz="1200">
                <a:solidFill>
                  <a:schemeClr val="tx1"/>
                </a:solidFill>
                <a:latin typeface="Times New Roman" pitchFamily="18" charset="0"/>
              </a:defRPr>
            </a:lvl8pPr>
            <a:lvl9pPr marL="3995738" indent="-238125" defTabSz="9461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smtClean="0"/>
              <a:pPr eaLnBrk="1" hangingPunct="1">
                <a:spcBef>
                  <a:spcPct val="0"/>
                </a:spcBef>
              </a:pPr>
              <a:t>7</a:t>
            </a:fld>
            <a:endParaRPr lang="it-IT" altLang="it-IT" sz="1300" smtClean="0"/>
          </a:p>
        </p:txBody>
      </p:sp>
      <p:sp>
        <p:nvSpPr>
          <p:cNvPr id="15363" name="Rectangle 2"/>
          <p:cNvSpPr>
            <a:spLocks noGrp="1" noRot="1" noChangeAspect="1" noChangeArrowheads="1" noTextEdit="1"/>
          </p:cNvSpPr>
          <p:nvPr>
            <p:ph type="sldImg"/>
          </p:nvPr>
        </p:nvSpPr>
        <p:spPr>
          <a:xfrm>
            <a:off x="982663" y="788988"/>
            <a:ext cx="5135562" cy="3852862"/>
          </a:xfrm>
          <a:ln/>
        </p:spPr>
      </p:sp>
      <p:sp>
        <p:nvSpPr>
          <p:cNvPr id="14340" name="Rectangle 3"/>
          <p:cNvSpPr>
            <a:spLocks noGrp="1" noChangeArrowheads="1"/>
          </p:cNvSpPr>
          <p:nvPr>
            <p:ph type="body" idx="1"/>
          </p:nvPr>
        </p:nvSpPr>
        <p:spPr>
          <a:xfrm>
            <a:off x="958850" y="4878388"/>
            <a:ext cx="5183188" cy="4564062"/>
          </a:xfrm>
        </p:spPr>
        <p:txBody>
          <a:bodyPr/>
          <a:lstStyle/>
          <a:p>
            <a:pPr eaLnBrk="1" hangingPunct="1">
              <a:defRPr/>
            </a:pPr>
            <a:endParaRPr lang="it-IT" altLang="it-IT" dirty="0" smtClean="0">
              <a:latin typeface="+mn-lt"/>
            </a:endParaRPr>
          </a:p>
        </p:txBody>
      </p:sp>
    </p:spTree>
    <p:extLst>
      <p:ext uri="{BB962C8B-B14F-4D97-AF65-F5344CB8AC3E}">
        <p14:creationId xmlns:p14="http://schemas.microsoft.com/office/powerpoint/2010/main" val="1048799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8</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extLst>
      <p:ext uri="{BB962C8B-B14F-4D97-AF65-F5344CB8AC3E}">
        <p14:creationId xmlns:p14="http://schemas.microsoft.com/office/powerpoint/2010/main" val="2926568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9</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extLst>
      <p:ext uri="{BB962C8B-B14F-4D97-AF65-F5344CB8AC3E}">
        <p14:creationId xmlns:p14="http://schemas.microsoft.com/office/powerpoint/2010/main" val="3088916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10</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extLst>
      <p:ext uri="{BB962C8B-B14F-4D97-AF65-F5344CB8AC3E}">
        <p14:creationId xmlns:p14="http://schemas.microsoft.com/office/powerpoint/2010/main" val="3970460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EBF083E1-D240-4A27-92C8-41E5D8A267B9}" type="slidenum">
              <a:rPr lang="it-IT" altLang="it-IT"/>
              <a:pPr>
                <a:defRPr/>
              </a:pPr>
              <a:t>‹N›</a:t>
            </a:fld>
            <a:endParaRPr lang="it-IT" altLang="it-IT"/>
          </a:p>
        </p:txBody>
      </p:sp>
    </p:spTree>
    <p:extLst>
      <p:ext uri="{BB962C8B-B14F-4D97-AF65-F5344CB8AC3E}">
        <p14:creationId xmlns:p14="http://schemas.microsoft.com/office/powerpoint/2010/main" val="262280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E6C13E5-A494-4856-8C9A-DCCEB99E4B2E}" type="slidenum">
              <a:rPr lang="it-IT" altLang="it-IT"/>
              <a:pPr>
                <a:defRPr/>
              </a:pPr>
              <a:t>‹N›</a:t>
            </a:fld>
            <a:endParaRPr lang="it-IT" altLang="it-IT"/>
          </a:p>
        </p:txBody>
      </p:sp>
    </p:spTree>
    <p:extLst>
      <p:ext uri="{BB962C8B-B14F-4D97-AF65-F5344CB8AC3E}">
        <p14:creationId xmlns:p14="http://schemas.microsoft.com/office/powerpoint/2010/main" val="116701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dirty="0"/>
          </a:p>
        </p:txBody>
      </p:sp>
      <p:sp>
        <p:nvSpPr>
          <p:cNvPr id="6" name="Rectangle 6"/>
          <p:cNvSpPr>
            <a:spLocks noGrp="1" noChangeArrowheads="1"/>
          </p:cNvSpPr>
          <p:nvPr>
            <p:ph type="sldNum" sz="quarter" idx="12"/>
          </p:nvPr>
        </p:nvSpPr>
        <p:spPr>
          <a:ln/>
        </p:spPr>
        <p:txBody>
          <a:bodyPr/>
          <a:lstStyle>
            <a:lvl1pPr>
              <a:defRPr/>
            </a:lvl1pPr>
          </a:lstStyle>
          <a:p>
            <a:pPr>
              <a:defRPr/>
            </a:pPr>
            <a:fld id="{69AE376C-CD0F-4ECC-BC5E-3C87D2E0769B}" type="slidenum">
              <a:rPr lang="it-IT" altLang="it-IT"/>
              <a:pPr>
                <a:defRPr/>
              </a:pPr>
              <a:t>‹N›</a:t>
            </a:fld>
            <a:endParaRPr lang="it-IT" altLang="it-IT"/>
          </a:p>
        </p:txBody>
      </p:sp>
    </p:spTree>
    <p:extLst>
      <p:ext uri="{BB962C8B-B14F-4D97-AF65-F5344CB8AC3E}">
        <p14:creationId xmlns:p14="http://schemas.microsoft.com/office/powerpoint/2010/main" val="128666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BBF1BEC5-06AA-474E-BFA6-5EEFB5620BAC}" type="slidenum">
              <a:rPr lang="it-IT" altLang="it-IT"/>
              <a:pPr>
                <a:defRPr/>
              </a:pPr>
              <a:t>‹N›</a:t>
            </a:fld>
            <a:endParaRPr lang="it-IT" altLang="it-IT"/>
          </a:p>
        </p:txBody>
      </p:sp>
    </p:spTree>
    <p:extLst>
      <p:ext uri="{BB962C8B-B14F-4D97-AF65-F5344CB8AC3E}">
        <p14:creationId xmlns:p14="http://schemas.microsoft.com/office/powerpoint/2010/main" val="80835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C8BD2856-827D-4611-A262-8842FC3E4FA5}" type="slidenum">
              <a:rPr lang="it-IT" altLang="it-IT"/>
              <a:pPr>
                <a:defRPr/>
              </a:pPr>
              <a:t>‹N›</a:t>
            </a:fld>
            <a:endParaRPr lang="it-IT" altLang="it-IT"/>
          </a:p>
        </p:txBody>
      </p:sp>
    </p:spTree>
    <p:extLst>
      <p:ext uri="{BB962C8B-B14F-4D97-AF65-F5344CB8AC3E}">
        <p14:creationId xmlns:p14="http://schemas.microsoft.com/office/powerpoint/2010/main" val="398966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784EC2BC-FE42-46C4-91A7-A43A4D172172}" type="slidenum">
              <a:rPr lang="it-IT" altLang="it-IT"/>
              <a:pPr>
                <a:defRPr/>
              </a:pPr>
              <a:t>‹N›</a:t>
            </a:fld>
            <a:endParaRPr lang="it-IT" altLang="it-IT"/>
          </a:p>
        </p:txBody>
      </p:sp>
    </p:spTree>
    <p:extLst>
      <p:ext uri="{BB962C8B-B14F-4D97-AF65-F5344CB8AC3E}">
        <p14:creationId xmlns:p14="http://schemas.microsoft.com/office/powerpoint/2010/main" val="352808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BA748542-C2F9-4A10-95FF-F1D13649DB52}" type="slidenum">
              <a:rPr lang="it-IT" altLang="it-IT"/>
              <a:pPr>
                <a:defRPr/>
              </a:pPr>
              <a:t>‹N›</a:t>
            </a:fld>
            <a:endParaRPr lang="it-IT" altLang="it-IT"/>
          </a:p>
        </p:txBody>
      </p:sp>
    </p:spTree>
    <p:extLst>
      <p:ext uri="{BB962C8B-B14F-4D97-AF65-F5344CB8AC3E}">
        <p14:creationId xmlns:p14="http://schemas.microsoft.com/office/powerpoint/2010/main" val="330199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173CA7C2-7314-4FF3-B82D-D0427144F208}" type="slidenum">
              <a:rPr lang="it-IT" altLang="it-IT"/>
              <a:pPr>
                <a:defRPr/>
              </a:pPr>
              <a:t>‹N›</a:t>
            </a:fld>
            <a:endParaRPr lang="it-IT" altLang="it-IT"/>
          </a:p>
        </p:txBody>
      </p:sp>
    </p:spTree>
    <p:extLst>
      <p:ext uri="{BB962C8B-B14F-4D97-AF65-F5344CB8AC3E}">
        <p14:creationId xmlns:p14="http://schemas.microsoft.com/office/powerpoint/2010/main" val="240900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86F531B0-99BE-439F-9A95-E2F594A5E4DD}" type="slidenum">
              <a:rPr lang="it-IT" altLang="it-IT"/>
              <a:pPr>
                <a:defRPr/>
              </a:pPr>
              <a:t>‹N›</a:t>
            </a:fld>
            <a:endParaRPr lang="it-IT" altLang="it-IT"/>
          </a:p>
        </p:txBody>
      </p:sp>
    </p:spTree>
    <p:extLst>
      <p:ext uri="{BB962C8B-B14F-4D97-AF65-F5344CB8AC3E}">
        <p14:creationId xmlns:p14="http://schemas.microsoft.com/office/powerpoint/2010/main" val="189327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63888" y="26064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EE036B1F-40EB-4FBD-BC1A-C6C2EC4C45BF}" type="slidenum">
              <a:rPr lang="it-IT" altLang="it-IT"/>
              <a:pPr>
                <a:defRPr/>
              </a:pPr>
              <a:t>‹N›</a:t>
            </a:fld>
            <a:endParaRPr lang="it-IT" altLang="it-IT" dirty="0"/>
          </a:p>
        </p:txBody>
      </p:sp>
      <p:pic>
        <p:nvPicPr>
          <p:cNvPr id="1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97776" y="6251400"/>
            <a:ext cx="1447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454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6964E39F-FF92-4B75-A426-993AB880B990}" type="slidenum">
              <a:rPr lang="it-IT" altLang="it-IT"/>
              <a:pPr>
                <a:defRPr/>
              </a:pPr>
              <a:t>‹N›</a:t>
            </a:fld>
            <a:endParaRPr lang="it-IT" altLang="it-IT"/>
          </a:p>
        </p:txBody>
      </p:sp>
    </p:spTree>
    <p:extLst>
      <p:ext uri="{BB962C8B-B14F-4D97-AF65-F5344CB8AC3E}">
        <p14:creationId xmlns:p14="http://schemas.microsoft.com/office/powerpoint/2010/main" val="337523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50000">
              <a:srgbClr val="FFFFFF"/>
            </a:gs>
            <a:gs pos="100000">
              <a:srgbClr val="99CC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it-IT" alt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lt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3733920-3460-4F7E-A5D5-557223D43C2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0.emf"/></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99CC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755650" y="966788"/>
            <a:ext cx="7920038" cy="1439862"/>
          </a:xfrm>
        </p:spPr>
        <p:txBody>
          <a:bodyPr/>
          <a:lstStyle/>
          <a:p>
            <a:pPr eaLnBrk="1" hangingPunct="1"/>
            <a:r>
              <a:rPr lang="it-IT" altLang="it-IT" sz="3600" b="1" dirty="0" smtClean="0">
                <a:solidFill>
                  <a:srgbClr val="FFFFFF"/>
                </a:solidFill>
                <a:latin typeface="Arial" charset="0"/>
              </a:rPr>
              <a:t>I contratti di rete. I dati del</a:t>
            </a:r>
            <a:br>
              <a:rPr lang="it-IT" altLang="it-IT" sz="3600" b="1" dirty="0" smtClean="0">
                <a:solidFill>
                  <a:srgbClr val="FFFFFF"/>
                </a:solidFill>
                <a:latin typeface="Arial" charset="0"/>
              </a:rPr>
            </a:br>
            <a:r>
              <a:rPr lang="it-IT" altLang="it-IT" sz="3600" b="1" dirty="0" smtClean="0">
                <a:solidFill>
                  <a:srgbClr val="FFFFFF"/>
                </a:solidFill>
                <a:latin typeface="Arial" charset="0"/>
              </a:rPr>
              <a:t> Registro delle Imprese</a:t>
            </a:r>
          </a:p>
        </p:txBody>
      </p:sp>
      <p:sp>
        <p:nvSpPr>
          <p:cNvPr id="8" name="Text Box 17"/>
          <p:cNvSpPr txBox="1">
            <a:spLocks noChangeArrowheads="1"/>
          </p:cNvSpPr>
          <p:nvPr/>
        </p:nvSpPr>
        <p:spPr bwMode="auto">
          <a:xfrm>
            <a:off x="2862096" y="6165850"/>
            <a:ext cx="38163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defRPr/>
            </a:pPr>
            <a:r>
              <a:rPr lang="it-IT" altLang="it-IT" sz="1800" b="1" dirty="0" smtClean="0">
                <a:solidFill>
                  <a:schemeClr val="tx2">
                    <a:lumMod val="75000"/>
                  </a:schemeClr>
                </a:solidFill>
                <a:latin typeface="Arial" charset="0"/>
              </a:rPr>
              <a:t>Unità operativa Statistica e Studi </a:t>
            </a:r>
            <a:r>
              <a:rPr lang="it-IT" altLang="it-IT" sz="1400" b="1" i="1" dirty="0" smtClean="0">
                <a:solidFill>
                  <a:schemeClr val="tx2">
                    <a:lumMod val="75000"/>
                  </a:schemeClr>
                </a:solidFill>
                <a:latin typeface="Arial" charset="0"/>
              </a:rPr>
              <a:t>statistica@fi.camcom.it</a:t>
            </a:r>
            <a:endParaRPr lang="it-IT" altLang="it-IT" sz="1800" b="1" i="1" dirty="0" smtClean="0">
              <a:solidFill>
                <a:schemeClr val="tx2">
                  <a:lumMod val="75000"/>
                </a:schemeClr>
              </a:solidFill>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0433" y="4981699"/>
            <a:ext cx="1447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000" b="1" dirty="0" smtClean="0">
                <a:solidFill>
                  <a:schemeClr val="tx1"/>
                </a:solidFill>
                <a:latin typeface="Arial" charset="0"/>
              </a:rPr>
              <a:t>Caratteristiche delle reti contratto</a:t>
            </a:r>
            <a:r>
              <a:rPr lang="it-IT" altLang="it-IT" sz="2800" b="1" dirty="0" smtClean="0">
                <a:solidFill>
                  <a:schemeClr val="tx1"/>
                </a:solidFill>
                <a:latin typeface="Arial" charset="0"/>
              </a:rPr>
              <a:t> – </a:t>
            </a:r>
            <a:r>
              <a:rPr lang="it-IT" altLang="it-IT" sz="1800" b="1" i="1" dirty="0" smtClean="0">
                <a:solidFill>
                  <a:schemeClr val="tx1"/>
                </a:solidFill>
                <a:latin typeface="Arial" charset="0"/>
              </a:rPr>
              <a:t>distribuzione a livello nazionale</a:t>
            </a:r>
            <a:endParaRPr lang="it-IT" altLang="it-IT" sz="2800" b="1" i="1" dirty="0" smtClean="0">
              <a:solidFill>
                <a:schemeClr val="tx1"/>
              </a:solidFill>
              <a:latin typeface="Arial" charset="0"/>
            </a:endParaRP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3" name="CasellaDiTesto 2"/>
          <p:cNvSpPr txBox="1"/>
          <p:nvPr/>
        </p:nvSpPr>
        <p:spPr>
          <a:xfrm>
            <a:off x="0" y="785436"/>
            <a:ext cx="9144000" cy="1261884"/>
          </a:xfrm>
          <a:prstGeom prst="rect">
            <a:avLst/>
          </a:prstGeom>
          <a:noFill/>
        </p:spPr>
        <p:txBody>
          <a:bodyPr wrap="square" rtlCol="0">
            <a:spAutoFit/>
          </a:bodyPr>
          <a:lstStyle/>
          <a:p>
            <a:pPr algn="just"/>
            <a:endParaRPr lang="it-IT" altLang="it-IT" sz="200" b="1" dirty="0">
              <a:latin typeface="Arial" charset="0"/>
            </a:endParaRPr>
          </a:p>
          <a:p>
            <a:pPr algn="just"/>
            <a:r>
              <a:rPr lang="it-IT" sz="1400" b="1" dirty="0" smtClean="0">
                <a:latin typeface="Arial" panose="020B0604020202020204" pitchFamily="34" charset="0"/>
                <a:cs typeface="Arial" panose="020B0604020202020204" pitchFamily="34" charset="0"/>
              </a:rPr>
              <a:t>Un aspetto interessante è capire se e come le imprese «mettono insieme» più settori. Per questo, abbiamo utilizzato la classificazione proposta da </a:t>
            </a:r>
            <a:r>
              <a:rPr lang="it-IT" sz="1400" b="1" dirty="0" err="1" smtClean="0">
                <a:latin typeface="Arial" panose="020B0604020202020204" pitchFamily="34" charset="0"/>
                <a:cs typeface="Arial" panose="020B0604020202020204" pitchFamily="34" charset="0"/>
              </a:rPr>
              <a:t>Infocamere</a:t>
            </a:r>
            <a:r>
              <a:rPr lang="it-IT" sz="1400" b="1" dirty="0" smtClean="0">
                <a:latin typeface="Arial" panose="020B0604020202020204" pitchFamily="34" charset="0"/>
                <a:cs typeface="Arial" panose="020B0604020202020204" pitchFamily="34" charset="0"/>
              </a:rPr>
              <a:t> </a:t>
            </a:r>
            <a:r>
              <a:rPr lang="it-IT" sz="1600" b="1" dirty="0" smtClean="0">
                <a:latin typeface="Arial" panose="020B0604020202020204" pitchFamily="34" charset="0"/>
                <a:cs typeface="Arial" panose="020B0604020202020204" pitchFamily="34" charset="0"/>
              </a:rPr>
              <a:t>(</a:t>
            </a:r>
            <a:r>
              <a:rPr lang="it-IT" sz="1400" b="1" i="1" dirty="0" smtClean="0">
                <a:latin typeface="Arial" panose="020B0604020202020204" pitchFamily="34" charset="0"/>
                <a:cs typeface="Arial" panose="020B0604020202020204" pitchFamily="34" charset="0"/>
              </a:rPr>
              <a:t>che individua agricoltura e pesca, industria e artigianato, commercio, servizi, turismo, e altri settori</a:t>
            </a:r>
            <a:r>
              <a:rPr lang="it-IT" sz="1600" b="1" dirty="0" smtClean="0">
                <a:latin typeface="Arial" panose="020B0604020202020204" pitchFamily="34" charset="0"/>
                <a:cs typeface="Arial" panose="020B0604020202020204" pitchFamily="34" charset="0"/>
              </a:rPr>
              <a:t>) </a:t>
            </a:r>
            <a:r>
              <a:rPr lang="it-IT" sz="1400" b="1" dirty="0" smtClean="0">
                <a:latin typeface="Arial" panose="020B0604020202020204" pitchFamily="34" charset="0"/>
                <a:cs typeface="Arial" panose="020B0604020202020204" pitchFamily="34" charset="0"/>
              </a:rPr>
              <a:t>e abbiamo ordinato i contratti (</a:t>
            </a:r>
            <a:r>
              <a:rPr lang="it-IT" sz="1400" b="1" i="1" dirty="0" smtClean="0">
                <a:latin typeface="Arial" panose="020B0604020202020204" pitchFamily="34" charset="0"/>
                <a:cs typeface="Arial" panose="020B0604020202020204" pitchFamily="34" charset="0"/>
              </a:rPr>
              <a:t>rilevati attraverso il repertorio</a:t>
            </a:r>
            <a:r>
              <a:rPr lang="it-IT" sz="1400" b="1" dirty="0" smtClean="0">
                <a:latin typeface="Arial" panose="020B0604020202020204" pitchFamily="34" charset="0"/>
                <a:cs typeface="Arial" panose="020B0604020202020204" pitchFamily="34" charset="0"/>
              </a:rPr>
              <a:t>) lungo una scala da 1 (un unico settore) a cinque-sei, tanto a livello nazionale, quanto a livello fiorentino.</a:t>
            </a:r>
            <a:endParaRPr lang="it-IT" sz="1600" b="1" dirty="0" smtClean="0">
              <a:latin typeface="Arial" panose="020B0604020202020204" pitchFamily="34" charset="0"/>
              <a:cs typeface="Arial" panose="020B0604020202020204" pitchFamily="34" charset="0"/>
            </a:endParaRPr>
          </a:p>
        </p:txBody>
      </p:sp>
      <p:pic>
        <p:nvPicPr>
          <p:cNvPr id="4" name="Immagine 3"/>
          <p:cNvPicPr>
            <a:picLocks noChangeAspect="1"/>
          </p:cNvPicPr>
          <p:nvPr/>
        </p:nvPicPr>
        <p:blipFill>
          <a:blip r:embed="rId3"/>
          <a:stretch>
            <a:fillRect/>
          </a:stretch>
        </p:blipFill>
        <p:spPr>
          <a:xfrm>
            <a:off x="829590" y="2061193"/>
            <a:ext cx="7484819" cy="4488875"/>
          </a:xfrm>
          <a:prstGeom prst="rect">
            <a:avLst/>
          </a:prstGeom>
        </p:spPr>
      </p:pic>
    </p:spTree>
    <p:extLst>
      <p:ext uri="{BB962C8B-B14F-4D97-AF65-F5344CB8AC3E}">
        <p14:creationId xmlns:p14="http://schemas.microsoft.com/office/powerpoint/2010/main" val="1092066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000" b="1" dirty="0" smtClean="0">
                <a:solidFill>
                  <a:schemeClr val="tx1"/>
                </a:solidFill>
                <a:latin typeface="Arial" charset="0"/>
              </a:rPr>
              <a:t>Caratteristiche delle reti contratto</a:t>
            </a:r>
            <a:r>
              <a:rPr lang="it-IT" altLang="it-IT" sz="2800" b="1" dirty="0" smtClean="0">
                <a:solidFill>
                  <a:schemeClr val="tx1"/>
                </a:solidFill>
                <a:latin typeface="Arial" charset="0"/>
              </a:rPr>
              <a:t> – </a:t>
            </a:r>
            <a:r>
              <a:rPr lang="it-IT" altLang="it-IT" sz="1800" b="1" i="1" dirty="0" smtClean="0">
                <a:solidFill>
                  <a:schemeClr val="tx1"/>
                </a:solidFill>
                <a:latin typeface="Arial" charset="0"/>
              </a:rPr>
              <a:t>distribuzione a livello fiorentino</a:t>
            </a:r>
            <a:endParaRPr lang="it-IT" altLang="it-IT" sz="2800" b="1" i="1" dirty="0" smtClean="0">
              <a:solidFill>
                <a:schemeClr val="tx1"/>
              </a:solidFill>
              <a:latin typeface="Arial" charset="0"/>
            </a:endParaRP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3" name="CasellaDiTesto 2"/>
          <p:cNvSpPr txBox="1"/>
          <p:nvPr/>
        </p:nvSpPr>
        <p:spPr>
          <a:xfrm>
            <a:off x="81086" y="836712"/>
            <a:ext cx="8784976" cy="1107996"/>
          </a:xfrm>
          <a:prstGeom prst="rect">
            <a:avLst/>
          </a:prstGeom>
          <a:noFill/>
        </p:spPr>
        <p:txBody>
          <a:bodyPr wrap="square" rtlCol="0">
            <a:spAutoFit/>
          </a:bodyPr>
          <a:lstStyle/>
          <a:p>
            <a:pPr algn="just"/>
            <a:endParaRPr lang="it-IT" altLang="it-IT" sz="200" b="1" dirty="0">
              <a:latin typeface="Arial" charset="0"/>
            </a:endParaRPr>
          </a:p>
          <a:p>
            <a:pPr algn="just"/>
            <a:r>
              <a:rPr lang="it-IT" sz="1600" b="1" dirty="0" smtClean="0">
                <a:latin typeface="Arial" panose="020B0604020202020204" pitchFamily="34" charset="0"/>
                <a:cs typeface="Arial" panose="020B0604020202020204" pitchFamily="34" charset="0"/>
              </a:rPr>
              <a:t>Un aspetto interessante è capire se e come le imprese «mettono insieme» più settori. </a:t>
            </a:r>
          </a:p>
          <a:p>
            <a:pPr algn="just"/>
            <a:r>
              <a:rPr lang="it-IT" sz="1600" b="1" dirty="0" smtClean="0">
                <a:latin typeface="Arial" panose="020B0604020202020204" pitchFamily="34" charset="0"/>
                <a:cs typeface="Arial" panose="020B0604020202020204" pitchFamily="34" charset="0"/>
              </a:rPr>
              <a:t>Per questo, abbiamo utilizzato la classificazione proposta da </a:t>
            </a:r>
            <a:r>
              <a:rPr lang="it-IT" sz="1600" b="1" dirty="0" err="1" smtClean="0">
                <a:latin typeface="Arial" panose="020B0604020202020204" pitchFamily="34" charset="0"/>
                <a:cs typeface="Arial" panose="020B0604020202020204" pitchFamily="34" charset="0"/>
              </a:rPr>
              <a:t>Infocamere</a:t>
            </a:r>
            <a:r>
              <a:rPr lang="it-IT" sz="1600" b="1" dirty="0" smtClean="0">
                <a:latin typeface="Arial" panose="020B0604020202020204" pitchFamily="34" charset="0"/>
                <a:cs typeface="Arial" panose="020B0604020202020204" pitchFamily="34" charset="0"/>
              </a:rPr>
              <a:t> e abbiamo ordinato i contratti (rilevati attraverso il repertorio) lungo una scala da 1 (un unico settore) a cinque-sei, tanto a livello nazionale, quanto a livello fiorentino.</a:t>
            </a:r>
          </a:p>
        </p:txBody>
      </p:sp>
      <p:pic>
        <p:nvPicPr>
          <p:cNvPr id="2" name="Immagine 1"/>
          <p:cNvPicPr>
            <a:picLocks noChangeAspect="1"/>
          </p:cNvPicPr>
          <p:nvPr/>
        </p:nvPicPr>
        <p:blipFill>
          <a:blip r:embed="rId3"/>
          <a:stretch>
            <a:fillRect/>
          </a:stretch>
        </p:blipFill>
        <p:spPr>
          <a:xfrm>
            <a:off x="835700" y="2096478"/>
            <a:ext cx="7264692" cy="4356858"/>
          </a:xfrm>
          <a:prstGeom prst="rect">
            <a:avLst/>
          </a:prstGeom>
        </p:spPr>
      </p:pic>
    </p:spTree>
    <p:extLst>
      <p:ext uri="{BB962C8B-B14F-4D97-AF65-F5344CB8AC3E}">
        <p14:creationId xmlns:p14="http://schemas.microsoft.com/office/powerpoint/2010/main" val="3131013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Lo scopo dei contratti</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3" name="CasellaDiTesto 2"/>
          <p:cNvSpPr txBox="1"/>
          <p:nvPr/>
        </p:nvSpPr>
        <p:spPr>
          <a:xfrm>
            <a:off x="81086" y="818742"/>
            <a:ext cx="8955410" cy="5293757"/>
          </a:xfrm>
          <a:prstGeom prst="rect">
            <a:avLst/>
          </a:prstGeom>
          <a:noFill/>
        </p:spPr>
        <p:txBody>
          <a:bodyPr wrap="square" rtlCol="0">
            <a:spAutoFit/>
          </a:bodyPr>
          <a:lstStyle/>
          <a:p>
            <a:pPr algn="just"/>
            <a:endParaRPr lang="it-IT" altLang="it-IT" sz="200" b="1" dirty="0">
              <a:latin typeface="Arial" charset="0"/>
            </a:endParaRPr>
          </a:p>
          <a:p>
            <a:pPr algn="just"/>
            <a:r>
              <a:rPr lang="it-IT" sz="1600" b="1" dirty="0" smtClean="0">
                <a:latin typeface="Arial" panose="020B0604020202020204" pitchFamily="34" charset="0"/>
                <a:cs typeface="Arial" panose="020B0604020202020204" pitchFamily="34" charset="0"/>
              </a:rPr>
              <a:t>L’analisi sull’oggetto e/o la finalità alla base del contratto si può basare sul codice ATECO (per le reti soggetto), sulla descrizione (per le reti contratto); in quest’ultimo caso l’analisi non può appoggiarsi alla classificazione delle attività economiche.</a:t>
            </a:r>
          </a:p>
          <a:p>
            <a:pPr algn="just"/>
            <a:endParaRPr lang="it-IT" sz="1600" b="1" dirty="0">
              <a:latin typeface="Arial" panose="020B0604020202020204" pitchFamily="34" charset="0"/>
              <a:cs typeface="Arial" panose="020B0604020202020204" pitchFamily="34" charset="0"/>
            </a:endParaRPr>
          </a:p>
          <a:p>
            <a:pPr algn="just"/>
            <a:r>
              <a:rPr lang="it-IT" sz="1600" b="1" dirty="0" smtClean="0">
                <a:solidFill>
                  <a:srgbClr val="FF0000"/>
                </a:solidFill>
                <a:latin typeface="Arial" panose="020B0604020202020204" pitchFamily="34" charset="0"/>
                <a:cs typeface="Arial" panose="020B0604020202020204" pitchFamily="34" charset="0"/>
              </a:rPr>
              <a:t>RETI SOGGETTO</a:t>
            </a:r>
          </a:p>
          <a:p>
            <a:pPr algn="just"/>
            <a:r>
              <a:rPr lang="it-IT" sz="1600" b="1" dirty="0" smtClean="0">
                <a:latin typeface="Arial" panose="020B0604020202020204" pitchFamily="34" charset="0"/>
                <a:cs typeface="Arial" panose="020B0604020202020204" pitchFamily="34" charset="0"/>
              </a:rPr>
              <a:t>Le 108 imprese fiorentine aderiscono, come si è visto, a 45 reti. L’analisi per codice </a:t>
            </a:r>
            <a:r>
              <a:rPr lang="it-IT" sz="1600" b="1" dirty="0" err="1" smtClean="0">
                <a:latin typeface="Arial" panose="020B0604020202020204" pitchFamily="34" charset="0"/>
                <a:cs typeface="Arial" panose="020B0604020202020204" pitchFamily="34" charset="0"/>
              </a:rPr>
              <a:t>Ateco</a:t>
            </a:r>
            <a:r>
              <a:rPr lang="it-IT" sz="1600" b="1" dirty="0" smtClean="0">
                <a:latin typeface="Arial" panose="020B0604020202020204" pitchFamily="34" charset="0"/>
                <a:cs typeface="Arial" panose="020B0604020202020204" pitchFamily="34" charset="0"/>
              </a:rPr>
              <a:t> evidenzia  (al netto di 9 unità non classificate) la prevalenza delle attività di servizio; in particolare alla sezione M «attività professionali, scientifiche e tecniche» sono ricondotti 11 contratti, 6 dei quali riconducibili ai servizi di direzione aziendale e consulenza gestionale. All’interno </a:t>
            </a:r>
            <a:r>
              <a:rPr lang="it-IT" sz="1600" b="1" dirty="0">
                <a:latin typeface="Arial" panose="020B0604020202020204" pitchFamily="34" charset="0"/>
                <a:cs typeface="Arial" panose="020B0604020202020204" pitchFamily="34" charset="0"/>
              </a:rPr>
              <a:t>della sezione N «Noleggio, agenzie di viaggio, servizi di supporto alle </a:t>
            </a:r>
            <a:r>
              <a:rPr lang="it-IT" sz="1600" b="1" dirty="0" smtClean="0">
                <a:latin typeface="Arial" panose="020B0604020202020204" pitchFamily="34" charset="0"/>
                <a:cs typeface="Arial" panose="020B0604020202020204" pitchFamily="34" charset="0"/>
              </a:rPr>
              <a:t>imprese» 3 dei 7 contratti rimandano all’organizzazione di attività per la cura e la gestione di edifici e del paesaggio e del verde e altri </a:t>
            </a:r>
            <a:r>
              <a:rPr lang="it-IT" sz="1600" b="1" dirty="0">
                <a:latin typeface="Arial" panose="020B0604020202020204" pitchFamily="34" charset="0"/>
                <a:cs typeface="Arial" panose="020B0604020202020204" pitchFamily="34" charset="0"/>
              </a:rPr>
              <a:t>3 alle </a:t>
            </a:r>
            <a:r>
              <a:rPr lang="it-IT" sz="1600" b="1" dirty="0" smtClean="0">
                <a:latin typeface="Arial" panose="020B0604020202020204" pitchFamily="34" charset="0"/>
                <a:cs typeface="Arial" panose="020B0604020202020204" pitchFamily="34" charset="0"/>
              </a:rPr>
              <a:t>attività di supporto per le funzioni d'ufficio e altri servizi di supporto alle imprese.</a:t>
            </a:r>
          </a:p>
          <a:p>
            <a:pPr algn="just"/>
            <a:endParaRPr lang="it-IT" sz="1600" b="1" dirty="0">
              <a:latin typeface="Arial" panose="020B0604020202020204" pitchFamily="34" charset="0"/>
              <a:cs typeface="Arial" panose="020B0604020202020204" pitchFamily="34" charset="0"/>
            </a:endParaRPr>
          </a:p>
          <a:p>
            <a:pPr algn="just"/>
            <a:r>
              <a:rPr lang="it-IT" sz="1600" b="1" dirty="0" smtClean="0">
                <a:solidFill>
                  <a:srgbClr val="FF0000"/>
                </a:solidFill>
                <a:latin typeface="Arial" panose="020B0604020202020204" pitchFamily="34" charset="0"/>
                <a:cs typeface="Arial" panose="020B0604020202020204" pitchFamily="34" charset="0"/>
              </a:rPr>
              <a:t>RETI CONTRATTO</a:t>
            </a:r>
            <a:endParaRPr lang="it-IT" sz="1600" b="1" dirty="0">
              <a:latin typeface="Arial" panose="020B0604020202020204" pitchFamily="34" charset="0"/>
              <a:cs typeface="Arial" panose="020B0604020202020204" pitchFamily="34" charset="0"/>
            </a:endParaRPr>
          </a:p>
          <a:p>
            <a:pPr algn="just"/>
            <a:r>
              <a:rPr lang="it-IT" sz="1600" b="1" dirty="0" smtClean="0">
                <a:latin typeface="Arial" panose="020B0604020202020204" pitchFamily="34" charset="0"/>
                <a:cs typeface="Arial" panose="020B0604020202020204" pitchFamily="34" charset="0"/>
              </a:rPr>
              <a:t>Premesso che il metodo più idoneo si fonda sull’applicazione di software di analisi del contenuto, in questa sede si è proceduto  attraverso il conteggio di alcune «parole chiave» all’interno del campo oggetto. All’interno dei circa 230 oggetti analizzati appaiono con discreta frequenza termini come innovazione (57 ricorrenze), mercato (119) o mercati (28), che segnalano come la ricerca di nuovi sbocchi o canali sia un elemento rilevante (in molti casi si parla di penetrazione in nuovi mercati). </a:t>
            </a:r>
          </a:p>
        </p:txBody>
      </p:sp>
    </p:spTree>
    <p:extLst>
      <p:ext uri="{BB962C8B-B14F-4D97-AF65-F5344CB8AC3E}">
        <p14:creationId xmlns:p14="http://schemas.microsoft.com/office/powerpoint/2010/main" val="1851831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Caratteristiche delle imprese retiste fiorentine</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3" name="CasellaDiTesto 2"/>
          <p:cNvSpPr txBox="1"/>
          <p:nvPr/>
        </p:nvSpPr>
        <p:spPr>
          <a:xfrm>
            <a:off x="81086" y="836712"/>
            <a:ext cx="8784976" cy="1885131"/>
          </a:xfrm>
          <a:prstGeom prst="rect">
            <a:avLst/>
          </a:prstGeom>
          <a:noFill/>
        </p:spPr>
        <p:txBody>
          <a:bodyPr wrap="square" rtlCol="0">
            <a:spAutoFit/>
          </a:bodyPr>
          <a:lstStyle/>
          <a:p>
            <a:pPr algn="just"/>
            <a:endParaRPr lang="it-IT" altLang="it-IT" sz="200" b="1" dirty="0">
              <a:latin typeface="Arial" charset="0"/>
            </a:endParaRPr>
          </a:p>
          <a:p>
            <a:pPr algn="just"/>
            <a:r>
              <a:rPr lang="it-IT" sz="1600" b="1" dirty="0" smtClean="0">
                <a:latin typeface="Arial" panose="020B0604020202020204" pitchFamily="34" charset="0"/>
                <a:cs typeface="Arial" panose="020B0604020202020204" pitchFamily="34" charset="0"/>
              </a:rPr>
              <a:t>Nei contratti con soggettività giuridica assistiamo a una presenza univoca delle imprese. Ovvero un soggetto appartiene a un’unica rete soggetto.</a:t>
            </a:r>
          </a:p>
          <a:p>
            <a:pPr algn="just"/>
            <a:endParaRPr lang="it-IT" sz="800" b="1" dirty="0">
              <a:latin typeface="Arial" panose="020B0604020202020204" pitchFamily="34" charset="0"/>
              <a:cs typeface="Arial" panose="020B0604020202020204" pitchFamily="34" charset="0"/>
            </a:endParaRPr>
          </a:p>
          <a:p>
            <a:pPr algn="just"/>
            <a:r>
              <a:rPr lang="it-IT" sz="1600" b="1" dirty="0" smtClean="0">
                <a:latin typeface="Arial" panose="020B0604020202020204" pitchFamily="34" charset="0"/>
                <a:cs typeface="Arial" panose="020B0604020202020204" pitchFamily="34" charset="0"/>
              </a:rPr>
              <a:t>Questo fenomeno non si ripresenta in maniera così univoca nel caso delle reti senza soggettività giuridica. L’85,8% delle imprese aderisce a un unico contratto, il 9,4% a 2. </a:t>
            </a:r>
            <a:endParaRPr lang="it-IT" sz="1600" b="1" dirty="0">
              <a:latin typeface="Arial" panose="020B0604020202020204" pitchFamily="34" charset="0"/>
              <a:cs typeface="Arial" panose="020B0604020202020204" pitchFamily="34" charset="0"/>
            </a:endParaRPr>
          </a:p>
          <a:p>
            <a:pPr algn="just"/>
            <a:endParaRPr lang="it-IT" sz="1050" b="1" dirty="0" smtClean="0">
              <a:latin typeface="Arial" panose="020B0604020202020204" pitchFamily="34" charset="0"/>
              <a:cs typeface="Arial" panose="020B0604020202020204" pitchFamily="34" charset="0"/>
            </a:endParaRPr>
          </a:p>
          <a:p>
            <a:pPr algn="just"/>
            <a:r>
              <a:rPr lang="it-IT" sz="1600" b="1" dirty="0" smtClean="0">
                <a:latin typeface="Arial" panose="020B0604020202020204" pitchFamily="34" charset="0"/>
                <a:cs typeface="Arial" panose="020B0604020202020204" pitchFamily="34" charset="0"/>
              </a:rPr>
              <a:t>Quindi delle 603 posizioni riconducibili a contratti, il 71% sono univocamente associate a un unico accordo, le restanti a due o più. </a:t>
            </a:r>
          </a:p>
        </p:txBody>
      </p:sp>
      <p:sp>
        <p:nvSpPr>
          <p:cNvPr id="16" name="CasellaDiTesto 15"/>
          <p:cNvSpPr txBox="1"/>
          <p:nvPr/>
        </p:nvSpPr>
        <p:spPr>
          <a:xfrm>
            <a:off x="81086" y="6459263"/>
            <a:ext cx="8784976" cy="369332"/>
          </a:xfrm>
          <a:prstGeom prst="rect">
            <a:avLst/>
          </a:prstGeom>
          <a:noFill/>
        </p:spPr>
        <p:txBody>
          <a:bodyPr wrap="square" rtlCol="0">
            <a:spAutoFit/>
          </a:bodyPr>
          <a:lstStyle/>
          <a:p>
            <a:pPr algn="just"/>
            <a:endParaRPr lang="it-IT" altLang="it-IT" sz="200" b="1" dirty="0">
              <a:latin typeface="Arial" charset="0"/>
            </a:endParaRPr>
          </a:p>
          <a:p>
            <a:pPr algn="just"/>
            <a:r>
              <a:rPr lang="it-IT" sz="1600" b="1" dirty="0" smtClean="0">
                <a:latin typeface="Arial" panose="020B0604020202020204" pitchFamily="34" charset="0"/>
                <a:cs typeface="Arial" panose="020B0604020202020204" pitchFamily="34" charset="0"/>
              </a:rPr>
              <a:t>Quindi una quota significativa di imprese ritiene strategico «muoversi su più fronti».</a:t>
            </a:r>
            <a:endParaRPr lang="it-IT" sz="200" b="1" dirty="0">
              <a:latin typeface="Arial" panose="020B0604020202020204" pitchFamily="34" charset="0"/>
              <a:cs typeface="Arial" panose="020B0604020202020204" pitchFamily="34" charset="0"/>
            </a:endParaRPr>
          </a:p>
        </p:txBody>
      </p:sp>
      <p:pic>
        <p:nvPicPr>
          <p:cNvPr id="5" name="Immagine 4"/>
          <p:cNvPicPr>
            <a:picLocks noChangeAspect="1"/>
          </p:cNvPicPr>
          <p:nvPr/>
        </p:nvPicPr>
        <p:blipFill>
          <a:blip r:embed="rId3"/>
          <a:stretch>
            <a:fillRect/>
          </a:stretch>
        </p:blipFill>
        <p:spPr>
          <a:xfrm>
            <a:off x="1705281" y="2733278"/>
            <a:ext cx="6001598" cy="3883299"/>
          </a:xfrm>
          <a:prstGeom prst="rect">
            <a:avLst/>
          </a:prstGeom>
        </p:spPr>
      </p:pic>
    </p:spTree>
    <p:extLst>
      <p:ext uri="{BB962C8B-B14F-4D97-AF65-F5344CB8AC3E}">
        <p14:creationId xmlns:p14="http://schemas.microsoft.com/office/powerpoint/2010/main" val="4289215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Caratteristiche delle imprese retiste fiorentine</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3" name="CasellaDiTesto 2"/>
          <p:cNvSpPr txBox="1"/>
          <p:nvPr/>
        </p:nvSpPr>
        <p:spPr>
          <a:xfrm>
            <a:off x="81086" y="836712"/>
            <a:ext cx="8784976" cy="1354217"/>
          </a:xfrm>
          <a:prstGeom prst="rect">
            <a:avLst/>
          </a:prstGeom>
          <a:noFill/>
        </p:spPr>
        <p:txBody>
          <a:bodyPr wrap="square" rtlCol="0">
            <a:spAutoFit/>
          </a:bodyPr>
          <a:lstStyle/>
          <a:p>
            <a:pPr algn="just"/>
            <a:endParaRPr lang="it-IT" altLang="it-IT" sz="200" b="1" dirty="0">
              <a:latin typeface="Arial" charset="0"/>
            </a:endParaRPr>
          </a:p>
          <a:p>
            <a:pPr algn="just"/>
            <a:r>
              <a:rPr lang="it-IT" sz="1600" b="1" dirty="0" smtClean="0">
                <a:latin typeface="Arial" panose="020B0604020202020204" pitchFamily="34" charset="0"/>
                <a:cs typeface="Arial" panose="020B0604020202020204" pitchFamily="34" charset="0"/>
              </a:rPr>
              <a:t>Le imprese coinvolte in reti contratti hanno un numero di addetti dipendenti (DATO RIFERITO A META’ 2021) che ammonta a 33.785. Si tratta di un numero che ammonta a circa il 10% dell’intero ammontare di dipendenti riconducibili a sedi di imprese attive. Può essere interessante osservare la dimensione delle imprese retiste nelle due famiglie di reti:</a:t>
            </a:r>
          </a:p>
        </p:txBody>
      </p:sp>
      <p:pic>
        <p:nvPicPr>
          <p:cNvPr id="4" name="Immagine 3"/>
          <p:cNvPicPr>
            <a:picLocks noChangeAspect="1"/>
          </p:cNvPicPr>
          <p:nvPr/>
        </p:nvPicPr>
        <p:blipFill>
          <a:blip r:embed="rId3"/>
          <a:stretch>
            <a:fillRect/>
          </a:stretch>
        </p:blipFill>
        <p:spPr>
          <a:xfrm>
            <a:off x="4211960" y="2282277"/>
            <a:ext cx="4896544" cy="3419177"/>
          </a:xfrm>
          <a:prstGeom prst="rect">
            <a:avLst/>
          </a:prstGeom>
        </p:spPr>
      </p:pic>
      <p:pic>
        <p:nvPicPr>
          <p:cNvPr id="6" name="Immagine 5"/>
          <p:cNvPicPr>
            <a:picLocks noChangeAspect="1"/>
          </p:cNvPicPr>
          <p:nvPr/>
        </p:nvPicPr>
        <p:blipFill>
          <a:blip r:embed="rId4"/>
          <a:stretch>
            <a:fillRect/>
          </a:stretch>
        </p:blipFill>
        <p:spPr>
          <a:xfrm>
            <a:off x="35496" y="2132856"/>
            <a:ext cx="4172174" cy="4623995"/>
          </a:xfrm>
          <a:prstGeom prst="rect">
            <a:avLst/>
          </a:prstGeom>
        </p:spPr>
      </p:pic>
    </p:spTree>
    <p:extLst>
      <p:ext uri="{BB962C8B-B14F-4D97-AF65-F5344CB8AC3E}">
        <p14:creationId xmlns:p14="http://schemas.microsoft.com/office/powerpoint/2010/main" val="3433101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Caratteristiche delle imprese retiste fiorentine</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3" name="CasellaDiTesto 2"/>
          <p:cNvSpPr txBox="1"/>
          <p:nvPr/>
        </p:nvSpPr>
        <p:spPr>
          <a:xfrm>
            <a:off x="81086" y="818742"/>
            <a:ext cx="8784976" cy="1107996"/>
          </a:xfrm>
          <a:prstGeom prst="rect">
            <a:avLst/>
          </a:prstGeom>
          <a:noFill/>
        </p:spPr>
        <p:txBody>
          <a:bodyPr wrap="square" rtlCol="0">
            <a:spAutoFit/>
          </a:bodyPr>
          <a:lstStyle/>
          <a:p>
            <a:pPr algn="just"/>
            <a:endParaRPr lang="it-IT" altLang="it-IT" sz="200" b="1" dirty="0">
              <a:latin typeface="Arial" charset="0"/>
            </a:endParaRPr>
          </a:p>
          <a:p>
            <a:pPr algn="just"/>
            <a:r>
              <a:rPr lang="it-IT" sz="1600" b="1" dirty="0" smtClean="0">
                <a:latin typeface="Arial" panose="020B0604020202020204" pitchFamily="34" charset="0"/>
                <a:cs typeface="Arial" panose="020B0604020202020204" pitchFamily="34" charset="0"/>
              </a:rPr>
              <a:t>Le imprese fiorentine (al lordo dell’appartenenza a più intese) sono soprattutto società di capitale. Tanto nelle reti contratto, quanto nelle reti soggetto, le società di capitale sono la maggioranza assoluta (rispettivamente col 55,1 e il 51,9%). Seguono le imprese individuali, particolarmente presenti nelle reti soggetto (27,8%).</a:t>
            </a:r>
          </a:p>
        </p:txBody>
      </p:sp>
      <p:pic>
        <p:nvPicPr>
          <p:cNvPr id="5" name="Immagine 4"/>
          <p:cNvPicPr>
            <a:picLocks noChangeAspect="1"/>
          </p:cNvPicPr>
          <p:nvPr/>
        </p:nvPicPr>
        <p:blipFill>
          <a:blip r:embed="rId3"/>
          <a:stretch>
            <a:fillRect/>
          </a:stretch>
        </p:blipFill>
        <p:spPr>
          <a:xfrm>
            <a:off x="179513" y="2687078"/>
            <a:ext cx="4104456" cy="2470114"/>
          </a:xfrm>
          <a:prstGeom prst="rect">
            <a:avLst/>
          </a:prstGeom>
        </p:spPr>
      </p:pic>
      <p:pic>
        <p:nvPicPr>
          <p:cNvPr id="6" name="Immagine 5"/>
          <p:cNvPicPr>
            <a:picLocks noChangeAspect="1"/>
          </p:cNvPicPr>
          <p:nvPr/>
        </p:nvPicPr>
        <p:blipFill>
          <a:blip r:embed="rId4"/>
          <a:stretch>
            <a:fillRect/>
          </a:stretch>
        </p:blipFill>
        <p:spPr>
          <a:xfrm>
            <a:off x="4427984" y="2708920"/>
            <a:ext cx="4143628" cy="2493690"/>
          </a:xfrm>
          <a:prstGeom prst="rect">
            <a:avLst/>
          </a:prstGeom>
        </p:spPr>
      </p:pic>
    </p:spTree>
    <p:extLst>
      <p:ext uri="{BB962C8B-B14F-4D97-AF65-F5344CB8AC3E}">
        <p14:creationId xmlns:p14="http://schemas.microsoft.com/office/powerpoint/2010/main" val="3457504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Caratteristiche delle imprese retiste fiorentine</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3" name="CasellaDiTesto 2"/>
          <p:cNvSpPr txBox="1"/>
          <p:nvPr/>
        </p:nvSpPr>
        <p:spPr>
          <a:xfrm>
            <a:off x="81086" y="818742"/>
            <a:ext cx="8784976" cy="369332"/>
          </a:xfrm>
          <a:prstGeom prst="rect">
            <a:avLst/>
          </a:prstGeom>
          <a:noFill/>
        </p:spPr>
        <p:txBody>
          <a:bodyPr wrap="square" rtlCol="0">
            <a:spAutoFit/>
          </a:bodyPr>
          <a:lstStyle/>
          <a:p>
            <a:pPr algn="just"/>
            <a:endParaRPr lang="it-IT" altLang="it-IT" sz="200" b="1" dirty="0">
              <a:latin typeface="Arial" charset="0"/>
            </a:endParaRPr>
          </a:p>
          <a:p>
            <a:pPr algn="just"/>
            <a:r>
              <a:rPr lang="it-IT" sz="1600" b="1" dirty="0" smtClean="0">
                <a:latin typeface="Arial" panose="020B0604020202020204" pitchFamily="34" charset="0"/>
                <a:cs typeface="Arial" panose="020B0604020202020204" pitchFamily="34" charset="0"/>
              </a:rPr>
              <a:t>I settori in cui operano le imprese fiorentine sono soprattutto i servizi e l’industria. </a:t>
            </a:r>
          </a:p>
        </p:txBody>
      </p:sp>
      <p:pic>
        <p:nvPicPr>
          <p:cNvPr id="4" name="Immagine 3"/>
          <p:cNvPicPr>
            <a:picLocks noChangeAspect="1"/>
          </p:cNvPicPr>
          <p:nvPr/>
        </p:nvPicPr>
        <p:blipFill>
          <a:blip r:embed="rId3"/>
          <a:stretch>
            <a:fillRect/>
          </a:stretch>
        </p:blipFill>
        <p:spPr>
          <a:xfrm>
            <a:off x="1153557" y="1570235"/>
            <a:ext cx="6640034" cy="3631804"/>
          </a:xfrm>
          <a:prstGeom prst="rect">
            <a:avLst/>
          </a:prstGeom>
        </p:spPr>
      </p:pic>
      <p:sp>
        <p:nvSpPr>
          <p:cNvPr id="11" name="CasellaDiTesto 10"/>
          <p:cNvSpPr txBox="1"/>
          <p:nvPr/>
        </p:nvSpPr>
        <p:spPr>
          <a:xfrm>
            <a:off x="0" y="5574065"/>
            <a:ext cx="8960296" cy="931024"/>
          </a:xfrm>
          <a:prstGeom prst="rect">
            <a:avLst/>
          </a:prstGeom>
          <a:noFill/>
        </p:spPr>
        <p:txBody>
          <a:bodyPr wrap="square" rtlCol="0">
            <a:spAutoFit/>
          </a:bodyPr>
          <a:lstStyle/>
          <a:p>
            <a:r>
              <a:rPr lang="it-IT" sz="1100" b="1" i="1" dirty="0" smtClean="0">
                <a:latin typeface="Tahoma" panose="020B0604030504040204" pitchFamily="34" charset="0"/>
                <a:ea typeface="Tahoma" panose="020B0604030504040204" pitchFamily="34" charset="0"/>
                <a:cs typeface="Tahoma" panose="020B0604030504040204" pitchFamily="34" charset="0"/>
              </a:rPr>
              <a:t>Per un approfondimento a livello nazionale si rimanda </a:t>
            </a:r>
            <a:r>
              <a:rPr lang="it-IT" sz="1100" b="1" i="1" dirty="0">
                <a:latin typeface="Tahoma" panose="020B0604030504040204" pitchFamily="34" charset="0"/>
                <a:ea typeface="Tahoma" panose="020B0604030504040204" pitchFamily="34" charset="0"/>
                <a:cs typeface="Tahoma" panose="020B0604030504040204" pitchFamily="34" charset="0"/>
              </a:rPr>
              <a:t>a </a:t>
            </a:r>
            <a:r>
              <a:rPr lang="it-IT" sz="1100" b="1" i="1" dirty="0" smtClean="0">
                <a:latin typeface="Tahoma" panose="020B0604030504040204" pitchFamily="34" charset="0"/>
                <a:ea typeface="Tahoma" panose="020B0604030504040204" pitchFamily="34" charset="0"/>
                <a:cs typeface="Tahoma" panose="020B0604030504040204" pitchFamily="34" charset="0"/>
              </a:rPr>
              <a:t>«I </a:t>
            </a:r>
            <a:r>
              <a:rPr lang="it-IT" sz="1100" b="1" i="1" dirty="0">
                <a:latin typeface="Tahoma" panose="020B0604030504040204" pitchFamily="34" charset="0"/>
                <a:ea typeface="Tahoma" panose="020B0604030504040204" pitchFamily="34" charset="0"/>
                <a:cs typeface="Tahoma" panose="020B0604030504040204" pitchFamily="34" charset="0"/>
              </a:rPr>
              <a:t>contratti di rete: </a:t>
            </a:r>
            <a:r>
              <a:rPr lang="it-IT" sz="1100" b="1" i="1" dirty="0" smtClean="0">
                <a:latin typeface="Tahoma" panose="020B0604030504040204" pitchFamily="34" charset="0"/>
                <a:ea typeface="Tahoma" panose="020B0604030504040204" pitchFamily="34" charset="0"/>
                <a:cs typeface="Tahoma" panose="020B0604030504040204" pitchFamily="34" charset="0"/>
              </a:rPr>
              <a:t>un’analisi descrittiva </a:t>
            </a:r>
            <a:r>
              <a:rPr lang="it-IT" sz="1100" b="1" i="1" dirty="0">
                <a:latin typeface="Tahoma" panose="020B0604030504040204" pitchFamily="34" charset="0"/>
                <a:ea typeface="Tahoma" panose="020B0604030504040204" pitchFamily="34" charset="0"/>
                <a:cs typeface="Tahoma" panose="020B0604030504040204" pitchFamily="34" charset="0"/>
              </a:rPr>
              <a:t>attraverso i dati</a:t>
            </a:r>
          </a:p>
          <a:p>
            <a:pPr algn="just"/>
            <a:r>
              <a:rPr lang="it-IT" sz="1100" b="1" i="1" dirty="0">
                <a:latin typeface="Tahoma" panose="020B0604030504040204" pitchFamily="34" charset="0"/>
                <a:ea typeface="Tahoma" panose="020B0604030504040204" pitchFamily="34" charset="0"/>
                <a:cs typeface="Tahoma" panose="020B0604030504040204" pitchFamily="34" charset="0"/>
              </a:rPr>
              <a:t>del Registro </a:t>
            </a:r>
            <a:r>
              <a:rPr lang="it-IT" sz="1100" b="1" i="1" dirty="0" smtClean="0">
                <a:latin typeface="Tahoma" panose="020B0604030504040204" pitchFamily="34" charset="0"/>
                <a:ea typeface="Tahoma" panose="020B0604030504040204" pitchFamily="34" charset="0"/>
                <a:cs typeface="Tahoma" panose="020B0604030504040204" pitchFamily="34" charset="0"/>
              </a:rPr>
              <a:t>Imprese» curato da Serafino </a:t>
            </a:r>
            <a:r>
              <a:rPr lang="it-IT" sz="1100" b="1" i="1" dirty="0" err="1" smtClean="0">
                <a:latin typeface="Tahoma" panose="020B0604030504040204" pitchFamily="34" charset="0"/>
                <a:ea typeface="Tahoma" panose="020B0604030504040204" pitchFamily="34" charset="0"/>
                <a:cs typeface="Tahoma" panose="020B0604030504040204" pitchFamily="34" charset="0"/>
              </a:rPr>
              <a:t>Pitingaro</a:t>
            </a:r>
            <a:r>
              <a:rPr lang="it-IT" sz="1100" b="1" i="1" dirty="0" smtClean="0">
                <a:latin typeface="Tahoma" panose="020B0604030504040204" pitchFamily="34" charset="0"/>
                <a:ea typeface="Tahoma" panose="020B0604030504040204" pitchFamily="34" charset="0"/>
                <a:cs typeface="Tahoma" panose="020B0604030504040204" pitchFamily="34" charset="0"/>
              </a:rPr>
              <a:t> e Silvia </a:t>
            </a:r>
            <a:r>
              <a:rPr lang="it-IT" sz="1100" b="1" i="1" dirty="0" err="1" smtClean="0">
                <a:latin typeface="Tahoma" panose="020B0604030504040204" pitchFamily="34" charset="0"/>
                <a:ea typeface="Tahoma" panose="020B0604030504040204" pitchFamily="34" charset="0"/>
                <a:cs typeface="Tahoma" panose="020B0604030504040204" pitchFamily="34" charset="0"/>
              </a:rPr>
              <a:t>Corsini</a:t>
            </a:r>
            <a:r>
              <a:rPr lang="it-IT" sz="1100" b="1" i="1" dirty="0" smtClean="0">
                <a:latin typeface="Tahoma" panose="020B0604030504040204" pitchFamily="34" charset="0"/>
                <a:ea typeface="Tahoma" panose="020B0604030504040204" pitchFamily="34" charset="0"/>
                <a:cs typeface="Tahoma" panose="020B0604030504040204" pitchFamily="34" charset="0"/>
              </a:rPr>
              <a:t> per conto dell’Osservatorio Nazionale sulle Reti di Impresa 2020 .</a:t>
            </a:r>
          </a:p>
          <a:p>
            <a:pPr algn="just"/>
            <a:endParaRPr lang="it-IT" sz="1050" b="1" i="1" dirty="0">
              <a:latin typeface="Tahoma" panose="020B0604030504040204" pitchFamily="34" charset="0"/>
              <a:ea typeface="Tahoma" panose="020B0604030504040204" pitchFamily="34" charset="0"/>
              <a:cs typeface="Tahoma" panose="020B0604030504040204" pitchFamily="34" charset="0"/>
            </a:endParaRPr>
          </a:p>
          <a:p>
            <a:pPr algn="just"/>
            <a:endParaRPr lang="it-IT" sz="1100" b="1"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7294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800" b="1" kern="0" dirty="0" smtClean="0">
                <a:solidFill>
                  <a:schemeClr val="tx1"/>
                </a:solidFill>
                <a:latin typeface="Arial" charset="0"/>
              </a:rPr>
              <a:t>Quadro generale</a:t>
            </a:r>
            <a:endParaRPr lang="it-IT" altLang="it-IT" sz="3200" b="1" kern="0" dirty="0" smtClean="0">
              <a:solidFill>
                <a:schemeClr val="tx1"/>
              </a:solidFill>
              <a:latin typeface="Arial" charset="0"/>
            </a:endParaRPr>
          </a:p>
        </p:txBody>
      </p:sp>
      <p:sp>
        <p:nvSpPr>
          <p:cNvPr id="3" name="CasellaDiTesto 2"/>
          <p:cNvSpPr txBox="1"/>
          <p:nvPr/>
        </p:nvSpPr>
        <p:spPr>
          <a:xfrm>
            <a:off x="18328" y="6430723"/>
            <a:ext cx="8960296" cy="446276"/>
          </a:xfrm>
          <a:prstGeom prst="rect">
            <a:avLst/>
          </a:prstGeom>
          <a:noFill/>
        </p:spPr>
        <p:txBody>
          <a:bodyPr wrap="square" rtlCol="0">
            <a:spAutoFit/>
          </a:bodyPr>
          <a:lstStyle/>
          <a:p>
            <a:r>
              <a:rPr lang="it-IT" sz="1200" b="1" dirty="0" smtClean="0">
                <a:latin typeface="Tahoma" panose="020B0604030504040204" pitchFamily="34" charset="0"/>
                <a:ea typeface="Tahoma" panose="020B0604030504040204" pitchFamily="34" charset="0"/>
                <a:cs typeface="Tahoma" panose="020B0604030504040204" pitchFamily="34" charset="0"/>
              </a:rPr>
              <a:t>Fonte: elaborazioni ufficio statistica e studi Camera di Commercio di Firenze su dati </a:t>
            </a:r>
            <a:r>
              <a:rPr lang="it-IT" sz="1200" b="1" dirty="0">
                <a:latin typeface="Tahoma" panose="020B0604030504040204" pitchFamily="34" charset="0"/>
                <a:ea typeface="Tahoma" panose="020B0604030504040204" pitchFamily="34" charset="0"/>
                <a:cs typeface="Tahoma" panose="020B0604030504040204" pitchFamily="34" charset="0"/>
              </a:rPr>
              <a:t>Registro Imprese </a:t>
            </a:r>
            <a:endParaRPr lang="it-IT" sz="1100" b="1" i="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it-IT" sz="1100" b="1" i="1" dirty="0" smtClean="0">
                <a:latin typeface="Tahoma" panose="020B0604030504040204" pitchFamily="34" charset="0"/>
                <a:ea typeface="Tahoma" panose="020B0604030504040204" pitchFamily="34" charset="0"/>
                <a:cs typeface="Tahoma" panose="020B0604030504040204" pitchFamily="34" charset="0"/>
              </a:rPr>
              <a:t>con i dati disponibili al 03.01.2022. </a:t>
            </a:r>
          </a:p>
        </p:txBody>
      </p:sp>
      <p:sp>
        <p:nvSpPr>
          <p:cNvPr id="35" name="CasellaDiTesto 34"/>
          <p:cNvSpPr txBox="1"/>
          <p:nvPr/>
        </p:nvSpPr>
        <p:spPr>
          <a:xfrm>
            <a:off x="18328" y="731432"/>
            <a:ext cx="9067800" cy="5262979"/>
          </a:xfrm>
          <a:prstGeom prst="rect">
            <a:avLst/>
          </a:prstGeom>
          <a:noFill/>
        </p:spPr>
        <p:txBody>
          <a:bodyPr wrap="square" rtlCol="0">
            <a:spAutoFit/>
          </a:bodyPr>
          <a:lstStyle/>
          <a:p>
            <a:pPr algn="just"/>
            <a:r>
              <a:rPr lang="it-IT" sz="1400" b="1" dirty="0">
                <a:latin typeface="Arial" panose="020B0604020202020204" pitchFamily="34" charset="0"/>
                <a:ea typeface="Tahoma" panose="020B0604030504040204" pitchFamily="34" charset="0"/>
                <a:cs typeface="Arial" panose="020B0604020202020204" pitchFamily="34" charset="0"/>
              </a:rPr>
              <a:t>Il contratto di rete è un istituto </a:t>
            </a:r>
            <a:r>
              <a:rPr lang="it-IT" sz="1400" b="1" dirty="0" smtClean="0">
                <a:latin typeface="Arial" panose="020B0604020202020204" pitchFamily="34" charset="0"/>
                <a:ea typeface="Tahoma" panose="020B0604030504040204" pitchFamily="34" charset="0"/>
                <a:cs typeface="Arial" panose="020B0604020202020204" pitchFamily="34" charset="0"/>
              </a:rPr>
              <a:t>che permette di realizzare </a:t>
            </a:r>
            <a:r>
              <a:rPr lang="it-IT" sz="1400" b="1" dirty="0">
                <a:latin typeface="Arial" panose="020B0604020202020204" pitchFamily="34" charset="0"/>
                <a:ea typeface="Tahoma" panose="020B0604030504040204" pitchFamily="34" charset="0"/>
                <a:cs typeface="Arial" panose="020B0604020202020204" pitchFamily="34" charset="0"/>
              </a:rPr>
              <a:t>un modello di collaborazione tra imprese </a:t>
            </a:r>
            <a:r>
              <a:rPr lang="it-IT" sz="1400" b="1" dirty="0" smtClean="0">
                <a:latin typeface="Arial" panose="020B0604020202020204" pitchFamily="34" charset="0"/>
                <a:ea typeface="Tahoma" panose="020B0604030504040204" pitchFamily="34" charset="0"/>
                <a:cs typeface="Arial" panose="020B0604020202020204" pitchFamily="34" charset="0"/>
              </a:rPr>
              <a:t>le quali, </a:t>
            </a:r>
            <a:r>
              <a:rPr lang="it-IT" sz="1400" b="1" dirty="0">
                <a:latin typeface="Arial" panose="020B0604020202020204" pitchFamily="34" charset="0"/>
                <a:ea typeface="Tahoma" panose="020B0604030504040204" pitchFamily="34" charset="0"/>
                <a:cs typeface="Arial" panose="020B0604020202020204" pitchFamily="34" charset="0"/>
              </a:rPr>
              <a:t>pur mantenendo la propria indipendenza, autonomia e specialità, </a:t>
            </a:r>
            <a:r>
              <a:rPr lang="it-IT" sz="1400" b="1" dirty="0" smtClean="0">
                <a:latin typeface="Arial" panose="020B0604020202020204" pitchFamily="34" charset="0"/>
                <a:ea typeface="Tahoma" panose="020B0604030504040204" pitchFamily="34" charset="0"/>
                <a:cs typeface="Arial" panose="020B0604020202020204" pitchFamily="34" charset="0"/>
              </a:rPr>
              <a:t>possono realizzare </a:t>
            </a:r>
            <a:r>
              <a:rPr lang="it-IT" sz="1400" b="1" dirty="0">
                <a:latin typeface="Arial" panose="020B0604020202020204" pitchFamily="34" charset="0"/>
                <a:ea typeface="Tahoma" panose="020B0604030504040204" pitchFamily="34" charset="0"/>
                <a:cs typeface="Arial" panose="020B0604020202020204" pitchFamily="34" charset="0"/>
              </a:rPr>
              <a:t>progetti ed obiettivi condivisi, incrementando la capacità innovativa e la competitività sul mercato</a:t>
            </a:r>
            <a:r>
              <a:rPr lang="it-IT" sz="1400" b="1" dirty="0" smtClean="0">
                <a:latin typeface="Arial" panose="020B0604020202020204" pitchFamily="34" charset="0"/>
                <a:ea typeface="Tahoma" panose="020B0604030504040204" pitchFamily="34" charset="0"/>
                <a:cs typeface="Arial" panose="020B0604020202020204" pitchFamily="34" charset="0"/>
              </a:rPr>
              <a:t>.</a:t>
            </a:r>
          </a:p>
          <a:p>
            <a:pPr algn="just"/>
            <a:endParaRPr lang="it-IT" sz="1400" b="1" dirty="0">
              <a:latin typeface="Arial" panose="020B0604020202020204" pitchFamily="34" charset="0"/>
              <a:ea typeface="Tahoma" panose="020B0604030504040204" pitchFamily="34" charset="0"/>
              <a:cs typeface="Arial" panose="020B0604020202020204" pitchFamily="34" charset="0"/>
            </a:endParaRPr>
          </a:p>
          <a:p>
            <a:pPr algn="just"/>
            <a:r>
              <a:rPr lang="it-IT" sz="1400" b="1" dirty="0" smtClean="0">
                <a:latin typeface="Arial" panose="020B0604020202020204" pitchFamily="34" charset="0"/>
                <a:ea typeface="Tahoma" panose="020B0604030504040204" pitchFamily="34" charset="0"/>
                <a:cs typeface="Arial" panose="020B0604020202020204" pitchFamily="34" charset="0"/>
              </a:rPr>
              <a:t>La norma prevede che </a:t>
            </a:r>
            <a:r>
              <a:rPr lang="it-IT" sz="1400" b="1" dirty="0">
                <a:latin typeface="Arial" panose="020B0604020202020204" pitchFamily="34" charset="0"/>
                <a:ea typeface="Tahoma" panose="020B0604030504040204" pitchFamily="34" charset="0"/>
                <a:cs typeface="Arial" panose="020B0604020202020204" pitchFamily="34" charset="0"/>
              </a:rPr>
              <a:t>le parti prima predispongano un programma di rete - ossia un piano generale d’azione volto ad accrescere la capacità innovativa e la competitività - e poi diano esecuzione concreta alle attività previste nel </a:t>
            </a:r>
            <a:r>
              <a:rPr lang="it-IT" sz="1400" b="1" dirty="0" smtClean="0">
                <a:latin typeface="Arial" panose="020B0604020202020204" pitchFamily="34" charset="0"/>
                <a:ea typeface="Tahoma" panose="020B0604030504040204" pitchFamily="34" charset="0"/>
                <a:cs typeface="Arial" panose="020B0604020202020204" pitchFamily="34" charset="0"/>
              </a:rPr>
              <a:t>programma, che possono tradursi in forme di collaborazione, scambio o esercizio in comune di una o più attività rientranti nell’oggetto delle rispettive imprese.</a:t>
            </a:r>
          </a:p>
          <a:p>
            <a:pPr algn="just"/>
            <a:endParaRPr lang="it-IT" sz="1400" b="1" dirty="0">
              <a:latin typeface="Arial" panose="020B0604020202020204" pitchFamily="34" charset="0"/>
              <a:ea typeface="Tahoma" panose="020B0604030504040204" pitchFamily="34" charset="0"/>
              <a:cs typeface="Arial" panose="020B0604020202020204" pitchFamily="34" charset="0"/>
            </a:endParaRPr>
          </a:p>
          <a:p>
            <a:pPr algn="just"/>
            <a:r>
              <a:rPr lang="it-IT" sz="1400" b="1" dirty="0">
                <a:latin typeface="Arial" panose="020B0604020202020204" pitchFamily="34" charset="0"/>
                <a:ea typeface="Tahoma" panose="020B0604030504040204" pitchFamily="34" charset="0"/>
                <a:cs typeface="Arial" panose="020B0604020202020204" pitchFamily="34" charset="0"/>
              </a:rPr>
              <a:t>Il contratto di rete è soggetto ad iscrizione nella sezione del Registro delle Imprese presso cui è iscritta ciascuna impresa partecipante. L’efficacia del contratto inizia a decorrere da quando è stata eseguita l’ultima delle iscrizioni prescritte a carico di tutti i sottoscrittori originari</a:t>
            </a:r>
            <a:r>
              <a:rPr lang="it-IT" sz="1400" b="1" dirty="0" smtClean="0">
                <a:latin typeface="Arial" panose="020B0604020202020204" pitchFamily="34" charset="0"/>
                <a:ea typeface="Tahoma" panose="020B0604030504040204" pitchFamily="34" charset="0"/>
                <a:cs typeface="Arial" panose="020B0604020202020204" pitchFamily="34" charset="0"/>
              </a:rPr>
              <a:t>.</a:t>
            </a:r>
          </a:p>
          <a:p>
            <a:pPr algn="just"/>
            <a:endParaRPr lang="it-IT" sz="1400" b="1" dirty="0">
              <a:latin typeface="Arial" panose="020B0604020202020204" pitchFamily="34" charset="0"/>
              <a:ea typeface="Tahoma" panose="020B0604030504040204" pitchFamily="34" charset="0"/>
              <a:cs typeface="Arial" panose="020B0604020202020204" pitchFamily="34" charset="0"/>
            </a:endParaRPr>
          </a:p>
          <a:p>
            <a:pPr algn="just"/>
            <a:r>
              <a:rPr lang="it-IT" sz="1400" b="1" dirty="0" smtClean="0">
                <a:latin typeface="Arial" panose="020B0604020202020204" pitchFamily="34" charset="0"/>
                <a:ea typeface="Tahoma" panose="020B0604030504040204" pitchFamily="34" charset="0"/>
                <a:cs typeface="Arial" panose="020B0604020202020204" pitchFamily="34" charset="0"/>
              </a:rPr>
              <a:t>In </a:t>
            </a:r>
            <a:r>
              <a:rPr lang="it-IT" sz="1400" b="1" dirty="0">
                <a:latin typeface="Arial" panose="020B0604020202020204" pitchFamily="34" charset="0"/>
                <a:ea typeface="Tahoma" panose="020B0604030504040204" pitchFamily="34" charset="0"/>
                <a:cs typeface="Arial" panose="020B0604020202020204" pitchFamily="34" charset="0"/>
              </a:rPr>
              <a:t>caso di rete con </a:t>
            </a:r>
            <a:r>
              <a:rPr lang="it-IT" sz="1400" b="1" dirty="0" smtClean="0">
                <a:latin typeface="Arial" panose="020B0604020202020204" pitchFamily="34" charset="0"/>
                <a:ea typeface="Tahoma" panose="020B0604030504040204" pitchFamily="34" charset="0"/>
                <a:cs typeface="Arial" panose="020B0604020202020204" pitchFamily="34" charset="0"/>
              </a:rPr>
              <a:t>soggettività </a:t>
            </a:r>
            <a:r>
              <a:rPr lang="it-IT" sz="1400" b="1" dirty="0">
                <a:latin typeface="Arial" panose="020B0604020202020204" pitchFamily="34" charset="0"/>
                <a:ea typeface="Tahoma" panose="020B0604030504040204" pitchFamily="34" charset="0"/>
                <a:cs typeface="Arial" panose="020B0604020202020204" pitchFamily="34" charset="0"/>
              </a:rPr>
              <a:t>giuridica, l’organo comune redige una situazione patrimoniale osservando, in quanto compatibili, le disposizioni relative al bilancio di esercizio della società per azioni, e la deposita presso l’ufficio del Registro delle Imprese del luogo ove ha </a:t>
            </a:r>
            <a:r>
              <a:rPr lang="it-IT" sz="1400" b="1" dirty="0" smtClean="0">
                <a:latin typeface="Arial" panose="020B0604020202020204" pitchFamily="34" charset="0"/>
                <a:ea typeface="Tahoma" panose="020B0604030504040204" pitchFamily="34" charset="0"/>
                <a:cs typeface="Arial" panose="020B0604020202020204" pitchFamily="34" charset="0"/>
              </a:rPr>
              <a:t>sede.</a:t>
            </a:r>
          </a:p>
          <a:p>
            <a:pPr algn="just"/>
            <a:endParaRPr lang="it-IT" sz="1400" b="1" dirty="0">
              <a:latin typeface="Arial" panose="020B0604020202020204" pitchFamily="34" charset="0"/>
              <a:ea typeface="Tahoma" panose="020B0604030504040204" pitchFamily="34" charset="0"/>
              <a:cs typeface="Arial" panose="020B0604020202020204" pitchFamily="34" charset="0"/>
            </a:endParaRPr>
          </a:p>
          <a:p>
            <a:pPr algn="just"/>
            <a:r>
              <a:rPr lang="it-IT" sz="1400" b="1" i="1" dirty="0" smtClean="0">
                <a:solidFill>
                  <a:srgbClr val="FF0000"/>
                </a:solidFill>
                <a:latin typeface="Arial" panose="020B0604020202020204" pitchFamily="34" charset="0"/>
                <a:ea typeface="Tahoma" panose="020B0604030504040204" pitchFamily="34" charset="0"/>
                <a:cs typeface="Arial" panose="020B0604020202020204" pitchFamily="34" charset="0"/>
              </a:rPr>
              <a:t>Col Decreto Rilancio di Maggio 2020 è stata introdotta la possibilità di costituire contratti </a:t>
            </a:r>
            <a:r>
              <a:rPr lang="it-IT" sz="1400" b="1" i="1" dirty="0">
                <a:solidFill>
                  <a:srgbClr val="FF0000"/>
                </a:solidFill>
                <a:latin typeface="Arial" panose="020B0604020202020204" pitchFamily="34" charset="0"/>
                <a:ea typeface="Tahoma" panose="020B0604030504040204" pitchFamily="34" charset="0"/>
                <a:cs typeface="Arial" panose="020B0604020202020204" pitchFamily="34" charset="0"/>
              </a:rPr>
              <a:t>di </a:t>
            </a:r>
            <a:r>
              <a:rPr lang="it-IT" sz="1400" b="1" i="1" dirty="0" smtClean="0">
                <a:solidFill>
                  <a:srgbClr val="FF0000"/>
                </a:solidFill>
                <a:latin typeface="Arial" panose="020B0604020202020204" pitchFamily="34" charset="0"/>
                <a:ea typeface="Tahoma" panose="020B0604030504040204" pitchFamily="34" charset="0"/>
                <a:cs typeface="Arial" panose="020B0604020202020204" pitchFamily="34" charset="0"/>
              </a:rPr>
              <a:t>rete per </a:t>
            </a:r>
            <a:r>
              <a:rPr lang="it-IT" sz="1400" b="1" i="1" dirty="0">
                <a:solidFill>
                  <a:srgbClr val="FF0000"/>
                </a:solidFill>
                <a:latin typeface="Arial" panose="020B0604020202020204" pitchFamily="34" charset="0"/>
                <a:ea typeface="Tahoma" panose="020B0604030504040204" pitchFamily="34" charset="0"/>
                <a:cs typeface="Arial" panose="020B0604020202020204" pitchFamily="34" charset="0"/>
              </a:rPr>
              <a:t>finalità non solo di ‘crescita’ ma anche solidaristiche</a:t>
            </a:r>
            <a:r>
              <a:rPr lang="it-IT" sz="1400" b="1" i="1" dirty="0" smtClean="0">
                <a:solidFill>
                  <a:srgbClr val="FF0000"/>
                </a:solidFill>
                <a:latin typeface="Arial" panose="020B0604020202020204" pitchFamily="34" charset="0"/>
                <a:ea typeface="Tahoma" panose="020B0604030504040204" pitchFamily="34" charset="0"/>
                <a:cs typeface="Arial" panose="020B0604020202020204" pitchFamily="34" charset="0"/>
              </a:rPr>
              <a:t>, con </a:t>
            </a:r>
            <a:r>
              <a:rPr lang="it-IT" sz="1400" b="1" i="1" dirty="0">
                <a:solidFill>
                  <a:srgbClr val="FF0000"/>
                </a:solidFill>
                <a:latin typeface="Arial" panose="020B0604020202020204" pitchFamily="34" charset="0"/>
                <a:ea typeface="Tahoma" panose="020B0604030504040204" pitchFamily="34" charset="0"/>
                <a:cs typeface="Arial" panose="020B0604020202020204" pitchFamily="34" charset="0"/>
              </a:rPr>
              <a:t>l’obiettivo di mantenere i livelli di occupazione nelle filiere in crisi, </a:t>
            </a:r>
            <a:r>
              <a:rPr lang="it-IT" sz="1400" b="1" i="1" dirty="0" smtClean="0">
                <a:solidFill>
                  <a:srgbClr val="FF0000"/>
                </a:solidFill>
                <a:latin typeface="Arial" panose="020B0604020202020204" pitchFamily="34" charset="0"/>
                <a:ea typeface="Tahoma" panose="020B0604030504040204" pitchFamily="34" charset="0"/>
                <a:cs typeface="Arial" panose="020B0604020202020204" pitchFamily="34" charset="0"/>
              </a:rPr>
              <a:t>favorendo altresì </a:t>
            </a:r>
            <a:r>
              <a:rPr lang="it-IT" sz="1400" b="1" i="1" dirty="0">
                <a:solidFill>
                  <a:srgbClr val="FF0000"/>
                </a:solidFill>
                <a:latin typeface="Arial" panose="020B0604020202020204" pitchFamily="34" charset="0"/>
                <a:ea typeface="Tahoma" panose="020B0604030504040204" pitchFamily="34" charset="0"/>
                <a:cs typeface="Arial" panose="020B0604020202020204" pitchFamily="34" charset="0"/>
              </a:rPr>
              <a:t>la ripresa delle attività produttive attraverso progetti imprenditoriali </a:t>
            </a:r>
            <a:r>
              <a:rPr lang="it-IT" sz="1400" b="1" i="1" dirty="0" smtClean="0">
                <a:solidFill>
                  <a:srgbClr val="FF0000"/>
                </a:solidFill>
                <a:latin typeface="Arial" panose="020B0604020202020204" pitchFamily="34" charset="0"/>
                <a:ea typeface="Tahoma" panose="020B0604030504040204" pitchFamily="34" charset="0"/>
                <a:cs typeface="Arial" panose="020B0604020202020204" pitchFamily="34" charset="0"/>
              </a:rPr>
              <a:t>condivisi e </a:t>
            </a:r>
            <a:r>
              <a:rPr lang="it-IT" sz="1400" b="1" i="1" dirty="0">
                <a:solidFill>
                  <a:srgbClr val="FF0000"/>
                </a:solidFill>
                <a:latin typeface="Arial" panose="020B0604020202020204" pitchFamily="34" charset="0"/>
                <a:ea typeface="Tahoma" panose="020B0604030504040204" pitchFamily="34" charset="0"/>
                <a:cs typeface="Arial" panose="020B0604020202020204" pitchFamily="34" charset="0"/>
              </a:rPr>
              <a:t>sinergie nella gestione del personale tra le aziende </a:t>
            </a:r>
            <a:r>
              <a:rPr lang="it-IT" sz="1400" b="1" i="1" dirty="0" smtClean="0">
                <a:solidFill>
                  <a:srgbClr val="FF0000"/>
                </a:solidFill>
                <a:latin typeface="Arial" panose="020B0604020202020204" pitchFamily="34" charset="0"/>
                <a:ea typeface="Tahoma" panose="020B0604030504040204" pitchFamily="34" charset="0"/>
                <a:cs typeface="Arial" panose="020B0604020202020204" pitchFamily="34" charset="0"/>
              </a:rPr>
              <a:t>stesse.</a:t>
            </a:r>
          </a:p>
          <a:p>
            <a:pPr algn="just"/>
            <a:endParaRPr lang="it-IT" sz="1400" b="1" i="1" dirty="0">
              <a:solidFill>
                <a:srgbClr val="FF0000"/>
              </a:solidFill>
              <a:latin typeface="Arial" panose="020B0604020202020204" pitchFamily="34" charset="0"/>
              <a:ea typeface="Tahoma" panose="020B0604030504040204" pitchFamily="34" charset="0"/>
              <a:cs typeface="Arial" panose="020B0604020202020204" pitchFamily="34" charset="0"/>
            </a:endParaRPr>
          </a:p>
          <a:p>
            <a:pPr algn="just"/>
            <a:r>
              <a:rPr lang="it-IT" sz="1400" b="1" i="1" dirty="0" smtClean="0">
                <a:solidFill>
                  <a:srgbClr val="FF0000"/>
                </a:solidFill>
                <a:latin typeface="Arial" panose="020B0604020202020204" pitchFamily="34" charset="0"/>
                <a:ea typeface="Tahoma" panose="020B0604030504040204" pitchFamily="34" charset="0"/>
                <a:cs typeface="Arial" panose="020B0604020202020204" pitchFamily="34" charset="0"/>
              </a:rPr>
              <a:t>LE ANALISI RIPORTATE SI BASANO SU UN CONTEGGIO DELLE RETI CHE, NEL CASO DELLE RETI CONTRATTO, E’ STATO ESEGUITO SUL NUMERO PROGRESSIVO.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800" b="1" kern="0" dirty="0" smtClean="0">
                <a:solidFill>
                  <a:schemeClr val="tx1"/>
                </a:solidFill>
                <a:latin typeface="Arial" charset="0"/>
              </a:rPr>
              <a:t>Quadro generale</a:t>
            </a:r>
            <a:endParaRPr lang="it-IT" altLang="it-IT" sz="3200" b="1" kern="0" dirty="0" smtClean="0">
              <a:solidFill>
                <a:schemeClr val="tx1"/>
              </a:solidFill>
              <a:latin typeface="Arial" charset="0"/>
            </a:endParaRPr>
          </a:p>
        </p:txBody>
      </p:sp>
      <p:sp>
        <p:nvSpPr>
          <p:cNvPr id="3" name="CasellaDiTesto 2"/>
          <p:cNvSpPr txBox="1"/>
          <p:nvPr/>
        </p:nvSpPr>
        <p:spPr>
          <a:xfrm>
            <a:off x="0" y="6165304"/>
            <a:ext cx="8960296" cy="446276"/>
          </a:xfrm>
          <a:prstGeom prst="rect">
            <a:avLst/>
          </a:prstGeom>
          <a:noFill/>
        </p:spPr>
        <p:txBody>
          <a:bodyPr wrap="square" rtlCol="0">
            <a:spAutoFit/>
          </a:bodyPr>
          <a:lstStyle/>
          <a:p>
            <a:r>
              <a:rPr lang="it-IT" sz="1200" b="1" dirty="0" smtClean="0">
                <a:latin typeface="Tahoma" panose="020B0604030504040204" pitchFamily="34" charset="0"/>
                <a:ea typeface="Tahoma" panose="020B0604030504040204" pitchFamily="34" charset="0"/>
                <a:cs typeface="Tahoma" panose="020B0604030504040204" pitchFamily="34" charset="0"/>
              </a:rPr>
              <a:t>Fonte: elaborazioni ufficio statistica e studi Camera di Commercio di Firenze su dati </a:t>
            </a:r>
            <a:r>
              <a:rPr lang="it-IT" sz="1200" b="1" dirty="0">
                <a:latin typeface="Tahoma" panose="020B0604030504040204" pitchFamily="34" charset="0"/>
                <a:ea typeface="Tahoma" panose="020B0604030504040204" pitchFamily="34" charset="0"/>
                <a:cs typeface="Tahoma" panose="020B0604030504040204" pitchFamily="34" charset="0"/>
              </a:rPr>
              <a:t>Registro Imprese </a:t>
            </a:r>
            <a:endParaRPr lang="it-IT" sz="1100" b="1" i="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it-IT" sz="1100" b="1" i="1" dirty="0" smtClean="0">
                <a:latin typeface="Tahoma" panose="020B0604030504040204" pitchFamily="34" charset="0"/>
                <a:ea typeface="Tahoma" panose="020B0604030504040204" pitchFamily="34" charset="0"/>
                <a:cs typeface="Tahoma" panose="020B0604030504040204" pitchFamily="34" charset="0"/>
              </a:rPr>
              <a:t>con i dati disponibili al 03.01.2022</a:t>
            </a:r>
          </a:p>
        </p:txBody>
      </p:sp>
      <p:pic>
        <p:nvPicPr>
          <p:cNvPr id="2" name="Immagine 1"/>
          <p:cNvPicPr>
            <a:picLocks noChangeAspect="1"/>
          </p:cNvPicPr>
          <p:nvPr/>
        </p:nvPicPr>
        <p:blipFill>
          <a:blip r:embed="rId3"/>
          <a:stretch>
            <a:fillRect/>
          </a:stretch>
        </p:blipFill>
        <p:spPr>
          <a:xfrm>
            <a:off x="688228" y="746869"/>
            <a:ext cx="7767544" cy="3869703"/>
          </a:xfrm>
          <a:prstGeom prst="rect">
            <a:avLst/>
          </a:prstGeom>
        </p:spPr>
      </p:pic>
      <p:sp>
        <p:nvSpPr>
          <p:cNvPr id="4" name="Rettangolo arrotondato 3"/>
          <p:cNvSpPr/>
          <p:nvPr/>
        </p:nvSpPr>
        <p:spPr>
          <a:xfrm>
            <a:off x="6231423" y="1394730"/>
            <a:ext cx="2232248" cy="2592288"/>
          </a:xfrm>
          <a:prstGeom prst="roundRect">
            <a:avLst/>
          </a:prstGeom>
          <a:blipFill dpi="0" rotWithShape="1">
            <a:blip r:embed="rId4">
              <a:alphaModFix amt="39000"/>
            </a:blip>
            <a:srcRect/>
            <a:tile tx="0" ty="0" sx="100000" sy="100000" flip="none" algn="tl"/>
          </a:blipFill>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0" y="4580214"/>
            <a:ext cx="9036496" cy="2292935"/>
          </a:xfrm>
          <a:prstGeom prst="rect">
            <a:avLst/>
          </a:prstGeom>
          <a:noFill/>
        </p:spPr>
        <p:txBody>
          <a:bodyPr wrap="square" rtlCol="0">
            <a:spAutoFit/>
          </a:bodyPr>
          <a:lstStyle/>
          <a:p>
            <a:r>
              <a:rPr lang="it-IT" sz="1200" b="1" dirty="0" smtClean="0">
                <a:latin typeface="Tahoma" panose="020B0604030504040204" pitchFamily="34" charset="0"/>
                <a:ea typeface="Tahoma" panose="020B0604030504040204" pitchFamily="34" charset="0"/>
                <a:cs typeface="Tahoma" panose="020B0604030504040204" pitchFamily="34" charset="0"/>
              </a:rPr>
              <a:t>I dati aggiornati a fine 2021 vedono 42.231 imprese aderire ad almeno uno dei 7.541 contratti di rete depositati (iscritti) al Registro delle imprese; di questi ultimi, 1.123 sono quelli con personalità giuridica. Le imprese toscane sono presenti in 783 contratti, quelle fiorentine in 281. Come si vede, il fenomeno non ha subito particolari frenate durante l’ultimo biennio, soprattutto a livello nazionale. A livello regionale e, in particolare a livello fiorentino, il numero di imprese (o posizioni) si è stabilizzato intorno alle 700 unità.  Le reti italiane sono composte – mediamente – 5,6 imprese, valore medio per l’appunto che decresce al restringersi degli ambiti territoriali, divenendo 3,9 per la Toscana e 2,6 per Firenze</a:t>
            </a:r>
            <a:r>
              <a:rPr lang="it-IT" sz="1200" b="1" dirty="0" smtClean="0">
                <a:latin typeface="Tahoma" panose="020B0604030504040204" pitchFamily="34" charset="0"/>
                <a:ea typeface="Tahoma" panose="020B0604030504040204" pitchFamily="34" charset="0"/>
                <a:cs typeface="Tahoma" panose="020B0604030504040204" pitchFamily="34" charset="0"/>
              </a:rPr>
              <a:t>. </a:t>
            </a:r>
            <a:r>
              <a:rPr lang="it-IT" sz="1200" b="1" dirty="0" smtClean="0">
                <a:latin typeface="Tahoma" panose="020B0604030504040204" pitchFamily="34" charset="0"/>
                <a:ea typeface="Tahoma" panose="020B0604030504040204" pitchFamily="34" charset="0"/>
                <a:cs typeface="Tahoma" panose="020B0604030504040204" pitchFamily="34" charset="0"/>
              </a:rPr>
              <a:t>Nel 2021 sono stati iscritti 48 nuovi contratti coinvolgenti imprese fiorentine. Complessivamente il 43,4% delle imprese fiorentine aderiscono ad accordi stipulati tra il 2019 e </a:t>
            </a:r>
            <a:r>
              <a:rPr lang="it-IT" sz="1200" b="1" smtClean="0">
                <a:latin typeface="Tahoma" panose="020B0604030504040204" pitchFamily="34" charset="0"/>
                <a:ea typeface="Tahoma" panose="020B0604030504040204" pitchFamily="34" charset="0"/>
                <a:cs typeface="Tahoma" panose="020B0604030504040204" pitchFamily="34" charset="0"/>
              </a:rPr>
              <a:t>il 2021.</a:t>
            </a:r>
            <a:endParaRPr lang="it-IT" sz="1200" b="1" dirty="0" smtClean="0">
              <a:latin typeface="Tahoma" panose="020B0604030504040204" pitchFamily="34" charset="0"/>
              <a:ea typeface="Tahoma" panose="020B0604030504040204" pitchFamily="34" charset="0"/>
              <a:cs typeface="Tahoma" panose="020B0604030504040204" pitchFamily="34" charset="0"/>
            </a:endParaRPr>
          </a:p>
          <a:p>
            <a:endParaRPr lang="it-IT" sz="1200" b="1" dirty="0" smtClean="0">
              <a:latin typeface="Tahoma" panose="020B0604030504040204" pitchFamily="34" charset="0"/>
              <a:ea typeface="Tahoma" panose="020B0604030504040204" pitchFamily="34" charset="0"/>
              <a:cs typeface="Tahoma" panose="020B0604030504040204" pitchFamily="34" charset="0"/>
            </a:endParaRPr>
          </a:p>
          <a:p>
            <a:endParaRPr lang="it-IT" sz="1200" b="1" i="1" dirty="0" smtClean="0">
              <a:latin typeface="Tahoma" panose="020B0604030504040204" pitchFamily="34" charset="0"/>
              <a:ea typeface="Tahoma" panose="020B0604030504040204" pitchFamily="34" charset="0"/>
              <a:cs typeface="Tahoma" panose="020B0604030504040204" pitchFamily="34" charset="0"/>
            </a:endParaRPr>
          </a:p>
          <a:p>
            <a:endParaRPr lang="it-IT" sz="1200" b="1" i="1" dirty="0">
              <a:latin typeface="Tahoma" panose="020B0604030504040204" pitchFamily="34" charset="0"/>
              <a:ea typeface="Tahoma" panose="020B0604030504040204" pitchFamily="34" charset="0"/>
              <a:cs typeface="Tahoma" panose="020B0604030504040204" pitchFamily="34" charset="0"/>
            </a:endParaRPr>
          </a:p>
          <a:p>
            <a:endParaRPr lang="it-IT" sz="1100" b="1" i="1"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51327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400" b="1" kern="0" dirty="0" smtClean="0">
                <a:solidFill>
                  <a:schemeClr val="tx1"/>
                </a:solidFill>
                <a:latin typeface="Arial" charset="0"/>
              </a:rPr>
              <a:t>Reti contratto e reti soggetto per numero di imprese aderenti</a:t>
            </a:r>
            <a:endParaRPr lang="it-IT" altLang="it-IT" sz="3200" b="1" kern="0" dirty="0" smtClean="0">
              <a:solidFill>
                <a:schemeClr val="tx1"/>
              </a:solidFill>
              <a:latin typeface="Arial" charset="0"/>
            </a:endParaRPr>
          </a:p>
        </p:txBody>
      </p:sp>
      <p:sp>
        <p:nvSpPr>
          <p:cNvPr id="9" name="CasellaDiTesto 8"/>
          <p:cNvSpPr txBox="1"/>
          <p:nvPr/>
        </p:nvSpPr>
        <p:spPr>
          <a:xfrm>
            <a:off x="5132622" y="4437112"/>
            <a:ext cx="3596208" cy="1200329"/>
          </a:xfrm>
          <a:prstGeom prst="rect">
            <a:avLst/>
          </a:prstGeom>
          <a:noFill/>
        </p:spPr>
        <p:txBody>
          <a:bodyPr wrap="square" rtlCol="0">
            <a:spAutoFit/>
          </a:bodyPr>
          <a:lstStyle/>
          <a:p>
            <a:r>
              <a:rPr lang="it-IT" sz="1200" b="1" dirty="0" smtClean="0">
                <a:latin typeface="Tahoma" panose="020B0604030504040204" pitchFamily="34" charset="0"/>
                <a:ea typeface="Tahoma" panose="020B0604030504040204" pitchFamily="34" charset="0"/>
                <a:cs typeface="Tahoma" panose="020B0604030504040204" pitchFamily="34" charset="0"/>
              </a:rPr>
              <a:t>Le reti soggetto sono quelle con personalità giuridica. La distribuzione per numero di imprese ci restituisce una forma concava; difatti i due terzi delle reti si posizionano sulle fasce estreme (sino a 3 imprese od oltre i 10)</a:t>
            </a:r>
          </a:p>
        </p:txBody>
      </p:sp>
      <p:pic>
        <p:nvPicPr>
          <p:cNvPr id="7" name="Immagine 6"/>
          <p:cNvPicPr>
            <a:picLocks noChangeAspect="1"/>
          </p:cNvPicPr>
          <p:nvPr/>
        </p:nvPicPr>
        <p:blipFill>
          <a:blip r:embed="rId3"/>
          <a:stretch>
            <a:fillRect/>
          </a:stretch>
        </p:blipFill>
        <p:spPr>
          <a:xfrm>
            <a:off x="179512" y="3767047"/>
            <a:ext cx="4831046" cy="2897325"/>
          </a:xfrm>
          <a:prstGeom prst="rect">
            <a:avLst/>
          </a:prstGeom>
        </p:spPr>
      </p:pic>
      <p:sp>
        <p:nvSpPr>
          <p:cNvPr id="11" name="CasellaDiTesto 10"/>
          <p:cNvSpPr txBox="1"/>
          <p:nvPr/>
        </p:nvSpPr>
        <p:spPr>
          <a:xfrm>
            <a:off x="5159909" y="1321613"/>
            <a:ext cx="3596208" cy="1754326"/>
          </a:xfrm>
          <a:prstGeom prst="rect">
            <a:avLst/>
          </a:prstGeom>
          <a:noFill/>
        </p:spPr>
        <p:txBody>
          <a:bodyPr wrap="square" rtlCol="0">
            <a:spAutoFit/>
          </a:bodyPr>
          <a:lstStyle/>
          <a:p>
            <a:r>
              <a:rPr lang="it-IT" sz="1200" b="1" dirty="0" smtClean="0">
                <a:latin typeface="Tahoma" panose="020B0604030504040204" pitchFamily="34" charset="0"/>
                <a:ea typeface="Tahoma" panose="020B0604030504040204" pitchFamily="34" charset="0"/>
                <a:cs typeface="Tahoma" panose="020B0604030504040204" pitchFamily="34" charset="0"/>
              </a:rPr>
              <a:t>Nelle reti contratto (dove è assente la personalità giuridica) la dimensione tende ad essere meno robusta. Il 80,2% delle reti raccoglie sino a un massimo di 6 imprese. Probabilmente anche la natura non necessariamente strutturata favorisce la creazione di accordi per scopi precisi, che presuppone (per la sua riuscita) un buon grado di accordo.</a:t>
            </a:r>
            <a:endParaRPr lang="it-IT" sz="1200" b="1" i="1" dirty="0">
              <a:latin typeface="Tahoma" panose="020B0604030504040204" pitchFamily="34" charset="0"/>
              <a:ea typeface="Tahoma" panose="020B0604030504040204" pitchFamily="34" charset="0"/>
              <a:cs typeface="Tahoma" panose="020B0604030504040204" pitchFamily="34" charset="0"/>
            </a:endParaRPr>
          </a:p>
        </p:txBody>
      </p:sp>
      <p:pic>
        <p:nvPicPr>
          <p:cNvPr id="2" name="Immagine 1"/>
          <p:cNvPicPr>
            <a:picLocks noChangeAspect="1"/>
          </p:cNvPicPr>
          <p:nvPr/>
        </p:nvPicPr>
        <p:blipFill>
          <a:blip r:embed="rId4"/>
          <a:stretch>
            <a:fillRect/>
          </a:stretch>
        </p:blipFill>
        <p:spPr>
          <a:xfrm>
            <a:off x="179513" y="799485"/>
            <a:ext cx="4831046" cy="2897325"/>
          </a:xfrm>
          <a:prstGeom prst="rect">
            <a:avLst/>
          </a:prstGeom>
        </p:spPr>
      </p:pic>
    </p:spTree>
    <p:extLst>
      <p:ext uri="{BB962C8B-B14F-4D97-AF65-F5344CB8AC3E}">
        <p14:creationId xmlns:p14="http://schemas.microsoft.com/office/powerpoint/2010/main" val="309866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400" b="1" kern="0" dirty="0" smtClean="0">
                <a:solidFill>
                  <a:schemeClr val="tx1"/>
                </a:solidFill>
                <a:latin typeface="Arial" charset="0"/>
              </a:rPr>
              <a:t>Reti contratto e reti soggetto per estensione territoriale</a:t>
            </a:r>
            <a:endParaRPr lang="it-IT" altLang="it-IT" sz="3200" b="1" kern="0" dirty="0" smtClean="0">
              <a:solidFill>
                <a:schemeClr val="tx1"/>
              </a:solidFill>
              <a:latin typeface="Arial" charset="0"/>
            </a:endParaRPr>
          </a:p>
        </p:txBody>
      </p:sp>
      <p:sp>
        <p:nvSpPr>
          <p:cNvPr id="9" name="CasellaDiTesto 8"/>
          <p:cNvSpPr txBox="1"/>
          <p:nvPr/>
        </p:nvSpPr>
        <p:spPr>
          <a:xfrm>
            <a:off x="5364088" y="972299"/>
            <a:ext cx="3596208" cy="4339650"/>
          </a:xfrm>
          <a:prstGeom prst="rect">
            <a:avLst/>
          </a:prstGeom>
          <a:noFill/>
        </p:spPr>
        <p:txBody>
          <a:bodyPr wrap="square" rtlCol="0">
            <a:spAutoFit/>
          </a:bodyPr>
          <a:lstStyle/>
          <a:p>
            <a:r>
              <a:rPr lang="it-IT" sz="1200" b="1" dirty="0" smtClean="0">
                <a:latin typeface="Tahoma" panose="020B0604030504040204" pitchFamily="34" charset="0"/>
                <a:ea typeface="Tahoma" panose="020B0604030504040204" pitchFamily="34" charset="0"/>
                <a:cs typeface="Tahoma" panose="020B0604030504040204" pitchFamily="34" charset="0"/>
              </a:rPr>
              <a:t>Le imprese retiste tendono a concentrarsi in un’unica regione. Difatti, in generale, le reti sono prevalentemente uni-regionali (lo sono il 72,2% delle reti rilevate); si tratta di un dato medio trascinato soprattutto dalle reti contratto (72,8%). Il 18,9% delle reti si estendono su due regioni, mentre la restante quota si estende su tre o più regioni. </a:t>
            </a:r>
          </a:p>
          <a:p>
            <a:endParaRPr lang="it-IT" sz="1200" b="1" i="1" dirty="0" smtClean="0">
              <a:latin typeface="Tahoma" panose="020B0604030504040204" pitchFamily="34" charset="0"/>
              <a:ea typeface="Tahoma" panose="020B0604030504040204" pitchFamily="34" charset="0"/>
              <a:cs typeface="Tahoma" panose="020B0604030504040204" pitchFamily="34" charset="0"/>
            </a:endParaRPr>
          </a:p>
          <a:p>
            <a:endParaRPr lang="it-IT" sz="1200" b="1" i="1" dirty="0">
              <a:latin typeface="Tahoma" panose="020B0604030504040204" pitchFamily="34" charset="0"/>
              <a:ea typeface="Tahoma" panose="020B0604030504040204" pitchFamily="34" charset="0"/>
              <a:cs typeface="Tahoma" panose="020B0604030504040204" pitchFamily="34" charset="0"/>
            </a:endParaRPr>
          </a:p>
          <a:p>
            <a:endParaRPr lang="it-IT" sz="1200" b="1" i="1" dirty="0" smtClean="0">
              <a:latin typeface="Tahoma" panose="020B0604030504040204" pitchFamily="34" charset="0"/>
              <a:ea typeface="Tahoma" panose="020B0604030504040204" pitchFamily="34" charset="0"/>
              <a:cs typeface="Tahoma" panose="020B0604030504040204" pitchFamily="34" charset="0"/>
            </a:endParaRPr>
          </a:p>
          <a:p>
            <a:endParaRPr lang="it-IT" sz="1200" b="1" i="1" dirty="0">
              <a:latin typeface="Tahoma" panose="020B0604030504040204" pitchFamily="34" charset="0"/>
              <a:ea typeface="Tahoma" panose="020B0604030504040204" pitchFamily="34" charset="0"/>
              <a:cs typeface="Tahoma" panose="020B0604030504040204" pitchFamily="34" charset="0"/>
            </a:endParaRPr>
          </a:p>
          <a:p>
            <a:endParaRPr lang="it-IT" sz="1200" b="1" i="1" dirty="0" smtClean="0">
              <a:latin typeface="Tahoma" panose="020B0604030504040204" pitchFamily="34" charset="0"/>
              <a:ea typeface="Tahoma" panose="020B0604030504040204" pitchFamily="34" charset="0"/>
              <a:cs typeface="Tahoma" panose="020B0604030504040204" pitchFamily="34" charset="0"/>
            </a:endParaRPr>
          </a:p>
          <a:p>
            <a:endParaRPr lang="it-IT" sz="1200" b="1" i="1" dirty="0">
              <a:latin typeface="Tahoma" panose="020B0604030504040204" pitchFamily="34" charset="0"/>
              <a:ea typeface="Tahoma" panose="020B0604030504040204" pitchFamily="34" charset="0"/>
              <a:cs typeface="Tahoma" panose="020B0604030504040204" pitchFamily="34" charset="0"/>
            </a:endParaRPr>
          </a:p>
          <a:p>
            <a:endParaRPr lang="it-IT" sz="1200" b="1" i="1" dirty="0">
              <a:latin typeface="Tahoma" panose="020B0604030504040204" pitchFamily="34" charset="0"/>
              <a:ea typeface="Tahoma" panose="020B0604030504040204" pitchFamily="34" charset="0"/>
              <a:cs typeface="Tahoma" panose="020B0604030504040204" pitchFamily="34" charset="0"/>
            </a:endParaRPr>
          </a:p>
          <a:p>
            <a:r>
              <a:rPr lang="it-IT" sz="1200" b="1" i="1" dirty="0" smtClean="0">
                <a:latin typeface="Tahoma" panose="020B0604030504040204" pitchFamily="34" charset="0"/>
                <a:ea typeface="Tahoma" panose="020B0604030504040204" pitchFamily="34" charset="0"/>
                <a:cs typeface="Tahoma" panose="020B0604030504040204" pitchFamily="34" charset="0"/>
              </a:rPr>
              <a:t>Tra le reti soggetto (che sono quelle più strutturate) si apprezza una quota leggermente più ampia di reti </a:t>
            </a:r>
            <a:r>
              <a:rPr lang="it-IT" sz="1200" b="1" i="1" dirty="0" err="1" smtClean="0">
                <a:latin typeface="Tahoma" panose="020B0604030504040204" pitchFamily="34" charset="0"/>
                <a:ea typeface="Tahoma" panose="020B0604030504040204" pitchFamily="34" charset="0"/>
                <a:cs typeface="Tahoma" panose="020B0604030504040204" pitchFamily="34" charset="0"/>
              </a:rPr>
              <a:t>pluri</a:t>
            </a:r>
            <a:r>
              <a:rPr lang="it-IT" sz="1200" b="1" i="1" dirty="0" smtClean="0">
                <a:latin typeface="Tahoma" panose="020B0604030504040204" pitchFamily="34" charset="0"/>
                <a:ea typeface="Tahoma" panose="020B0604030504040204" pitchFamily="34" charset="0"/>
                <a:cs typeface="Tahoma" panose="020B0604030504040204" pitchFamily="34" charset="0"/>
              </a:rPr>
              <a:t>-regionali, 11,9% rispetto a una media del 9,8%. Probabilmente proprio la maggiore «formalizzazione» permette di poter ampliare il raggio di azione della rete</a:t>
            </a:r>
          </a:p>
        </p:txBody>
      </p:sp>
      <p:pic>
        <p:nvPicPr>
          <p:cNvPr id="4" name="Immagine 3"/>
          <p:cNvPicPr>
            <a:picLocks noChangeAspect="1"/>
          </p:cNvPicPr>
          <p:nvPr/>
        </p:nvPicPr>
        <p:blipFill>
          <a:blip r:embed="rId3"/>
          <a:stretch>
            <a:fillRect/>
          </a:stretch>
        </p:blipFill>
        <p:spPr>
          <a:xfrm>
            <a:off x="276513" y="3861048"/>
            <a:ext cx="4772137" cy="2889536"/>
          </a:xfrm>
          <a:prstGeom prst="rect">
            <a:avLst/>
          </a:prstGeom>
        </p:spPr>
      </p:pic>
      <p:cxnSp>
        <p:nvCxnSpPr>
          <p:cNvPr id="8" name="Connettore 2 7"/>
          <p:cNvCxnSpPr/>
          <p:nvPr/>
        </p:nvCxnSpPr>
        <p:spPr>
          <a:xfrm flipH="1">
            <a:off x="3203848" y="4653136"/>
            <a:ext cx="936104" cy="12961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 name="Immagine 1"/>
          <p:cNvPicPr>
            <a:picLocks noChangeAspect="1"/>
          </p:cNvPicPr>
          <p:nvPr/>
        </p:nvPicPr>
        <p:blipFill>
          <a:blip r:embed="rId4"/>
          <a:stretch>
            <a:fillRect/>
          </a:stretch>
        </p:blipFill>
        <p:spPr>
          <a:xfrm>
            <a:off x="323529" y="808039"/>
            <a:ext cx="4725122" cy="2855958"/>
          </a:xfrm>
          <a:prstGeom prst="rect">
            <a:avLst/>
          </a:prstGeom>
        </p:spPr>
      </p:pic>
    </p:spTree>
    <p:extLst>
      <p:ext uri="{BB962C8B-B14F-4D97-AF65-F5344CB8AC3E}">
        <p14:creationId xmlns:p14="http://schemas.microsoft.com/office/powerpoint/2010/main" val="155759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400" b="1" kern="0" dirty="0" smtClean="0">
                <a:solidFill>
                  <a:schemeClr val="tx1"/>
                </a:solidFill>
                <a:latin typeface="Arial" charset="0"/>
              </a:rPr>
              <a:t>Reti contratto e reti soggetto toscane</a:t>
            </a:r>
            <a:endParaRPr lang="it-IT" altLang="it-IT" sz="3200" b="1" kern="0" dirty="0" smtClean="0">
              <a:solidFill>
                <a:schemeClr val="tx1"/>
              </a:solidFill>
              <a:latin typeface="Arial" charset="0"/>
            </a:endParaRPr>
          </a:p>
        </p:txBody>
      </p:sp>
      <p:sp>
        <p:nvSpPr>
          <p:cNvPr id="9" name="CasellaDiTesto 8"/>
          <p:cNvSpPr txBox="1"/>
          <p:nvPr/>
        </p:nvSpPr>
        <p:spPr>
          <a:xfrm>
            <a:off x="5364088" y="972299"/>
            <a:ext cx="3596208" cy="5401479"/>
          </a:xfrm>
          <a:prstGeom prst="rect">
            <a:avLst/>
          </a:prstGeom>
          <a:noFill/>
        </p:spPr>
        <p:txBody>
          <a:bodyPr wrap="square" rtlCol="0">
            <a:spAutoFit/>
          </a:bodyPr>
          <a:lstStyle/>
          <a:p>
            <a:r>
              <a:rPr lang="it-IT" sz="1200" b="1" dirty="0" smtClean="0">
                <a:latin typeface="Tahoma" panose="020B0604030504040204" pitchFamily="34" charset="0"/>
                <a:ea typeface="Tahoma" panose="020B0604030504040204" pitchFamily="34" charset="0"/>
                <a:cs typeface="Tahoma" panose="020B0604030504040204" pitchFamily="34" charset="0"/>
              </a:rPr>
              <a:t>Le reti che coinvolgono imprese toscane mostrano una maggiore apertura nei confronti delle imprese non toscane, essendo le reti </a:t>
            </a:r>
            <a:r>
              <a:rPr lang="it-IT" sz="1200" b="1" dirty="0" err="1" smtClean="0">
                <a:latin typeface="Tahoma" panose="020B0604030504040204" pitchFamily="34" charset="0"/>
                <a:ea typeface="Tahoma" panose="020B0604030504040204" pitchFamily="34" charset="0"/>
                <a:cs typeface="Tahoma" panose="020B0604030504040204" pitchFamily="34" charset="0"/>
              </a:rPr>
              <a:t>biregionali</a:t>
            </a:r>
            <a:r>
              <a:rPr lang="it-IT" sz="1200" b="1" dirty="0" smtClean="0">
                <a:latin typeface="Tahoma" panose="020B0604030504040204" pitchFamily="34" charset="0"/>
                <a:ea typeface="Tahoma" panose="020B0604030504040204" pitchFamily="34" charset="0"/>
                <a:cs typeface="Tahoma" panose="020B0604030504040204" pitchFamily="34" charset="0"/>
              </a:rPr>
              <a:t> o pluriregionali poco meno del 50%, tanto nel caso delle reti contratto, quanto nel caso delle reti soggetto. </a:t>
            </a:r>
          </a:p>
          <a:p>
            <a:endParaRPr lang="it-IT" sz="1200" b="1" dirty="0" smtClean="0">
              <a:latin typeface="Tahoma" panose="020B0604030504040204" pitchFamily="34" charset="0"/>
              <a:ea typeface="Tahoma" panose="020B0604030504040204" pitchFamily="34" charset="0"/>
              <a:cs typeface="Tahoma" panose="020B0604030504040204" pitchFamily="34" charset="0"/>
            </a:endParaRPr>
          </a:p>
          <a:p>
            <a:endParaRPr lang="it-IT" sz="1200" b="1" dirty="0">
              <a:latin typeface="Tahoma" panose="020B0604030504040204" pitchFamily="34" charset="0"/>
              <a:ea typeface="Tahoma" panose="020B0604030504040204" pitchFamily="34" charset="0"/>
              <a:cs typeface="Tahoma" panose="020B0604030504040204" pitchFamily="34" charset="0"/>
            </a:endParaRPr>
          </a:p>
          <a:p>
            <a:endParaRPr lang="it-IT" sz="1200" b="1" dirty="0" smtClean="0">
              <a:latin typeface="Tahoma" panose="020B0604030504040204" pitchFamily="34" charset="0"/>
              <a:ea typeface="Tahoma" panose="020B0604030504040204" pitchFamily="34" charset="0"/>
              <a:cs typeface="Tahoma" panose="020B0604030504040204" pitchFamily="34" charset="0"/>
            </a:endParaRPr>
          </a:p>
          <a:p>
            <a:endParaRPr lang="it-IT" sz="1200" b="1" dirty="0">
              <a:latin typeface="Tahoma" panose="020B0604030504040204" pitchFamily="34" charset="0"/>
              <a:ea typeface="Tahoma" panose="020B0604030504040204" pitchFamily="34" charset="0"/>
              <a:cs typeface="Tahoma" panose="020B0604030504040204" pitchFamily="34" charset="0"/>
            </a:endParaRPr>
          </a:p>
          <a:p>
            <a:endParaRPr lang="it-IT" sz="1200" b="1" dirty="0">
              <a:latin typeface="Tahoma" panose="020B0604030504040204" pitchFamily="34" charset="0"/>
              <a:ea typeface="Tahoma" panose="020B0604030504040204" pitchFamily="34" charset="0"/>
              <a:cs typeface="Tahoma" panose="020B0604030504040204" pitchFamily="34" charset="0"/>
            </a:endParaRPr>
          </a:p>
          <a:p>
            <a:r>
              <a:rPr lang="it-IT" sz="1100" b="1" i="1" dirty="0" smtClean="0">
                <a:latin typeface="Tahoma" panose="020B0604030504040204" pitchFamily="34" charset="0"/>
                <a:ea typeface="Tahoma" panose="020B0604030504040204" pitchFamily="34" charset="0"/>
                <a:cs typeface="Tahoma" panose="020B0604030504040204" pitchFamily="34" charset="0"/>
              </a:rPr>
              <a:t>Secondo i dati elaborati dall’Osservatorio Nazionale sulle Reti di Impresa (</a:t>
            </a:r>
            <a:r>
              <a:rPr lang="it-IT" sz="1100" b="1" i="1" dirty="0" err="1" smtClean="0">
                <a:latin typeface="Tahoma" panose="020B0604030504040204" pitchFamily="34" charset="0"/>
                <a:ea typeface="Tahoma" panose="020B0604030504040204" pitchFamily="34" charset="0"/>
                <a:cs typeface="Tahoma" panose="020B0604030504040204" pitchFamily="34" charset="0"/>
              </a:rPr>
              <a:t>Retimpresa</a:t>
            </a:r>
            <a:r>
              <a:rPr lang="it-IT" sz="1100" b="1" i="1" dirty="0" smtClean="0">
                <a:latin typeface="Tahoma" panose="020B0604030504040204" pitchFamily="34" charset="0"/>
                <a:ea typeface="Tahoma" panose="020B0604030504040204" pitchFamily="34" charset="0"/>
                <a:cs typeface="Tahoma" panose="020B0604030504040204" pitchFamily="34" charset="0"/>
              </a:rPr>
              <a:t>), i principali settori di operatività delle imprese toscane aderenti a una o più reti sono:</a:t>
            </a:r>
          </a:p>
          <a:p>
            <a:endParaRPr lang="it-IT" sz="1100" b="1" i="1" dirty="0">
              <a:latin typeface="Tahoma" panose="020B0604030504040204" pitchFamily="34" charset="0"/>
              <a:ea typeface="Tahoma" panose="020B0604030504040204" pitchFamily="34" charset="0"/>
              <a:cs typeface="Tahoma" panose="020B0604030504040204" pitchFamily="34" charset="0"/>
            </a:endParaRPr>
          </a:p>
          <a:p>
            <a:r>
              <a:rPr lang="it-IT" sz="1100" b="1" i="1" dirty="0" smtClean="0">
                <a:latin typeface="Tahoma" panose="020B0604030504040204" pitchFamily="34" charset="0"/>
                <a:ea typeface="Tahoma" panose="020B0604030504040204" pitchFamily="34" charset="0"/>
                <a:cs typeface="Tahoma" panose="020B0604030504040204" pitchFamily="34" charset="0"/>
              </a:rPr>
              <a:t>Agroalimentare (21,74%)</a:t>
            </a:r>
          </a:p>
          <a:p>
            <a:r>
              <a:rPr lang="it-IT" sz="1100" b="1" i="1" dirty="0" smtClean="0">
                <a:latin typeface="Tahoma" panose="020B0604030504040204" pitchFamily="34" charset="0"/>
                <a:ea typeface="Tahoma" panose="020B0604030504040204" pitchFamily="34" charset="0"/>
                <a:cs typeface="Tahoma" panose="020B0604030504040204" pitchFamily="34" charset="0"/>
              </a:rPr>
              <a:t>Commercio (14,02%)</a:t>
            </a:r>
          </a:p>
          <a:p>
            <a:r>
              <a:rPr lang="it-IT" sz="1100" b="1" i="1" dirty="0" smtClean="0">
                <a:latin typeface="Tahoma" panose="020B0604030504040204" pitchFamily="34" charset="0"/>
                <a:ea typeface="Tahoma" panose="020B0604030504040204" pitchFamily="34" charset="0"/>
                <a:cs typeface="Tahoma" panose="020B0604030504040204" pitchFamily="34" charset="0"/>
              </a:rPr>
              <a:t>Costruzioni (12,73%)</a:t>
            </a:r>
          </a:p>
          <a:p>
            <a:r>
              <a:rPr lang="it-IT" sz="1100" b="1" i="1" dirty="0" smtClean="0">
                <a:latin typeface="Tahoma" panose="020B0604030504040204" pitchFamily="34" charset="0"/>
                <a:ea typeface="Tahoma" panose="020B0604030504040204" pitchFamily="34" charset="0"/>
                <a:cs typeface="Tahoma" panose="020B0604030504040204" pitchFamily="34" charset="0"/>
              </a:rPr>
              <a:t>Servizi turistici (10,37%)</a:t>
            </a:r>
          </a:p>
          <a:p>
            <a:r>
              <a:rPr lang="it-IT" sz="1100" b="1" i="1" dirty="0" smtClean="0">
                <a:latin typeface="Tahoma" panose="020B0604030504040204" pitchFamily="34" charset="0"/>
                <a:ea typeface="Tahoma" panose="020B0604030504040204" pitchFamily="34" charset="0"/>
                <a:cs typeface="Tahoma" panose="020B0604030504040204" pitchFamily="34" charset="0"/>
              </a:rPr>
              <a:t>Servizi professionali (6,23%)</a:t>
            </a:r>
          </a:p>
          <a:p>
            <a:r>
              <a:rPr lang="it-IT" sz="1100" b="1" i="1" dirty="0" smtClean="0">
                <a:latin typeface="Tahoma" panose="020B0604030504040204" pitchFamily="34" charset="0"/>
                <a:ea typeface="Tahoma" panose="020B0604030504040204" pitchFamily="34" charset="0"/>
                <a:cs typeface="Tahoma" panose="020B0604030504040204" pitchFamily="34" charset="0"/>
              </a:rPr>
              <a:t>Meccanica (6,07%)</a:t>
            </a:r>
          </a:p>
          <a:p>
            <a:r>
              <a:rPr lang="it-IT" sz="1100" b="1" i="1" dirty="0" smtClean="0">
                <a:latin typeface="Tahoma" panose="020B0604030504040204" pitchFamily="34" charset="0"/>
                <a:ea typeface="Tahoma" panose="020B0604030504040204" pitchFamily="34" charset="0"/>
                <a:cs typeface="Tahoma" panose="020B0604030504040204" pitchFamily="34" charset="0"/>
              </a:rPr>
              <a:t>Trasporti e logistica (4,91%)</a:t>
            </a:r>
          </a:p>
          <a:p>
            <a:r>
              <a:rPr lang="it-IT" sz="1100" b="1" i="1" dirty="0" smtClean="0">
                <a:latin typeface="Tahoma" panose="020B0604030504040204" pitchFamily="34" charset="0"/>
                <a:ea typeface="Tahoma" panose="020B0604030504040204" pitchFamily="34" charset="0"/>
                <a:cs typeface="Tahoma" panose="020B0604030504040204" pitchFamily="34" charset="0"/>
              </a:rPr>
              <a:t>Servizi operativi (4,03%)</a:t>
            </a:r>
          </a:p>
          <a:p>
            <a:r>
              <a:rPr lang="it-IT" sz="1100" b="1" i="1" dirty="0" smtClean="0">
                <a:latin typeface="Tahoma" panose="020B0604030504040204" pitchFamily="34" charset="0"/>
                <a:ea typeface="Tahoma" panose="020B0604030504040204" pitchFamily="34" charset="0"/>
                <a:cs typeface="Tahoma" panose="020B0604030504040204" pitchFamily="34" charset="0"/>
              </a:rPr>
              <a:t>Servizi socio-sanitari (3,57%)</a:t>
            </a:r>
          </a:p>
          <a:p>
            <a:r>
              <a:rPr lang="it-IT" sz="1100" b="1" i="1" dirty="0" smtClean="0">
                <a:latin typeface="Tahoma" panose="020B0604030504040204" pitchFamily="34" charset="0"/>
                <a:ea typeface="Tahoma" panose="020B0604030504040204" pitchFamily="34" charset="0"/>
                <a:cs typeface="Tahoma" panose="020B0604030504040204" pitchFamily="34" charset="0"/>
              </a:rPr>
              <a:t>Servizi ICT (3,33%)</a:t>
            </a:r>
          </a:p>
          <a:p>
            <a:endParaRPr lang="it-IT" sz="1200" b="1" dirty="0">
              <a:latin typeface="Tahoma" panose="020B0604030504040204" pitchFamily="34" charset="0"/>
              <a:ea typeface="Tahoma" panose="020B0604030504040204" pitchFamily="34" charset="0"/>
              <a:cs typeface="Tahoma" panose="020B0604030504040204" pitchFamily="34" charset="0"/>
            </a:endParaRPr>
          </a:p>
          <a:p>
            <a:endParaRPr lang="it-IT" sz="1200" b="1" dirty="0">
              <a:latin typeface="Tahoma" panose="020B0604030504040204" pitchFamily="34" charset="0"/>
              <a:ea typeface="Tahoma" panose="020B0604030504040204" pitchFamily="34" charset="0"/>
              <a:cs typeface="Tahoma" panose="020B0604030504040204" pitchFamily="34" charset="0"/>
            </a:endParaRPr>
          </a:p>
          <a:p>
            <a:endParaRPr lang="it-IT" sz="1200" b="1" dirty="0" smtClean="0">
              <a:latin typeface="Tahoma" panose="020B0604030504040204" pitchFamily="34" charset="0"/>
              <a:ea typeface="Tahoma" panose="020B0604030504040204" pitchFamily="34" charset="0"/>
              <a:cs typeface="Tahoma" panose="020B0604030504040204" pitchFamily="34" charset="0"/>
            </a:endParaRPr>
          </a:p>
        </p:txBody>
      </p:sp>
      <p:pic>
        <p:nvPicPr>
          <p:cNvPr id="3" name="Immagine 2"/>
          <p:cNvPicPr>
            <a:picLocks noChangeAspect="1"/>
          </p:cNvPicPr>
          <p:nvPr/>
        </p:nvPicPr>
        <p:blipFill>
          <a:blip r:embed="rId3"/>
          <a:stretch>
            <a:fillRect/>
          </a:stretch>
        </p:blipFill>
        <p:spPr>
          <a:xfrm>
            <a:off x="539552" y="908720"/>
            <a:ext cx="4665752" cy="5738694"/>
          </a:xfrm>
          <a:prstGeom prst="rect">
            <a:avLst/>
          </a:prstGeom>
        </p:spPr>
      </p:pic>
    </p:spTree>
    <p:extLst>
      <p:ext uri="{BB962C8B-B14F-4D97-AF65-F5344CB8AC3E}">
        <p14:creationId xmlns:p14="http://schemas.microsoft.com/office/powerpoint/2010/main" val="2565221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400" b="1" kern="0" dirty="0" smtClean="0">
                <a:solidFill>
                  <a:schemeClr val="tx1"/>
                </a:solidFill>
                <a:latin typeface="Arial" charset="0"/>
              </a:rPr>
              <a:t>Reti contratto e reti soggetto fiorentine</a:t>
            </a:r>
            <a:endParaRPr lang="it-IT" altLang="it-IT" sz="3200" b="1" kern="0" dirty="0" smtClean="0">
              <a:solidFill>
                <a:schemeClr val="tx1"/>
              </a:solidFill>
              <a:latin typeface="Arial" charset="0"/>
            </a:endParaRPr>
          </a:p>
        </p:txBody>
      </p:sp>
      <p:sp>
        <p:nvSpPr>
          <p:cNvPr id="9" name="CasellaDiTesto 8"/>
          <p:cNvSpPr txBox="1"/>
          <p:nvPr/>
        </p:nvSpPr>
        <p:spPr>
          <a:xfrm>
            <a:off x="395536" y="5185466"/>
            <a:ext cx="8496943" cy="1200329"/>
          </a:xfrm>
          <a:prstGeom prst="rect">
            <a:avLst/>
          </a:prstGeom>
          <a:noFill/>
        </p:spPr>
        <p:txBody>
          <a:bodyPr wrap="square" rtlCol="0">
            <a:spAutoFit/>
          </a:bodyPr>
          <a:lstStyle/>
          <a:p>
            <a:r>
              <a:rPr lang="it-IT" sz="1200" b="1" dirty="0" smtClean="0">
                <a:latin typeface="Tahoma" panose="020B0604030504040204" pitchFamily="34" charset="0"/>
                <a:ea typeface="Tahoma" panose="020B0604030504040204" pitchFamily="34" charset="0"/>
                <a:cs typeface="Tahoma" panose="020B0604030504040204" pitchFamily="34" charset="0"/>
              </a:rPr>
              <a:t>Le reti che coinvolgono imprese fiorentine si estendono molto spesso oltre i confini regionali, soprattutto nel caso delle reti formalizzate e con una propria personalità giuridica. </a:t>
            </a:r>
          </a:p>
          <a:p>
            <a:endParaRPr lang="it-IT" sz="1200" b="1" dirty="0" smtClean="0">
              <a:latin typeface="Tahoma" panose="020B0604030504040204" pitchFamily="34" charset="0"/>
              <a:ea typeface="Tahoma" panose="020B0604030504040204" pitchFamily="34" charset="0"/>
              <a:cs typeface="Tahoma" panose="020B0604030504040204" pitchFamily="34" charset="0"/>
            </a:endParaRPr>
          </a:p>
          <a:p>
            <a:r>
              <a:rPr lang="it-IT" sz="1200" b="1" dirty="0" smtClean="0">
                <a:latin typeface="Tahoma" panose="020B0604030504040204" pitchFamily="34" charset="0"/>
                <a:ea typeface="Tahoma" panose="020B0604030504040204" pitchFamily="34" charset="0"/>
                <a:cs typeface="Tahoma" panose="020B0604030504040204" pitchFamily="34" charset="0"/>
              </a:rPr>
              <a:t>All’interno delle reti contratto (sono l’84% delle reti in cui sono presenti una o più imprese fiorentine) le regioni col maggior numero di imprese (dopo la Toscana) sono Puglia (7,3% delle imprese), Lazio (8,5% delle imprese), Puglia (7,3%), Lombardia (6,7%) ed Emilia Romagna (4,6%). </a:t>
            </a:r>
          </a:p>
        </p:txBody>
      </p:sp>
      <p:pic>
        <p:nvPicPr>
          <p:cNvPr id="2" name="Immagine 1"/>
          <p:cNvPicPr>
            <a:picLocks noChangeAspect="1"/>
          </p:cNvPicPr>
          <p:nvPr/>
        </p:nvPicPr>
        <p:blipFill>
          <a:blip r:embed="rId3"/>
          <a:stretch>
            <a:fillRect/>
          </a:stretch>
        </p:blipFill>
        <p:spPr>
          <a:xfrm>
            <a:off x="1115616" y="881824"/>
            <a:ext cx="6865715" cy="4203360"/>
          </a:xfrm>
          <a:prstGeom prst="rect">
            <a:avLst/>
          </a:prstGeom>
        </p:spPr>
      </p:pic>
    </p:spTree>
    <p:extLst>
      <p:ext uri="{BB962C8B-B14F-4D97-AF65-F5344CB8AC3E}">
        <p14:creationId xmlns:p14="http://schemas.microsoft.com/office/powerpoint/2010/main" val="259583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07025"/>
            <a:ext cx="9144000" cy="533400"/>
          </a:xfrm>
        </p:spPr>
        <p:txBody>
          <a:bodyPr/>
          <a:lstStyle/>
          <a:p>
            <a:pPr eaLnBrk="1" hangingPunct="1"/>
            <a:r>
              <a:rPr lang="it-IT" altLang="it-IT" sz="2800" b="1" dirty="0" smtClean="0">
                <a:solidFill>
                  <a:schemeClr val="tx1"/>
                </a:solidFill>
                <a:latin typeface="Arial" charset="0"/>
              </a:rPr>
              <a:t>Le regioni italiane</a:t>
            </a:r>
          </a:p>
        </p:txBody>
      </p:sp>
      <p:sp>
        <p:nvSpPr>
          <p:cNvPr id="8" name="AutoShape 9"/>
          <p:cNvSpPr>
            <a:spLocks noChangeArrowheads="1"/>
          </p:cNvSpPr>
          <p:nvPr/>
        </p:nvSpPr>
        <p:spPr bwMode="auto">
          <a:xfrm rot="10800000">
            <a:off x="1803142" y="-1"/>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11" name="CasellaDiTesto 10"/>
          <p:cNvSpPr txBox="1"/>
          <p:nvPr/>
        </p:nvSpPr>
        <p:spPr>
          <a:xfrm>
            <a:off x="5580112" y="1182216"/>
            <a:ext cx="3469450" cy="584775"/>
          </a:xfrm>
          <a:prstGeom prst="rect">
            <a:avLst/>
          </a:prstGeom>
          <a:noFill/>
        </p:spPr>
        <p:txBody>
          <a:bodyPr wrap="square" rtlCol="0">
            <a:spAutoFit/>
          </a:bodyPr>
          <a:lstStyle/>
          <a:p>
            <a:pPr algn="just"/>
            <a:r>
              <a:rPr lang="it-IT" sz="1600" b="1" dirty="0" smtClean="0">
                <a:latin typeface="Arial" panose="020B0604020202020204" pitchFamily="34" charset="0"/>
                <a:ea typeface="Tahoma" panose="020B0604030504040204" pitchFamily="34" charset="0"/>
                <a:cs typeface="Arial" panose="020B0604020202020204" pitchFamily="34" charset="0"/>
              </a:rPr>
              <a:t>L’ordinamento per valore assoluto delle posizioni. </a:t>
            </a:r>
            <a:endParaRPr lang="it-IT" sz="1600" b="1" dirty="0">
              <a:latin typeface="Arial" panose="020B0604020202020204" pitchFamily="34" charset="0"/>
              <a:ea typeface="Tahoma" panose="020B0604030504040204" pitchFamily="34" charset="0"/>
              <a:cs typeface="Arial" panose="020B0604020202020204" pitchFamily="34" charset="0"/>
            </a:endParaRPr>
          </a:p>
        </p:txBody>
      </p:sp>
      <p:sp>
        <p:nvSpPr>
          <p:cNvPr id="12" name="CasellaDiTesto 11"/>
          <p:cNvSpPr txBox="1"/>
          <p:nvPr/>
        </p:nvSpPr>
        <p:spPr>
          <a:xfrm>
            <a:off x="5580113" y="4869160"/>
            <a:ext cx="3469450" cy="1077218"/>
          </a:xfrm>
          <a:prstGeom prst="rect">
            <a:avLst/>
          </a:prstGeom>
          <a:noFill/>
        </p:spPr>
        <p:txBody>
          <a:bodyPr wrap="square" rtlCol="0">
            <a:spAutoFit/>
          </a:bodyPr>
          <a:lstStyle/>
          <a:p>
            <a:pPr algn="just"/>
            <a:r>
              <a:rPr lang="it-IT" sz="1600" b="1" dirty="0" smtClean="0">
                <a:latin typeface="Arial" panose="020B0604020202020204" pitchFamily="34" charset="0"/>
                <a:ea typeface="Tahoma" panose="020B0604030504040204" pitchFamily="34" charset="0"/>
                <a:cs typeface="Arial" panose="020B0604020202020204" pitchFamily="34" charset="0"/>
              </a:rPr>
              <a:t>Nella tabella a fianco l’ordinamento per incidenza (ogni 1.000) sul totale delle imprese attive.  </a:t>
            </a:r>
            <a:endParaRPr lang="it-IT" sz="1600" b="1" dirty="0">
              <a:latin typeface="Arial" panose="020B0604020202020204" pitchFamily="34" charset="0"/>
              <a:ea typeface="Tahoma" panose="020B0604030504040204" pitchFamily="34" charset="0"/>
              <a:cs typeface="Arial" panose="020B0604020202020204" pitchFamily="34" charset="0"/>
            </a:endParaRPr>
          </a:p>
        </p:txBody>
      </p:sp>
      <p:pic>
        <p:nvPicPr>
          <p:cNvPr id="3" name="Immagine 2"/>
          <p:cNvPicPr>
            <a:picLocks noChangeAspect="1"/>
          </p:cNvPicPr>
          <p:nvPr/>
        </p:nvPicPr>
        <p:blipFill>
          <a:blip r:embed="rId3"/>
          <a:stretch>
            <a:fillRect/>
          </a:stretch>
        </p:blipFill>
        <p:spPr>
          <a:xfrm>
            <a:off x="153634" y="908720"/>
            <a:ext cx="5256584" cy="2922038"/>
          </a:xfrm>
          <a:prstGeom prst="rect">
            <a:avLst/>
          </a:prstGeom>
        </p:spPr>
      </p:pic>
      <p:pic>
        <p:nvPicPr>
          <p:cNvPr id="4" name="Immagine 3"/>
          <p:cNvPicPr>
            <a:picLocks noChangeAspect="1"/>
          </p:cNvPicPr>
          <p:nvPr/>
        </p:nvPicPr>
        <p:blipFill>
          <a:blip r:embed="rId4"/>
          <a:stretch>
            <a:fillRect/>
          </a:stretch>
        </p:blipFill>
        <p:spPr>
          <a:xfrm>
            <a:off x="107504" y="3883558"/>
            <a:ext cx="5303980" cy="2950720"/>
          </a:xfrm>
          <a:prstGeom prst="rect">
            <a:avLst/>
          </a:prstGeom>
        </p:spPr>
      </p:pic>
    </p:spTree>
    <p:extLst>
      <p:ext uri="{BB962C8B-B14F-4D97-AF65-F5344CB8AC3E}">
        <p14:creationId xmlns:p14="http://schemas.microsoft.com/office/powerpoint/2010/main" val="1508741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07025"/>
            <a:ext cx="9144000" cy="533400"/>
          </a:xfrm>
        </p:spPr>
        <p:txBody>
          <a:bodyPr/>
          <a:lstStyle/>
          <a:p>
            <a:pPr eaLnBrk="1" hangingPunct="1"/>
            <a:r>
              <a:rPr lang="it-IT" altLang="it-IT" sz="2800" b="1" dirty="0" smtClean="0">
                <a:solidFill>
                  <a:schemeClr val="tx1"/>
                </a:solidFill>
                <a:latin typeface="Arial" charset="0"/>
              </a:rPr>
              <a:t>Il peso delle imprese toscane </a:t>
            </a:r>
            <a:br>
              <a:rPr lang="it-IT" altLang="it-IT" sz="2800" b="1" dirty="0" smtClean="0">
                <a:solidFill>
                  <a:schemeClr val="tx1"/>
                </a:solidFill>
                <a:latin typeface="Arial" charset="0"/>
              </a:rPr>
            </a:br>
            <a:r>
              <a:rPr lang="it-IT" altLang="it-IT" sz="2800" b="1" dirty="0" smtClean="0">
                <a:solidFill>
                  <a:schemeClr val="tx1"/>
                </a:solidFill>
                <a:latin typeface="Arial" charset="0"/>
              </a:rPr>
              <a:t>allo stock delle imprese attive</a:t>
            </a:r>
          </a:p>
        </p:txBody>
      </p:sp>
      <p:sp>
        <p:nvSpPr>
          <p:cNvPr id="8" name="AutoShape 9"/>
          <p:cNvSpPr>
            <a:spLocks noChangeArrowheads="1"/>
          </p:cNvSpPr>
          <p:nvPr/>
        </p:nvSpPr>
        <p:spPr bwMode="auto">
          <a:xfrm rot="10800000">
            <a:off x="1803142" y="-1"/>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11" name="CasellaDiTesto 10"/>
          <p:cNvSpPr txBox="1"/>
          <p:nvPr/>
        </p:nvSpPr>
        <p:spPr>
          <a:xfrm>
            <a:off x="107504" y="902335"/>
            <a:ext cx="8966090" cy="584775"/>
          </a:xfrm>
          <a:prstGeom prst="rect">
            <a:avLst/>
          </a:prstGeom>
          <a:noFill/>
        </p:spPr>
        <p:txBody>
          <a:bodyPr wrap="square" rtlCol="0">
            <a:spAutoFit/>
          </a:bodyPr>
          <a:lstStyle/>
          <a:p>
            <a:pPr algn="just"/>
            <a:r>
              <a:rPr lang="it-IT" sz="1600" b="1" dirty="0" smtClean="0">
                <a:latin typeface="Arial" panose="020B0604020202020204" pitchFamily="34" charset="0"/>
                <a:ea typeface="Tahoma" panose="020B0604030504040204" pitchFamily="34" charset="0"/>
                <a:cs typeface="Arial" panose="020B0604020202020204" pitchFamily="34" charset="0"/>
              </a:rPr>
              <a:t>Qui mettiamo in evidenza il numero di imprese retiste presenti in Toscana, articolate per provincia.</a:t>
            </a:r>
            <a:endParaRPr lang="it-IT" sz="1600" b="1" dirty="0">
              <a:latin typeface="Arial" panose="020B0604020202020204" pitchFamily="34" charset="0"/>
              <a:ea typeface="Tahoma" panose="020B0604030504040204" pitchFamily="34" charset="0"/>
              <a:cs typeface="Arial" panose="020B0604020202020204" pitchFamily="34" charset="0"/>
            </a:endParaRPr>
          </a:p>
        </p:txBody>
      </p:sp>
      <p:sp>
        <p:nvSpPr>
          <p:cNvPr id="12" name="CasellaDiTesto 11"/>
          <p:cNvSpPr txBox="1"/>
          <p:nvPr/>
        </p:nvSpPr>
        <p:spPr>
          <a:xfrm>
            <a:off x="107504" y="3789040"/>
            <a:ext cx="8891479" cy="584775"/>
          </a:xfrm>
          <a:prstGeom prst="rect">
            <a:avLst/>
          </a:prstGeom>
          <a:noFill/>
        </p:spPr>
        <p:txBody>
          <a:bodyPr wrap="square" rtlCol="0">
            <a:spAutoFit/>
          </a:bodyPr>
          <a:lstStyle/>
          <a:p>
            <a:pPr algn="just"/>
            <a:r>
              <a:rPr lang="it-IT" sz="1600" b="1" dirty="0" smtClean="0">
                <a:latin typeface="Arial" panose="020B0604020202020204" pitchFamily="34" charset="0"/>
                <a:ea typeface="Tahoma" panose="020B0604030504040204" pitchFamily="34" charset="0"/>
                <a:cs typeface="Arial" panose="020B0604020202020204" pitchFamily="34" charset="0"/>
              </a:rPr>
              <a:t>Nel grafico sottostante si evidenzia, invece, l’incidenza (per mille imprese attive) a livello provinciale.</a:t>
            </a:r>
            <a:endParaRPr lang="it-IT" sz="1600" b="1" dirty="0">
              <a:latin typeface="Arial" panose="020B0604020202020204" pitchFamily="34" charset="0"/>
              <a:ea typeface="Tahoma" panose="020B0604030504040204" pitchFamily="34" charset="0"/>
              <a:cs typeface="Arial" panose="020B0604020202020204" pitchFamily="34" charset="0"/>
            </a:endParaRPr>
          </a:p>
        </p:txBody>
      </p:sp>
      <p:pic>
        <p:nvPicPr>
          <p:cNvPr id="2" name="Immagine 1"/>
          <p:cNvPicPr>
            <a:picLocks noChangeAspect="1"/>
          </p:cNvPicPr>
          <p:nvPr/>
        </p:nvPicPr>
        <p:blipFill>
          <a:blip r:embed="rId3"/>
          <a:stretch>
            <a:fillRect/>
          </a:stretch>
        </p:blipFill>
        <p:spPr>
          <a:xfrm>
            <a:off x="1619672" y="1263240"/>
            <a:ext cx="5411515" cy="2462511"/>
          </a:xfrm>
          <a:prstGeom prst="rect">
            <a:avLst/>
          </a:prstGeom>
        </p:spPr>
      </p:pic>
      <p:pic>
        <p:nvPicPr>
          <p:cNvPr id="3" name="Immagine 2"/>
          <p:cNvPicPr>
            <a:picLocks noChangeAspect="1"/>
          </p:cNvPicPr>
          <p:nvPr/>
        </p:nvPicPr>
        <p:blipFill>
          <a:blip r:embed="rId4"/>
          <a:stretch>
            <a:fillRect/>
          </a:stretch>
        </p:blipFill>
        <p:spPr>
          <a:xfrm>
            <a:off x="1429526" y="3933056"/>
            <a:ext cx="6243342" cy="2841034"/>
          </a:xfrm>
          <a:prstGeom prst="rect">
            <a:avLst/>
          </a:prstGeom>
        </p:spPr>
      </p:pic>
    </p:spTree>
    <p:extLst>
      <p:ext uri="{BB962C8B-B14F-4D97-AF65-F5344CB8AC3E}">
        <p14:creationId xmlns:p14="http://schemas.microsoft.com/office/powerpoint/2010/main" val="1344237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17739</TotalTime>
  <Words>1770</Words>
  <Application>Microsoft Office PowerPoint</Application>
  <PresentationFormat>Presentazione su schermo (4:3)</PresentationFormat>
  <Paragraphs>116</Paragraphs>
  <Slides>16</Slides>
  <Notes>15</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16</vt:i4>
      </vt:variant>
    </vt:vector>
  </HeadingPairs>
  <TitlesOfParts>
    <vt:vector size="21" baseType="lpstr">
      <vt:lpstr>Arial</vt:lpstr>
      <vt:lpstr>Calibri</vt:lpstr>
      <vt:lpstr>Tahoma</vt:lpstr>
      <vt:lpstr>Times New Roman</vt:lpstr>
      <vt:lpstr>Struttura predefinita</vt:lpstr>
      <vt:lpstr>I contratti di rete. I dati del  Registro delle Imprese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Le regioni italiane</vt:lpstr>
      <vt:lpstr>Il peso delle imprese toscane  allo stock delle imprese attive</vt:lpstr>
      <vt:lpstr>Caratteristiche delle reti contratto – distribuzione a livello nazionale</vt:lpstr>
      <vt:lpstr>Caratteristiche delle reti contratto – distribuzione a livello fiorentino</vt:lpstr>
      <vt:lpstr>Lo scopo dei contratti</vt:lpstr>
      <vt:lpstr>Caratteristiche delle imprese retiste fiorentine</vt:lpstr>
      <vt:lpstr>Caratteristiche delle imprese retiste fiorentine</vt:lpstr>
      <vt:lpstr>Caratteristiche delle imprese retiste fiorentine</vt:lpstr>
      <vt:lpstr>Caratteristiche delle imprese retiste fiorentine</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User</dc:creator>
  <cp:lastModifiedBy>Silvio Calandi</cp:lastModifiedBy>
  <cp:revision>806</cp:revision>
  <cp:lastPrinted>2014-03-25T13:43:08Z</cp:lastPrinted>
  <dcterms:created xsi:type="dcterms:W3CDTF">2007-06-04T13:36:10Z</dcterms:created>
  <dcterms:modified xsi:type="dcterms:W3CDTF">2022-01-10T11:54:02Z</dcterms:modified>
</cp:coreProperties>
</file>