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1" r:id="rId2"/>
    <p:sldId id="257" r:id="rId3"/>
    <p:sldId id="262" r:id="rId4"/>
    <p:sldId id="263" r:id="rId5"/>
    <p:sldId id="270" r:id="rId6"/>
    <p:sldId id="265" r:id="rId7"/>
    <p:sldId id="268" r:id="rId8"/>
    <p:sldId id="269" r:id="rId9"/>
    <p:sldId id="266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82" autoAdjust="0"/>
  </p:normalViewPr>
  <p:slideViewPr>
    <p:cSldViewPr>
      <p:cViewPr varScale="1">
        <p:scale>
          <a:sx n="113" d="100"/>
          <a:sy n="113" d="100"/>
        </p:scale>
        <p:origin x="-157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1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wpififs002.fi.intra.cciaa.net\Redirect$\cfi1026\Desktop\PRESENTAZIONE%20PREVENTIVO%202021\PREVENTIVO%202021%20CON%20DIFFERENZ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Foglio_di_lavoro_di_Microsoft_Excel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Foglio_di_lavoro_di_Microsoft_Excel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TOTALE</a:t>
            </a:r>
            <a:r>
              <a:rPr lang="en-US" baseline="0" dirty="0" smtClean="0"/>
              <a:t> </a:t>
            </a:r>
            <a:r>
              <a:rPr lang="en-US" dirty="0" smtClean="0"/>
              <a:t>PROVENTI CORRENTI € 19.108.954,61 (- € 939.951,24) 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'proventi correnti'!$A$2</c:f>
              <c:strCache>
                <c:ptCount val="1"/>
                <c:pt idx="0">
                  <c:v>PROVENTI CORRENTI</c:v>
                </c:pt>
              </c:strCache>
            </c:strRef>
          </c:tx>
          <c:invertIfNegative val="0"/>
          <c:cat>
            <c:strRef>
              <c:f>'proventi correnti'!$B$1:$C$1</c:f>
              <c:strCache>
                <c:ptCount val="2"/>
                <c:pt idx="0">
                  <c:v>PRECONS. 2020</c:v>
                </c:pt>
                <c:pt idx="1">
                  <c:v>PREVENTIVO 2021</c:v>
                </c:pt>
              </c:strCache>
            </c:strRef>
          </c:cat>
          <c:val>
            <c:numRef>
              <c:f>'proventi correnti'!$B$2:$C$2</c:f>
              <c:numCache>
                <c:formatCode>_("€"* #,##0.00_);_("€"* \(#,##0.00\);_("€"* "-"??_);_(@_)</c:formatCode>
                <c:ptCount val="2"/>
                <c:pt idx="0">
                  <c:v>20048905.850000001</c:v>
                </c:pt>
                <c:pt idx="1">
                  <c:v>19108954.609999999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133952"/>
        <c:axId val="192184320"/>
      </c:barChart>
      <c:catAx>
        <c:axId val="191133952"/>
        <c:scaling>
          <c:orientation val="minMax"/>
        </c:scaling>
        <c:delete val="0"/>
        <c:axPos val="b"/>
        <c:majorTickMark val="out"/>
        <c:minorTickMark val="none"/>
        <c:tickLblPos val="nextTo"/>
        <c:crossAx val="192184320"/>
        <c:crosses val="autoZero"/>
        <c:auto val="1"/>
        <c:lblAlgn val="ctr"/>
        <c:lblOffset val="100"/>
        <c:noMultiLvlLbl val="0"/>
      </c:catAx>
      <c:valAx>
        <c:axId val="192184320"/>
        <c:scaling>
          <c:orientation val="minMax"/>
          <c:min val="10000000"/>
        </c:scaling>
        <c:delete val="0"/>
        <c:axPos val="l"/>
        <c:majorGridlines/>
        <c:numFmt formatCode="_(&quot;€&quot;* #,##0.00_);_(&quot;€&quot;* \(#,##0.00\);_(&quot;€&quot;* &quot;-&quot;??_);_(@_)" sourceLinked="1"/>
        <c:majorTickMark val="out"/>
        <c:minorTickMark val="none"/>
        <c:tickLblPos val="nextTo"/>
        <c:crossAx val="1911339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/>
            </a:pPr>
            <a:r>
              <a:rPr lang="en-US" dirty="0" smtClean="0"/>
              <a:t>TOTALE</a:t>
            </a:r>
            <a:r>
              <a:rPr lang="en-US" baseline="0" dirty="0" smtClean="0"/>
              <a:t> </a:t>
            </a:r>
            <a:r>
              <a:rPr lang="en-US" dirty="0" smtClean="0"/>
              <a:t>ONERI CORRENTI </a:t>
            </a:r>
            <a:r>
              <a:rPr lang="en-US" smtClean="0"/>
              <a:t>€ 19.810.795,63 </a:t>
            </a:r>
            <a:r>
              <a:rPr lang="en-US" dirty="0" smtClean="0"/>
              <a:t>( - € 3.805.617,89)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'oneri correnti'!$A$2</c:f>
              <c:strCache>
                <c:ptCount val="1"/>
                <c:pt idx="0">
                  <c:v>ONERI CORRENTI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'oneri correnti'!$B$1:$C$1</c:f>
              <c:strCache>
                <c:ptCount val="2"/>
                <c:pt idx="0">
                  <c:v>PRECONS. 2020</c:v>
                </c:pt>
                <c:pt idx="1">
                  <c:v>PREVENTIVO 2021</c:v>
                </c:pt>
              </c:strCache>
            </c:strRef>
          </c:cat>
          <c:val>
            <c:numRef>
              <c:f>'oneri correnti'!$B$2:$C$2</c:f>
              <c:numCache>
                <c:formatCode>_("€"* #,##0.00_);_("€"* \(#,##0.00\);_("€"* "-"??_);_(@_)</c:formatCode>
                <c:ptCount val="2"/>
                <c:pt idx="0">
                  <c:v>23616413.52</c:v>
                </c:pt>
                <c:pt idx="1">
                  <c:v>19810795.629999999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982784"/>
        <c:axId val="144984320"/>
      </c:barChart>
      <c:catAx>
        <c:axId val="144982784"/>
        <c:scaling>
          <c:orientation val="minMax"/>
        </c:scaling>
        <c:delete val="0"/>
        <c:axPos val="b"/>
        <c:majorTickMark val="out"/>
        <c:minorTickMark val="none"/>
        <c:tickLblPos val="nextTo"/>
        <c:crossAx val="144984320"/>
        <c:crosses val="autoZero"/>
        <c:auto val="1"/>
        <c:lblAlgn val="ctr"/>
        <c:lblOffset val="100"/>
        <c:noMultiLvlLbl val="0"/>
      </c:catAx>
      <c:valAx>
        <c:axId val="144984320"/>
        <c:scaling>
          <c:orientation val="minMax"/>
          <c:min val="10000000"/>
        </c:scaling>
        <c:delete val="0"/>
        <c:axPos val="l"/>
        <c:majorGridlines/>
        <c:numFmt formatCode="_(&quot;€&quot;* #,##0.00_);_(&quot;€&quot;* \(#,##0.00\);_(&quot;€&quot;* &quot;-&quot;??_);_(@_)" sourceLinked="1"/>
        <c:majorTickMark val="out"/>
        <c:minorTickMark val="none"/>
        <c:tickLblPos val="nextTo"/>
        <c:crossAx val="1449827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858113324069787"/>
          <c:y val="5.0925925925925923E-2"/>
          <c:w val="0.38501330313162907"/>
          <c:h val="0.8330941965587634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'GESTIONE FINANZIARIA E STRAORDI'!$A$2</c:f>
              <c:strCache>
                <c:ptCount val="1"/>
                <c:pt idx="0">
                  <c:v>Risultato della gestione finanziaria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'GESTIONE FINANZIARIA E STRAORDI'!$B$1:$C$1</c:f>
              <c:strCache>
                <c:ptCount val="2"/>
                <c:pt idx="0">
                  <c:v>PRECONS. 2020</c:v>
                </c:pt>
                <c:pt idx="1">
                  <c:v>PREVENTIVO 2021</c:v>
                </c:pt>
              </c:strCache>
            </c:strRef>
          </c:cat>
          <c:val>
            <c:numRef>
              <c:f>'GESTIONE FINANZIARIA E STRAORDI'!$B$2:$C$2</c:f>
              <c:numCache>
                <c:formatCode>_-* #,##0\ [$€-410]_-;\-* #,##0\ [$€-410]_-;_-* "-"??\ [$€-410]_-;_-@_-</c:formatCode>
                <c:ptCount val="2"/>
                <c:pt idx="0">
                  <c:v>2477.3276599999999</c:v>
                </c:pt>
                <c:pt idx="1">
                  <c:v>15.95</c:v>
                </c:pt>
              </c:numCache>
            </c:numRef>
          </c:val>
        </c:ser>
        <c:ser>
          <c:idx val="1"/>
          <c:order val="1"/>
          <c:tx>
            <c:strRef>
              <c:f>'GESTIONE FINANZIARIA E STRAORDI'!$A$3</c:f>
              <c:strCache>
                <c:ptCount val="1"/>
                <c:pt idx="0">
                  <c:v>Risultato della gestione straordinaria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'GESTIONE FINANZIARIA E STRAORDI'!$B$1:$C$1</c:f>
              <c:strCache>
                <c:ptCount val="2"/>
                <c:pt idx="0">
                  <c:v>PRECONS. 2020</c:v>
                </c:pt>
                <c:pt idx="1">
                  <c:v>PREVENTIVO 2021</c:v>
                </c:pt>
              </c:strCache>
            </c:strRef>
          </c:cat>
          <c:val>
            <c:numRef>
              <c:f>'GESTIONE FINANZIARIA E STRAORDI'!$B$3:$C$3</c:f>
              <c:numCache>
                <c:formatCode>_-* #,##0\ [$€-410]_-;\-* #,##0\ [$€-410]_-;_-* "-"??\ [$€-410]_-;_-@_-</c:formatCode>
                <c:ptCount val="2"/>
                <c:pt idx="0">
                  <c:v>1779.2067299999999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5374592"/>
        <c:axId val="55376128"/>
        <c:axId val="0"/>
      </c:bar3DChart>
      <c:catAx>
        <c:axId val="55374592"/>
        <c:scaling>
          <c:orientation val="minMax"/>
        </c:scaling>
        <c:delete val="0"/>
        <c:axPos val="l"/>
        <c:majorTickMark val="out"/>
        <c:minorTickMark val="none"/>
        <c:tickLblPos val="nextTo"/>
        <c:crossAx val="55376128"/>
        <c:crosses val="autoZero"/>
        <c:auto val="1"/>
        <c:lblAlgn val="ctr"/>
        <c:lblOffset val="100"/>
        <c:noMultiLvlLbl val="0"/>
      </c:catAx>
      <c:valAx>
        <c:axId val="55376128"/>
        <c:scaling>
          <c:orientation val="minMax"/>
        </c:scaling>
        <c:delete val="0"/>
        <c:axPos val="b"/>
        <c:majorGridlines/>
        <c:numFmt formatCode="_-* #,##0\ [$€-410]_-;\-* #,##0\ [$€-410]_-;_-* &quot;-&quot;??\ [$€-410]_-;_-@_-" sourceLinked="1"/>
        <c:majorTickMark val="out"/>
        <c:minorTickMark val="none"/>
        <c:tickLblPos val="nextTo"/>
        <c:crossAx val="553745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5"/>
              <c:layout>
                <c:manualLayout>
                  <c:x val="7.4831403864885158E-3"/>
                  <c:y val="3.229200471416127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2677952382840972E-2"/>
                  <c:y val="0.1820479134466769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Foglio1!$A$1:$A$9</c:f>
              <c:strCache>
                <c:ptCount val="9"/>
                <c:pt idx="0">
                  <c:v>DIGITALE</c:v>
                </c:pt>
                <c:pt idx="1">
                  <c:v>FORMAZIONE/SCUOLE</c:v>
                </c:pt>
                <c:pt idx="2">
                  <c:v>GREEN ECONOMY</c:v>
                </c:pt>
                <c:pt idx="3">
                  <c:v>LEGALITA' </c:v>
                </c:pt>
                <c:pt idx="4">
                  <c:v>TURISMO E CULTURA</c:v>
                </c:pt>
                <c:pt idx="5">
                  <c:v>SVILUPPO DEL TERRITORIO</c:v>
                </c:pt>
                <c:pt idx="6">
                  <c:v>Progetto 20% - PID</c:v>
                </c:pt>
                <c:pt idx="7">
                  <c:v>Progetto 20% - Formazione lavoro</c:v>
                </c:pt>
                <c:pt idx="8">
                  <c:v>Progetto 20% - PMI mercati internazionali</c:v>
                </c:pt>
              </c:strCache>
            </c:strRef>
          </c:cat>
          <c:val>
            <c:numRef>
              <c:f>Foglio1!$B$1:$B$9</c:f>
              <c:numCache>
                <c:formatCode>#,##0.00;\(#,##0.00\)</c:formatCode>
                <c:ptCount val="9"/>
                <c:pt idx="0">
                  <c:v>130000</c:v>
                </c:pt>
                <c:pt idx="1">
                  <c:v>100000</c:v>
                </c:pt>
                <c:pt idx="2">
                  <c:v>50000</c:v>
                </c:pt>
                <c:pt idx="3">
                  <c:v>126000</c:v>
                </c:pt>
                <c:pt idx="4">
                  <c:v>180000</c:v>
                </c:pt>
                <c:pt idx="5">
                  <c:v>2309925</c:v>
                </c:pt>
                <c:pt idx="6">
                  <c:v>793310</c:v>
                </c:pt>
                <c:pt idx="7">
                  <c:v>475986</c:v>
                </c:pt>
                <c:pt idx="8">
                  <c:v>317324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0.64406</cdr:x>
      <cdr:y>0.85356</cdr:y>
    </cdr:from>
    <cdr:to>
      <cdr:x>0.85507</cdr:x>
      <cdr:y>0.91705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5055123" y="3872162"/>
          <a:ext cx="165618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100" dirty="0" smtClean="0"/>
            <a:t>Valori in migliaia di Euro</a:t>
          </a:r>
          <a:endParaRPr lang="it-IT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0.15179</cdr:x>
      <cdr:y>0.92578</cdr:y>
    </cdr:from>
    <cdr:to>
      <cdr:x>0.79464</cdr:x>
      <cdr:y>1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1224136" y="4466459"/>
          <a:ext cx="5184576" cy="358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it-IT" sz="1600" b="1" dirty="0" smtClean="0">
              <a:solidFill>
                <a:srgbClr val="FF0000"/>
              </a:solidFill>
            </a:rPr>
            <a:t>TOTALE INTERVENTI PROMOZIONALI </a:t>
          </a:r>
          <a:r>
            <a:rPr lang="it-IT" sz="2000" b="1" dirty="0" smtClean="0">
              <a:solidFill>
                <a:srgbClr val="FF0000"/>
              </a:solidFill>
            </a:rPr>
            <a:t>€ 4.482.545</a:t>
          </a:r>
          <a:endParaRPr lang="it-IT" sz="20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0.33333</cdr:x>
      <cdr:y>0.89401</cdr:y>
    </cdr:from>
    <cdr:to>
      <cdr:x>0.56667</cdr:x>
      <cdr:y>0.96497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2880320" y="4536503"/>
          <a:ext cx="2016224" cy="360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 smtClean="0"/>
              <a:t>AGGIORNAMENTO PREVENTIVO ECONOMICO 2020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B6BAF-2901-460B-BA8F-0721F38E73C4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C73D3-0DC2-4391-AF88-21FC533248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23067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 smtClean="0"/>
              <a:t>AGGIORNAMENTO PREVENTIVO ECONOMICO 2020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B292A-08E4-468D-9474-7B7562E4527D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C649D-6BEA-45C4-B3D7-E0BB0B117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44963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9740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409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9B0A-7038-4D22-8A4C-856D2BF7B6F4}" type="datetime1">
              <a:rPr lang="it-IT" smtClean="0"/>
              <a:t>01/03/2021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6BA7-50C5-45DF-B3FC-F86EA7193C1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17863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DE06-8AA2-4F91-87BB-D2A70A86F315}" type="datetime1">
              <a:rPr lang="it-IT" smtClean="0"/>
              <a:t>01/03/2021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6BA7-50C5-45DF-B3FC-F86EA7193C1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212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CE35-6BCA-4F92-9780-EBE6C627F736}" type="datetime1">
              <a:rPr lang="it-IT" smtClean="0"/>
              <a:t>01/03/2021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6BA7-50C5-45DF-B3FC-F86EA7193C1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986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5A7E-0906-4F80-92FF-640B364AD8B2}" type="datetime1">
              <a:rPr lang="it-IT" smtClean="0"/>
              <a:t>01/03/2021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6BA7-50C5-45DF-B3FC-F86EA7193C1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436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07B5-2E88-4EEE-A3BD-FC6E9153FFFA}" type="datetime1">
              <a:rPr lang="it-IT" smtClean="0"/>
              <a:t>01/03/2021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6BA7-50C5-45DF-B3FC-F86EA7193C1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881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B63F-4B45-4A61-B449-AF2A115FDB91}" type="datetime1">
              <a:rPr lang="it-IT" smtClean="0"/>
              <a:t>01/03/2021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6BA7-50C5-45DF-B3FC-F86EA7193C1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6032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62EE-A8CE-41FF-9D45-0AC0BEFC348C}" type="datetime1">
              <a:rPr lang="it-IT" smtClean="0"/>
              <a:t>01/03/2021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6BA7-50C5-45DF-B3FC-F86EA7193C1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7702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09D9-C765-46A7-8C05-F858727394C7}" type="datetime1">
              <a:rPr lang="it-IT" smtClean="0"/>
              <a:t>01/03/2021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6BA7-50C5-45DF-B3FC-F86EA7193C1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4309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1360-6EE5-4C4C-947B-88D749ECBE6C}" type="datetime1">
              <a:rPr lang="it-IT" smtClean="0"/>
              <a:t>01/03/2021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6BA7-50C5-45DF-B3FC-F86EA7193C1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7676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F0ED-D18D-4CE4-A14B-178F6E93A8A5}" type="datetime1">
              <a:rPr lang="it-IT" smtClean="0"/>
              <a:t>01/03/2021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6BA7-50C5-45DF-B3FC-F86EA7193C1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834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E166-4266-4B80-83C8-8C84844A183D}" type="datetime1">
              <a:rPr lang="it-IT" smtClean="0"/>
              <a:t>01/03/2021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6BA7-50C5-45DF-B3FC-F86EA7193C1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0028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E89AB-AE1F-45E5-BF91-32D37B0B4C35}" type="datetime1">
              <a:rPr lang="it-IT" smtClean="0"/>
              <a:t>01/03/2021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56BA7-50C5-45DF-B3FC-F86EA7193C1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292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93637" y="2420888"/>
            <a:ext cx="7772400" cy="1224136"/>
          </a:xfrm>
        </p:spPr>
        <p:txBody>
          <a:bodyPr>
            <a:norm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  <a:latin typeface="Arial Black" pitchFamily="34" charset="0"/>
              </a:rPr>
              <a:t>PREVENTIVO ECONOMICO 2021</a:t>
            </a:r>
            <a:br>
              <a:rPr lang="it-IT" sz="2800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it-IT" sz="18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logo_CCIAA_base_6c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750" y="548680"/>
            <a:ext cx="21621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15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6533" y="238953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DATI PRINCIPALI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364" y="667535"/>
            <a:ext cx="6229498" cy="585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66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t-IT" sz="2700" b="1" dirty="0" smtClean="0">
                <a:solidFill>
                  <a:srgbClr val="FF0000"/>
                </a:solidFill>
              </a:rPr>
              <a:t/>
            </a:r>
            <a:br>
              <a:rPr lang="it-IT" sz="2700" b="1" dirty="0" smtClean="0">
                <a:solidFill>
                  <a:srgbClr val="FF0000"/>
                </a:solidFill>
              </a:rPr>
            </a:br>
            <a:r>
              <a:rPr lang="it-IT" sz="2700" b="1" dirty="0" smtClean="0">
                <a:solidFill>
                  <a:srgbClr val="FF0000"/>
                </a:solidFill>
              </a:rPr>
              <a:t>PROVENTI CORRENTI</a:t>
            </a:r>
            <a:r>
              <a:rPr lang="it-IT" b="1" dirty="0" smtClean="0">
                <a:solidFill>
                  <a:srgbClr val="FF0000"/>
                </a:solidFill>
              </a:rPr>
              <a:t/>
            </a:r>
            <a:br>
              <a:rPr lang="it-IT" b="1" dirty="0" smtClean="0">
                <a:solidFill>
                  <a:srgbClr val="FF0000"/>
                </a:solidFill>
              </a:rPr>
            </a:br>
            <a:endParaRPr lang="it-IT" dirty="0"/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964771"/>
              </p:ext>
            </p:extLst>
          </p:nvPr>
        </p:nvGraphicFramePr>
        <p:xfrm>
          <a:off x="611560" y="692696"/>
          <a:ext cx="784887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805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ONERI CORRENTI</a:t>
            </a:r>
            <a:endParaRPr lang="it-IT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1318552"/>
              </p:ext>
            </p:extLst>
          </p:nvPr>
        </p:nvGraphicFramePr>
        <p:xfrm>
          <a:off x="755576" y="836712"/>
          <a:ext cx="770485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953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979712" y="391317"/>
            <a:ext cx="5628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GESTIONE FINANZIARIA E STRAORDINARIA</a:t>
            </a:r>
            <a:endParaRPr lang="it-IT" sz="2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887309"/>
              </p:ext>
            </p:extLst>
          </p:nvPr>
        </p:nvGraphicFramePr>
        <p:xfrm>
          <a:off x="827583" y="908720"/>
          <a:ext cx="7546277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952627" y="4941168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B050"/>
                </a:solidFill>
              </a:rPr>
              <a:t>GESTIONE STRAORDINARIA PRECONSUNTIVO 2020:    € 1.779.206,73</a:t>
            </a:r>
          </a:p>
          <a:p>
            <a:r>
              <a:rPr lang="it-IT" b="1" dirty="0" smtClean="0">
                <a:solidFill>
                  <a:srgbClr val="0070C0"/>
                </a:solidFill>
              </a:rPr>
              <a:t>GESTIONE FINANZIARIA PRECONSUNTIVO 2020:          € 2.477.327,66</a:t>
            </a:r>
          </a:p>
          <a:p>
            <a:endParaRPr lang="it-IT" b="1" dirty="0" smtClean="0">
              <a:solidFill>
                <a:srgbClr val="0070C0"/>
              </a:solidFill>
            </a:endParaRPr>
          </a:p>
          <a:p>
            <a:r>
              <a:rPr lang="it-IT" b="1" dirty="0" smtClean="0">
                <a:solidFill>
                  <a:srgbClr val="00B050"/>
                </a:solidFill>
              </a:rPr>
              <a:t>GESTIONE </a:t>
            </a:r>
            <a:r>
              <a:rPr lang="it-IT" b="1" dirty="0">
                <a:solidFill>
                  <a:srgbClr val="00B050"/>
                </a:solidFill>
              </a:rPr>
              <a:t>STRAORDINARIA </a:t>
            </a:r>
            <a:r>
              <a:rPr lang="it-IT" b="1" dirty="0" smtClean="0">
                <a:solidFill>
                  <a:srgbClr val="00B050"/>
                </a:solidFill>
              </a:rPr>
              <a:t>PREVENTIVO 2021:            €                0,00</a:t>
            </a:r>
          </a:p>
          <a:p>
            <a:r>
              <a:rPr lang="it-IT" b="1" dirty="0">
                <a:solidFill>
                  <a:srgbClr val="0070C0"/>
                </a:solidFill>
              </a:rPr>
              <a:t>GESTIONE </a:t>
            </a:r>
            <a:r>
              <a:rPr lang="it-IT" b="1" dirty="0" smtClean="0">
                <a:solidFill>
                  <a:srgbClr val="0070C0"/>
                </a:solidFill>
              </a:rPr>
              <a:t>FINANZIARIA </a:t>
            </a:r>
            <a:r>
              <a:rPr lang="it-IT" b="1" dirty="0">
                <a:solidFill>
                  <a:srgbClr val="0070C0"/>
                </a:solidFill>
              </a:rPr>
              <a:t>PREVENTIVO 2021</a:t>
            </a:r>
            <a:r>
              <a:rPr lang="it-IT" b="1" dirty="0" smtClean="0">
                <a:solidFill>
                  <a:srgbClr val="0070C0"/>
                </a:solidFill>
              </a:rPr>
              <a:t>:                  €       15.950,00</a:t>
            </a:r>
            <a:endParaRPr lang="it-IT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17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1115616" y="41744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IL PIANO INTERVENTI </a:t>
            </a:r>
            <a:r>
              <a:rPr lang="it-IT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PROMOZIONALI  2021</a:t>
            </a:r>
            <a:endParaRPr lang="it-IT" sz="2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77" name="Picture 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753" y="990466"/>
            <a:ext cx="6434485" cy="554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73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7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924" y="476672"/>
            <a:ext cx="641514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30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2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6578501" cy="629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340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6461839"/>
              </p:ext>
            </p:extLst>
          </p:nvPr>
        </p:nvGraphicFramePr>
        <p:xfrm>
          <a:off x="755576" y="1484784"/>
          <a:ext cx="806489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688786"/>
              </p:ext>
            </p:extLst>
          </p:nvPr>
        </p:nvGraphicFramePr>
        <p:xfrm>
          <a:off x="1024321" y="1700808"/>
          <a:ext cx="7034733" cy="478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1187624" y="635496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IL PIANO INTERVENTI </a:t>
            </a:r>
            <a:r>
              <a:rPr lang="it-IT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PROMOZIONALI  2021</a:t>
            </a:r>
            <a:endParaRPr lang="it-IT" sz="2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9698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78</Words>
  <Application>Microsoft Office PowerPoint</Application>
  <PresentationFormat>Presentazione su schermo (4:3)</PresentationFormat>
  <Paragraphs>16</Paragraphs>
  <Slides>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PREVENTIVO ECONOMICO 2021 </vt:lpstr>
      <vt:lpstr>DATI PRINCIPALI</vt:lpstr>
      <vt:lpstr> PROVENTI CORRENTI </vt:lpstr>
      <vt:lpstr>ONERI CORRENTI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Infocamere s.c.p.a.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Lorenzo Lombardi</dc:creator>
  <cp:lastModifiedBy>Lorenzo Lombardi</cp:lastModifiedBy>
  <cp:revision>80</cp:revision>
  <dcterms:created xsi:type="dcterms:W3CDTF">2020-05-27T07:43:01Z</dcterms:created>
  <dcterms:modified xsi:type="dcterms:W3CDTF">2021-03-01T08:53:47Z</dcterms:modified>
</cp:coreProperties>
</file>