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8" r:id="rId2"/>
    <p:sldId id="306" r:id="rId3"/>
    <p:sldId id="310" r:id="rId4"/>
    <p:sldId id="316" r:id="rId5"/>
    <p:sldId id="308" r:id="rId6"/>
    <p:sldId id="317" r:id="rId7"/>
    <p:sldId id="295" r:id="rId8"/>
    <p:sldId id="315" r:id="rId9"/>
    <p:sldId id="318" r:id="rId10"/>
  </p:sldIdLst>
  <p:sldSz cx="9144000" cy="6858000" type="screen4x3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99"/>
    <a:srgbClr val="A50021"/>
    <a:srgbClr val="800000"/>
    <a:srgbClr val="0000CC"/>
    <a:srgbClr val="99CCFF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8986" autoAdjust="0"/>
  </p:normalViewPr>
  <p:slideViewPr>
    <p:cSldViewPr>
      <p:cViewPr varScale="1">
        <p:scale>
          <a:sx n="80" d="100"/>
          <a:sy n="80" d="100"/>
        </p:scale>
        <p:origin x="-989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746" y="-8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BF6A714-0CEA-43CD-9619-066686320844}" type="datetimeFigureOut">
              <a:rPr lang="it-IT"/>
              <a:pPr>
                <a:defRPr/>
              </a:pPr>
              <a:t>08/03/2019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1648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7" tIns="47413" rIns="94827" bIns="47413" numCol="1" anchor="t" anchorCtr="0" compatLnSpc="1">
            <a:prstTxWarp prst="textNoShape">
              <a:avLst/>
            </a:prstTxWarp>
          </a:bodyPr>
          <a:lstStyle>
            <a:lvl1pPr defTabSz="948303">
              <a:defRPr sz="13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7" tIns="47413" rIns="94827" bIns="47413" numCol="1" anchor="t" anchorCtr="0" compatLnSpc="1">
            <a:prstTxWarp prst="textNoShape">
              <a:avLst/>
            </a:prstTxWarp>
          </a:bodyPr>
          <a:lstStyle>
            <a:lvl1pPr algn="r" defTabSz="948303">
              <a:defRPr sz="13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7" tIns="47413" rIns="94827" bIns="47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 smtClean="0"/>
              <a:t>Fare clic per modificare gli stili del testo dello schema</a:t>
            </a:r>
          </a:p>
          <a:p>
            <a:pPr lvl="1"/>
            <a:r>
              <a:rPr lang="it-IT" altLang="it-IT" noProof="0" smtClean="0"/>
              <a:t>Secondo livello</a:t>
            </a:r>
          </a:p>
          <a:p>
            <a:pPr lvl="2"/>
            <a:r>
              <a:rPr lang="it-IT" altLang="it-IT" noProof="0" smtClean="0"/>
              <a:t>Terzo livello</a:t>
            </a:r>
          </a:p>
          <a:p>
            <a:pPr lvl="3"/>
            <a:r>
              <a:rPr lang="it-IT" altLang="it-IT" noProof="0" smtClean="0"/>
              <a:t>Quarto livello</a:t>
            </a:r>
          </a:p>
          <a:p>
            <a:pPr lvl="4"/>
            <a:r>
              <a:rPr lang="it-IT" altLang="it-IT" noProof="0" smtClean="0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7" tIns="47413" rIns="94827" bIns="47413" numCol="1" anchor="b" anchorCtr="0" compatLnSpc="1">
            <a:prstTxWarp prst="textNoShape">
              <a:avLst/>
            </a:prstTxWarp>
          </a:bodyPr>
          <a:lstStyle>
            <a:lvl1pPr defTabSz="948303">
              <a:defRPr sz="13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7" tIns="47413" rIns="94827" bIns="47413" numCol="1" anchor="b" anchorCtr="0" compatLnSpc="1">
            <a:prstTxWarp prst="textNoShape">
              <a:avLst/>
            </a:prstTxWarp>
          </a:bodyPr>
          <a:lstStyle>
            <a:lvl1pPr algn="r" defTabSz="948303">
              <a:defRPr sz="1300"/>
            </a:lvl1pPr>
          </a:lstStyle>
          <a:p>
            <a:pPr>
              <a:defRPr/>
            </a:pPr>
            <a:fld id="{A477D610-05B6-450C-BDA4-4707EB8FCD1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385326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81050" indent="-29845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201738" indent="-238125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84338" indent="-238125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66938" indent="-238125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24138" indent="-238125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81338" indent="-238125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38538" indent="-238125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95738" indent="-238125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0422CB-D45B-46AB-AC2A-9E7EF8594A14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2</a:t>
            </a:fld>
            <a:endParaRPr lang="it-IT" altLang="it-IT" sz="130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2663" y="788988"/>
            <a:ext cx="5135562" cy="3852862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4878388"/>
            <a:ext cx="5183188" cy="4564062"/>
          </a:xfrm>
        </p:spPr>
        <p:txBody>
          <a:bodyPr/>
          <a:lstStyle/>
          <a:p>
            <a:pPr eaLnBrk="1" hangingPunct="1">
              <a:defRPr/>
            </a:pPr>
            <a:endParaRPr lang="it-IT" altLang="it-IT" dirty="0" smtClean="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82638" indent="-300038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204913" indent="-239713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87513" indent="-239713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70113" indent="-239713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27313" indent="-23971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84513" indent="-23971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41713" indent="-23971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98913" indent="-23971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79EB7D-A340-4BAA-8E14-EA994E8AC5F7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3</a:t>
            </a:fld>
            <a:endParaRPr lang="it-IT" altLang="it-IT" sz="130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787400"/>
            <a:ext cx="5138738" cy="38544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4878388"/>
            <a:ext cx="5183188" cy="4564062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82638" indent="-300038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204913" indent="-239713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87513" indent="-239713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70113" indent="-239713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27313" indent="-23971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84513" indent="-23971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41713" indent="-23971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98913" indent="-23971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79EB7D-A340-4BAA-8E14-EA994E8AC5F7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4</a:t>
            </a:fld>
            <a:endParaRPr lang="it-IT" altLang="it-IT" sz="130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787400"/>
            <a:ext cx="5138738" cy="38544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4878388"/>
            <a:ext cx="5183188" cy="4564062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82638" indent="-300038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204913" indent="-239713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87513" indent="-239713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70113" indent="-239713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27313" indent="-23971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84513" indent="-23971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41713" indent="-23971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98913" indent="-23971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79EB7D-A340-4BAA-8E14-EA994E8AC5F7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5</a:t>
            </a:fld>
            <a:endParaRPr lang="it-IT" altLang="it-IT" sz="130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787400"/>
            <a:ext cx="5138738" cy="38544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4878388"/>
            <a:ext cx="5183188" cy="4564062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82638" indent="-300038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204913" indent="-239713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87513" indent="-239713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70113" indent="-239713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27313" indent="-23971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84513" indent="-23971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41713" indent="-23971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98913" indent="-23971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79EB7D-A340-4BAA-8E14-EA994E8AC5F7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6</a:t>
            </a:fld>
            <a:endParaRPr lang="it-IT" altLang="it-IT" sz="130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787400"/>
            <a:ext cx="5138738" cy="38544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4878388"/>
            <a:ext cx="5183188" cy="4564062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82638" indent="-300038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204913" indent="-239713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87513" indent="-239713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70113" indent="-239713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27313" indent="-23971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84513" indent="-23971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41713" indent="-23971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98913" indent="-23971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291FAF-514D-4E5B-A45B-7B15289761E8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7</a:t>
            </a:fld>
            <a:endParaRPr lang="it-IT" altLang="it-IT" sz="13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787400"/>
            <a:ext cx="5138738" cy="385445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4878388"/>
            <a:ext cx="5183188" cy="4564062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B58C29-BB83-4F83-B632-A855F3C5764E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787400"/>
            <a:ext cx="5138738" cy="3854450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178" y="4879099"/>
            <a:ext cx="5184635" cy="4562598"/>
          </a:xfrm>
          <a:ln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B58C29-BB83-4F83-B632-A855F3C5764E}" type="slidenum">
              <a:rPr lang="it-IT" altLang="it-IT"/>
              <a:pPr/>
              <a:t>9</a:t>
            </a:fld>
            <a:endParaRPr lang="it-IT" altLang="it-IT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787400"/>
            <a:ext cx="5138738" cy="3854450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178" y="4879099"/>
            <a:ext cx="5184635" cy="4562598"/>
          </a:xfrm>
          <a:ln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083E1-D240-4A27-92C8-41E5D8A267B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2280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C13E5-A494-4856-8C9A-DCCEB99E4B2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6701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E376C-CD0F-4ECC-BC5E-3C87D2E076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86664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1BEC5-06AA-474E-BFA6-5EEFB5620BA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0835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D2856-827D-4611-A262-8842FC3E4FA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8966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EC2BC-FE42-46C4-91A7-A43A4D17217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28089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48542-C2F9-4A10-95FF-F1D13649DB5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01993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CA7C2-7314-4FF3-B82D-D0427144F20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0900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531B0-99BE-439F-9A95-E2F594A5E4D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93279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36B1F-40EB-4FBD-BC1A-C6C2EC4C45B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pic>
        <p:nvPicPr>
          <p:cNvPr id="8" name="Picture 3" descr="logo_CCIAA_base_4c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309320"/>
            <a:ext cx="143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547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4E39F-FF92-4B75-A426-993AB880B99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7523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rgbClr val="FFFFFF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3733920-3460-4F7E-A5D5-557223D43C2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2060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966788"/>
            <a:ext cx="7920038" cy="1439862"/>
          </a:xfrm>
        </p:spPr>
        <p:txBody>
          <a:bodyPr/>
          <a:lstStyle/>
          <a:p>
            <a:pPr eaLnBrk="1" hangingPunct="1"/>
            <a:r>
              <a:rPr lang="it-IT" altLang="it-IT" sz="3600" b="1" dirty="0" smtClean="0">
                <a:solidFill>
                  <a:srgbClr val="FFFFFF"/>
                </a:solidFill>
                <a:latin typeface="Arial" charset="0"/>
              </a:rPr>
              <a:t>Dati sulle startup iscritte al Registro delle Imprese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2916238" y="6165850"/>
            <a:ext cx="38163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Unità operativa Statistica e Studi </a:t>
            </a:r>
            <a:r>
              <a:rPr lang="it-IT" altLang="it-IT" sz="1400" b="1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statistica@fi.camcom.it</a:t>
            </a:r>
            <a:endParaRPr lang="it-IT" altLang="it-IT" sz="1800" b="1" i="1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1027" name="Picture 3" descr="logo_CCIAA_base_6c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707" y="5301208"/>
            <a:ext cx="21574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Line 10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0" y="188913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it-IT" altLang="it-IT" sz="2800" b="1" kern="0" dirty="0" smtClean="0">
                <a:solidFill>
                  <a:schemeClr val="tx1"/>
                </a:solidFill>
                <a:latin typeface="Arial" charset="0"/>
              </a:rPr>
              <a:t>Quadro generale</a:t>
            </a:r>
            <a:endParaRPr lang="it-IT" altLang="it-IT" sz="3200" b="1" kern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5870119"/>
            <a:ext cx="41764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elaborazioni ufficio statistica e studi Camera di Commercio di Firenze su dati </a:t>
            </a:r>
            <a:r>
              <a:rPr lang="it-IT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Registro Imprese </a:t>
            </a:r>
            <a:endParaRPr lang="it-IT" sz="1100" b="1" i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1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lang="it-IT" sz="11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dati disponibili al </a:t>
            </a:r>
            <a:r>
              <a:rPr lang="it-IT" sz="11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7.3.2019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0" y="746795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Le start-up sono </a:t>
            </a:r>
            <a:r>
              <a:rPr lang="it-IT" sz="1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state introdotte con la legge 221/2012 di conversione del D.L. </a:t>
            </a:r>
            <a:r>
              <a:rPr lang="it-IT" sz="1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179/2012. Nel corso degli ultimi 5 anni il loro numero si è ampliato sino a superare la soglia delle 9.000 unità (9.931 a Marzo 2019)</a:t>
            </a:r>
            <a:endParaRPr lang="it-IT" sz="16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26" y="1517560"/>
            <a:ext cx="7302348" cy="356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11" y="5085184"/>
            <a:ext cx="3421063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logo_CCIAA_base_4c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944" y="6400800"/>
            <a:ext cx="143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9144000" cy="533400"/>
          </a:xfrm>
        </p:spPr>
        <p:txBody>
          <a:bodyPr/>
          <a:lstStyle/>
          <a:p>
            <a:pPr eaLnBrk="1" hangingPunct="1"/>
            <a:r>
              <a:rPr lang="it-IT" altLang="it-IT" sz="2800" b="1" dirty="0" smtClean="0">
                <a:solidFill>
                  <a:schemeClr val="tx1"/>
                </a:solidFill>
                <a:latin typeface="Arial" charset="0"/>
              </a:rPr>
              <a:t>Il peso delle startup sui singoli territori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0800000">
            <a:off x="1835150" y="0"/>
            <a:ext cx="7308850" cy="765175"/>
          </a:xfrm>
          <a:prstGeom prst="rtTriangle">
            <a:avLst/>
          </a:prstGeom>
          <a:solidFill>
            <a:schemeClr val="tx2">
              <a:lumMod val="75000"/>
              <a:alpha val="38000"/>
            </a:schemeClr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it-IT" altLang="it-IT" sz="1800" smtClean="0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0" y="6092825"/>
            <a:ext cx="7308850" cy="765175"/>
          </a:xfrm>
          <a:prstGeom prst="rtTriangle">
            <a:avLst/>
          </a:prstGeom>
          <a:solidFill>
            <a:srgbClr val="1F497D">
              <a:lumMod val="75000"/>
              <a:alpha val="38000"/>
            </a:srgbClr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t-IT" altLang="it-IT" sz="1800" kern="0" smtClean="0">
              <a:solidFill>
                <a:prstClr val="black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1086" y="836712"/>
            <a:ext cx="87849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altLang="it-IT" sz="200" b="1" dirty="0">
              <a:latin typeface="Arial" charset="0"/>
            </a:endParaRPr>
          </a:p>
          <a:p>
            <a:pPr algn="just"/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55% delle startup italiane hanno sede tra nord-ovest e nord-est; proprio nelle quattro regioni del nord-est (Veneto, Friuli, Trentino ed Emilia l’incidenza percentuale balza al 10,02</a:t>
            </a:r>
            <a:r>
              <a:rPr lang="it-IT" sz="1600" dirty="0" smtClean="0"/>
              <a:t>‰ 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rispetto alle società di capitale attive. </a:t>
            </a:r>
            <a:endParaRPr lang="it-IT" sz="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8" y="1698486"/>
            <a:ext cx="4798868" cy="413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683" y="1710991"/>
            <a:ext cx="4088574" cy="203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logo_CCIAA_base_4c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985" y="6400800"/>
            <a:ext cx="143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23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9144000" cy="533400"/>
          </a:xfrm>
        </p:spPr>
        <p:txBody>
          <a:bodyPr/>
          <a:lstStyle/>
          <a:p>
            <a:pPr eaLnBrk="1" hangingPunct="1"/>
            <a:r>
              <a:rPr lang="it-IT" altLang="it-IT" sz="2800" b="1" dirty="0" smtClean="0">
                <a:solidFill>
                  <a:schemeClr val="tx1"/>
                </a:solidFill>
                <a:latin typeface="Arial" charset="0"/>
              </a:rPr>
              <a:t>Il peso delle startup in Toscana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0800000">
            <a:off x="1835150" y="0"/>
            <a:ext cx="7308850" cy="765175"/>
          </a:xfrm>
          <a:prstGeom prst="rtTriangle">
            <a:avLst/>
          </a:prstGeom>
          <a:solidFill>
            <a:schemeClr val="tx2">
              <a:lumMod val="75000"/>
              <a:alpha val="38000"/>
            </a:schemeClr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it-IT" altLang="it-IT" sz="1800" smtClean="0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0" y="6092825"/>
            <a:ext cx="7308850" cy="765175"/>
          </a:xfrm>
          <a:prstGeom prst="rtTriangle">
            <a:avLst/>
          </a:prstGeom>
          <a:solidFill>
            <a:srgbClr val="1F497D">
              <a:lumMod val="75000"/>
              <a:alpha val="38000"/>
            </a:srgbClr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t-IT" altLang="it-IT" sz="1800" kern="0" smtClean="0">
              <a:solidFill>
                <a:prstClr val="black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1086" y="836712"/>
            <a:ext cx="87849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altLang="it-IT" sz="200" b="1" dirty="0">
              <a:latin typeface="Arial" charset="0"/>
            </a:endParaRPr>
          </a:p>
          <a:p>
            <a:pPr algn="just"/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 428 startup la Toscana si pone all’ottavo posto della graduatoria per numero, ma denota una bassa diffusione del fenomeno in rapporto alle spa e </a:t>
            </a:r>
            <a:r>
              <a:rPr lang="it-I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srl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presenti sul territorio, con l’eccezione dell’area pisana.</a:t>
            </a:r>
            <a:endParaRPr lang="it-IT" sz="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8" y="1753294"/>
            <a:ext cx="4570413" cy="222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4387795" cy="189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81086" y="3861048"/>
            <a:ext cx="87849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altLang="it-IT" sz="200" b="1" dirty="0">
              <a:latin typeface="Arial" charset="0"/>
            </a:endParaRPr>
          </a:p>
          <a:p>
            <a:pPr algn="just"/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 158 startup fiorentine si concentrano soprattutto nell’area urbana fiorentina, area dove anche l’incidenza percentuale del fenomeno è la più elevata tra le cinque aree individuate come sistemi economici locali.</a:t>
            </a:r>
            <a:endParaRPr lang="it-IT" sz="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315" y="4653136"/>
            <a:ext cx="4222055" cy="202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 descr="logo_CCIAA_base_4c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985" y="6400800"/>
            <a:ext cx="143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21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9144000" cy="533400"/>
          </a:xfrm>
        </p:spPr>
        <p:txBody>
          <a:bodyPr/>
          <a:lstStyle/>
          <a:p>
            <a:pPr eaLnBrk="1" hangingPunct="1"/>
            <a:r>
              <a:rPr lang="it-IT" altLang="it-IT" sz="2000" b="1" dirty="0" smtClean="0">
                <a:solidFill>
                  <a:schemeClr val="tx1"/>
                </a:solidFill>
                <a:latin typeface="Arial" charset="0"/>
              </a:rPr>
              <a:t>Distribuzione delle startup per gruppi di attività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0800000">
            <a:off x="1835150" y="0"/>
            <a:ext cx="7308850" cy="765175"/>
          </a:xfrm>
          <a:prstGeom prst="rtTriangle">
            <a:avLst/>
          </a:prstGeom>
          <a:solidFill>
            <a:schemeClr val="tx2">
              <a:lumMod val="75000"/>
              <a:alpha val="38000"/>
            </a:schemeClr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it-IT" altLang="it-IT" sz="1800" smtClean="0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0" y="6092825"/>
            <a:ext cx="7308850" cy="765175"/>
          </a:xfrm>
          <a:prstGeom prst="rtTriangle">
            <a:avLst/>
          </a:prstGeom>
          <a:solidFill>
            <a:srgbClr val="1F497D">
              <a:lumMod val="75000"/>
              <a:alpha val="38000"/>
            </a:srgbClr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t-IT" altLang="it-IT" sz="1800" kern="0" smtClean="0">
              <a:solidFill>
                <a:prstClr val="black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1086" y="836712"/>
            <a:ext cx="87849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altLang="it-IT" sz="200" b="1" dirty="0">
              <a:latin typeface="Arial" charset="0"/>
            </a:endParaRPr>
          </a:p>
          <a:p>
            <a:pPr algn="just"/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 startup operano nel terziario avanzato, concentrandosi soprattutto sui servizi di supporto alle imprese, in particolare sui servizi di informazione e comunicazione. </a:t>
            </a:r>
            <a:endParaRPr lang="it-IT" sz="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259086" y="396123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Italia</a:t>
            </a:r>
            <a:endParaRPr lang="it-I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185542" y="3975138"/>
            <a:ext cx="818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Toscana</a:t>
            </a:r>
            <a:endParaRPr lang="it-I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265293" y="3942894"/>
            <a:ext cx="835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Firenze</a:t>
            </a:r>
            <a:endParaRPr lang="it-I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664" y="1533526"/>
            <a:ext cx="5731818" cy="228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" y="4393442"/>
            <a:ext cx="9231848" cy="184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logo_CCIAA_base_4c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985" y="6400800"/>
            <a:ext cx="143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57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9144000" cy="533400"/>
          </a:xfrm>
        </p:spPr>
        <p:txBody>
          <a:bodyPr/>
          <a:lstStyle/>
          <a:p>
            <a:pPr eaLnBrk="1" hangingPunct="1"/>
            <a:r>
              <a:rPr lang="it-IT" altLang="it-IT" sz="2000" b="1" dirty="0" smtClean="0">
                <a:solidFill>
                  <a:schemeClr val="tx1"/>
                </a:solidFill>
                <a:latin typeface="Arial" charset="0"/>
              </a:rPr>
              <a:t>Distribuzione delle startup per forma giuridica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0800000">
            <a:off x="1835150" y="0"/>
            <a:ext cx="7308850" cy="765175"/>
          </a:xfrm>
          <a:prstGeom prst="rtTriangle">
            <a:avLst/>
          </a:prstGeom>
          <a:solidFill>
            <a:schemeClr val="tx2">
              <a:lumMod val="75000"/>
              <a:alpha val="38000"/>
            </a:schemeClr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it-IT" altLang="it-IT" sz="1800" smtClean="0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0" y="6092825"/>
            <a:ext cx="7308850" cy="765175"/>
          </a:xfrm>
          <a:prstGeom prst="rtTriangle">
            <a:avLst/>
          </a:prstGeom>
          <a:solidFill>
            <a:srgbClr val="1F497D">
              <a:lumMod val="75000"/>
              <a:alpha val="38000"/>
            </a:srgbClr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t-IT" altLang="it-IT" sz="1800" kern="0" smtClean="0">
              <a:solidFill>
                <a:prstClr val="black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1561" y="684312"/>
            <a:ext cx="87849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altLang="it-IT" sz="200" b="1" dirty="0">
              <a:latin typeface="Arial" charset="0"/>
            </a:endParaRPr>
          </a:p>
          <a:p>
            <a:pPr algn="just"/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 startup sono soprattutto società a responsabilità limitata, con una significativa presenza di </a:t>
            </a:r>
            <a:r>
              <a:rPr lang="it-I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srl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semplificate; più del 90% delle società per le quali è stato possibile ottenere il dato, generano un valore della produzione annuo inferiore a 500.000 €. </a:t>
            </a:r>
            <a:endParaRPr lang="it-IT" sz="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33" y="1585894"/>
            <a:ext cx="7640516" cy="191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9" y="3704417"/>
            <a:ext cx="8966055" cy="278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logo_CCIAA_base_4c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985" y="6400800"/>
            <a:ext cx="143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60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533400"/>
          </a:xfrm>
        </p:spPr>
        <p:txBody>
          <a:bodyPr/>
          <a:lstStyle/>
          <a:p>
            <a:pPr eaLnBrk="1" hangingPunct="1"/>
            <a:r>
              <a:rPr lang="it-IT" altLang="it-IT" sz="2800" b="1" dirty="0" smtClean="0">
                <a:solidFill>
                  <a:schemeClr val="tx1"/>
                </a:solidFill>
                <a:latin typeface="Arial" charset="0"/>
              </a:rPr>
              <a:t>Dimensione economico-finanziaria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10800000">
            <a:off x="1835150" y="0"/>
            <a:ext cx="7308850" cy="765175"/>
          </a:xfrm>
          <a:prstGeom prst="rtTriangle">
            <a:avLst/>
          </a:prstGeom>
          <a:solidFill>
            <a:schemeClr val="tx2">
              <a:lumMod val="75000"/>
              <a:alpha val="38000"/>
            </a:schemeClr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it-IT" altLang="it-IT" sz="1800" smtClean="0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14308" y="877987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0" y="6130533"/>
            <a:ext cx="7308850" cy="765175"/>
          </a:xfrm>
          <a:prstGeom prst="rtTriangle">
            <a:avLst/>
          </a:prstGeom>
          <a:solidFill>
            <a:schemeClr val="tx2">
              <a:lumMod val="75000"/>
              <a:alpha val="38000"/>
            </a:schemeClr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it-IT" altLang="it-IT" sz="1800" smtClean="0"/>
          </a:p>
        </p:txBody>
      </p:sp>
      <p:sp>
        <p:nvSpPr>
          <p:cNvPr id="3" name="Rettangolo 2"/>
          <p:cNvSpPr/>
          <p:nvPr/>
        </p:nvSpPr>
        <p:spPr>
          <a:xfrm>
            <a:off x="28904" y="1220559"/>
            <a:ext cx="90296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Nel complesso, nel 2016 startup e PMI innovative hanno prodotto beni e servizi per oltre 2 miliardi di euro.</a:t>
            </a:r>
          </a:p>
          <a:p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 €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773 milioni le startup innovative</a:t>
            </a:r>
          </a:p>
          <a:p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 €  1,3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miliardi le PMI innovative – 4 su 10 fatturano oltre 1 milione</a:t>
            </a:r>
            <a:r>
              <a:rPr lang="it-IT" dirty="0"/>
              <a:t>.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38108" y="2854677"/>
            <a:ext cx="9029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 il 2016 viene stimato, per le startup, un valore della produzione medio di 164.000 € (dato ricavato da 4.700 bilanci)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35496" y="4005064"/>
            <a:ext cx="9029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Le startup occupano 10.262 dipendenti (numero in crescita rispetto ai 9.000 del 2016).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35496" y="5879013"/>
            <a:ext cx="9029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Fonte: Mise, Relazione annuale 2017</a:t>
            </a:r>
            <a:r>
              <a:rPr lang="it-IT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sullo stato d’attuazione e sull’impatto delle policy per </a:t>
            </a:r>
            <a:r>
              <a:rPr lang="it-IT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startup </a:t>
            </a:r>
            <a:r>
              <a:rPr lang="it-IT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e PMI </a:t>
            </a:r>
            <a:r>
              <a:rPr lang="it-IT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innovative. Roma</a:t>
            </a:r>
            <a:r>
              <a:rPr lang="it-IT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Dicembre 2017</a:t>
            </a:r>
            <a:endParaRPr lang="it-IT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3" descr="logo_CCIAA_base_4c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985" y="6400800"/>
            <a:ext cx="143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9" name="Text Box 7"/>
          <p:cNvSpPr txBox="1">
            <a:spLocks noChangeArrowheads="1"/>
          </p:cNvSpPr>
          <p:nvPr/>
        </p:nvSpPr>
        <p:spPr bwMode="auto">
          <a:xfrm>
            <a:off x="82550" y="2177992"/>
            <a:ext cx="2520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1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23246" name="AutoShape 14"/>
          <p:cNvSpPr>
            <a:spLocks noChangeArrowheads="1"/>
          </p:cNvSpPr>
          <p:nvPr/>
        </p:nvSpPr>
        <p:spPr bwMode="auto">
          <a:xfrm rot="5400000">
            <a:off x="4323982" y="1539244"/>
            <a:ext cx="482600" cy="576063"/>
          </a:xfrm>
          <a:prstGeom prst="rightArrow">
            <a:avLst>
              <a:gd name="adj1" fmla="val 50000"/>
              <a:gd name="adj2" fmla="val 41989"/>
            </a:avLst>
          </a:prstGeom>
          <a:solidFill>
            <a:srgbClr val="FFC000">
              <a:alpha val="99001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223269" name="Text Box 37"/>
          <p:cNvSpPr txBox="1">
            <a:spLocks noChangeArrowheads="1"/>
          </p:cNvSpPr>
          <p:nvPr/>
        </p:nvSpPr>
        <p:spPr bwMode="auto">
          <a:xfrm>
            <a:off x="2928938" y="2177992"/>
            <a:ext cx="3313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16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it-IT" altLang="it-IT" sz="16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3271" name="Text Box 39"/>
          <p:cNvSpPr txBox="1">
            <a:spLocks noChangeArrowheads="1"/>
          </p:cNvSpPr>
          <p:nvPr/>
        </p:nvSpPr>
        <p:spPr bwMode="auto">
          <a:xfrm>
            <a:off x="3141663" y="2481204"/>
            <a:ext cx="310038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Almeno 2/3 della forza lavoro </a:t>
            </a:r>
            <a:r>
              <a:rPr lang="it-IT" altLang="it-IT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dev’essere </a:t>
            </a:r>
            <a:r>
              <a:rPr lang="it-IT" altLang="it-IT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personale altamente </a:t>
            </a:r>
            <a:r>
              <a:rPr lang="it-IT" altLang="it-IT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qualificato (laureato e/o con specializzazione o dottorato post-laurea)</a:t>
            </a:r>
            <a:endParaRPr lang="it-IT" altLang="it-IT" sz="1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3273" name="AutoShape 41"/>
          <p:cNvSpPr>
            <a:spLocks noChangeArrowheads="1"/>
          </p:cNvSpPr>
          <p:nvPr/>
        </p:nvSpPr>
        <p:spPr bwMode="auto">
          <a:xfrm rot="10800000">
            <a:off x="744538" y="1633891"/>
            <a:ext cx="2087562" cy="574675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223274" name="Text Box 42"/>
          <p:cNvSpPr txBox="1">
            <a:spLocks noChangeArrowheads="1"/>
          </p:cNvSpPr>
          <p:nvPr/>
        </p:nvSpPr>
        <p:spPr bwMode="auto">
          <a:xfrm>
            <a:off x="6088063" y="2177992"/>
            <a:ext cx="26654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16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it-IT" altLang="it-IT" sz="16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3275" name="Text Box 43"/>
          <p:cNvSpPr txBox="1">
            <a:spLocks noChangeArrowheads="1"/>
          </p:cNvSpPr>
          <p:nvPr/>
        </p:nvSpPr>
        <p:spPr bwMode="auto">
          <a:xfrm>
            <a:off x="6237288" y="2481203"/>
            <a:ext cx="2700337" cy="95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Titolarità di brevetti per industria, biotecnologie, semiconduttori e varietà vegetali</a:t>
            </a:r>
          </a:p>
        </p:txBody>
      </p:sp>
      <p:sp>
        <p:nvSpPr>
          <p:cNvPr id="223278" name="AutoShape 46"/>
          <p:cNvSpPr>
            <a:spLocks noChangeArrowheads="1"/>
          </p:cNvSpPr>
          <p:nvPr/>
        </p:nvSpPr>
        <p:spPr bwMode="auto">
          <a:xfrm rot="10800000" flipH="1">
            <a:off x="6381750" y="1617465"/>
            <a:ext cx="2087563" cy="576263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  <a:effectLst/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223279" name="Text Box 47"/>
          <p:cNvSpPr txBox="1">
            <a:spLocks noChangeArrowheads="1"/>
          </p:cNvSpPr>
          <p:nvPr/>
        </p:nvSpPr>
        <p:spPr bwMode="auto">
          <a:xfrm>
            <a:off x="188912" y="2481204"/>
            <a:ext cx="301493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Le </a:t>
            </a:r>
            <a:r>
              <a:rPr lang="it-IT" altLang="it-IT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spese in ricerca e sviluppo sono uguali o superiori al 15% del maggiore valore tra costo e valore totale della produzione per start-up innovativa</a:t>
            </a: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-16243" y="-4330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altLang="it-IT" sz="2400" b="1" dirty="0">
                <a:latin typeface="Arial" charset="0"/>
              </a:rPr>
              <a:t>Con quali requisiti si chiede l’iscrizione alla sezione startup del Registro Imprese?</a:t>
            </a:r>
            <a:endParaRPr lang="it-IT" altLang="it-IT" sz="2400" b="1" kern="0" dirty="0">
              <a:latin typeface="Arial" charset="0"/>
            </a:endParaRP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19050" y="916387"/>
            <a:ext cx="90487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400" b="1" dirty="0" smtClean="0">
                <a:latin typeface="Arial" charset="0"/>
              </a:rPr>
              <a:t>Oltre a un insieme di requisiti di carattere generale, la norma impone il soddisfacimento di almeno un requisito specifico tra i tre </a:t>
            </a:r>
            <a:r>
              <a:rPr lang="it-IT" altLang="it-IT" sz="1400" b="1" dirty="0" err="1" smtClean="0">
                <a:latin typeface="Arial" charset="0"/>
              </a:rPr>
              <a:t>sottoindicati</a:t>
            </a:r>
            <a:r>
              <a:rPr lang="it-IT" altLang="it-IT" sz="1400" b="1" dirty="0" smtClean="0">
                <a:latin typeface="Arial" charset="0"/>
              </a:rPr>
              <a:t> per poter ottenere l’iscrizione nella sezione delle startup:</a:t>
            </a:r>
          </a:p>
        </p:txBody>
      </p:sp>
      <p:sp>
        <p:nvSpPr>
          <p:cNvPr id="3" name="Gallone 2"/>
          <p:cNvSpPr/>
          <p:nvPr/>
        </p:nvSpPr>
        <p:spPr>
          <a:xfrm rot="5400000">
            <a:off x="1309457" y="3571463"/>
            <a:ext cx="356794" cy="417051"/>
          </a:xfrm>
          <a:prstGeom prst="chevron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" name="Gallone 18"/>
          <p:cNvSpPr/>
          <p:nvPr/>
        </p:nvSpPr>
        <p:spPr>
          <a:xfrm rot="5400000">
            <a:off x="4401102" y="3560992"/>
            <a:ext cx="356794" cy="417051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Gallone 19"/>
          <p:cNvSpPr/>
          <p:nvPr/>
        </p:nvSpPr>
        <p:spPr>
          <a:xfrm rot="5400000">
            <a:off x="7281422" y="3590513"/>
            <a:ext cx="356794" cy="417051"/>
          </a:xfrm>
          <a:prstGeom prst="chevr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70" y="4149080"/>
            <a:ext cx="2498725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919" y="4149080"/>
            <a:ext cx="2498725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944" y="4184797"/>
            <a:ext cx="2498725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logo_CCIAA_base_4c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985" y="6400800"/>
            <a:ext cx="143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84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71" name="Text Box 39"/>
          <p:cNvSpPr txBox="1">
            <a:spLocks noChangeArrowheads="1"/>
          </p:cNvSpPr>
          <p:nvPr/>
        </p:nvSpPr>
        <p:spPr bwMode="auto">
          <a:xfrm>
            <a:off x="3318227" y="2814579"/>
            <a:ext cx="575274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1.419 startup (14,3%) sono riconosciute come imprese ad alto valore tecnologico in </a:t>
            </a:r>
            <a:r>
              <a:rPr lang="it-IT" altLang="it-IT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ambito energetico </a:t>
            </a:r>
            <a:r>
              <a:rPr lang="it-IT" altLang="it-IT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it-IT" altLang="it-IT" sz="1200" b="1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</a:t>
            </a:r>
            <a:r>
              <a:rPr lang="it-IT" altLang="it-IT" sz="1200" b="1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n’impresa è </a:t>
            </a:r>
            <a:r>
              <a:rPr lang="it-IT" altLang="it-IT" sz="1200" b="1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 alto valore tecnologico in ambito energetico se sviluppa e </a:t>
            </a:r>
            <a:r>
              <a:rPr lang="it-IT" altLang="it-IT" sz="1200" b="1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commercializza esclusivamente </a:t>
            </a:r>
            <a:r>
              <a:rPr lang="it-IT" altLang="it-IT" sz="1200" b="1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prodotti o servizi innovativi ad alto valore tecnologico in ambito </a:t>
            </a:r>
            <a:r>
              <a:rPr lang="it-IT" altLang="it-IT" sz="1200" b="1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energetico</a:t>
            </a:r>
            <a:r>
              <a:rPr lang="it-IT" altLang="it-IT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).</a:t>
            </a:r>
            <a:endParaRPr lang="it-IT" altLang="it-IT" sz="1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3279" name="Text Box 47"/>
          <p:cNvSpPr txBox="1">
            <a:spLocks noChangeArrowheads="1"/>
          </p:cNvSpPr>
          <p:nvPr/>
        </p:nvSpPr>
        <p:spPr bwMode="auto">
          <a:xfrm>
            <a:off x="3280557" y="1173950"/>
            <a:ext cx="565706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209 startup (2,1%) sono riconosciute come imprese ad alta vocazione sociale</a:t>
            </a:r>
            <a:r>
              <a:rPr lang="it-IT" altLang="it-IT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ovvero </a:t>
            </a:r>
            <a:r>
              <a:rPr lang="it-IT" altLang="it-IT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operano nei </a:t>
            </a:r>
            <a:r>
              <a:rPr lang="it-IT" altLang="it-IT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settori individuati dalla disciplina dell'impresa </a:t>
            </a:r>
            <a:r>
              <a:rPr lang="it-IT" altLang="it-IT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sociale (</a:t>
            </a:r>
            <a:r>
              <a:rPr lang="it-IT" altLang="it-IT" sz="1200" b="1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può appartenere anche ad altri settori innovativi ad alto contenuto tecnologico ma che possano impattare sul benessere della collettività</a:t>
            </a:r>
            <a:r>
              <a:rPr lang="it-IT" altLang="it-IT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).</a:t>
            </a:r>
            <a:endParaRPr lang="it-IT" altLang="it-IT" sz="1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-16243" y="11663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altLang="it-IT" sz="2400" b="1" dirty="0" smtClean="0">
                <a:latin typeface="Arial" charset="0"/>
              </a:rPr>
              <a:t>Altri aspetti delle startup</a:t>
            </a:r>
            <a:endParaRPr lang="it-IT" altLang="it-IT" sz="2400" b="1" kern="0" dirty="0">
              <a:latin typeface="Arial" charset="0"/>
            </a:endParaRPr>
          </a:p>
        </p:txBody>
      </p:sp>
      <p:sp>
        <p:nvSpPr>
          <p:cNvPr id="5" name="Esplosione 2 4"/>
          <p:cNvSpPr/>
          <p:nvPr/>
        </p:nvSpPr>
        <p:spPr>
          <a:xfrm>
            <a:off x="567402" y="1352203"/>
            <a:ext cx="1484318" cy="931886"/>
          </a:xfrm>
          <a:prstGeom prst="irregularSeal2">
            <a:avLst/>
          </a:prstGeom>
          <a:solidFill>
            <a:srgbClr val="C00000"/>
          </a:solidFill>
          <a:ln w="12700" cmpd="dbl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2195736" y="1544985"/>
            <a:ext cx="978408" cy="484632"/>
          </a:xfrm>
          <a:prstGeom prst="rightArrow">
            <a:avLst/>
          </a:prstGeom>
          <a:solidFill>
            <a:srgbClr val="C00000"/>
          </a:solidFill>
          <a:ln w="2222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Esplosione 2 26"/>
          <p:cNvSpPr/>
          <p:nvPr/>
        </p:nvSpPr>
        <p:spPr>
          <a:xfrm>
            <a:off x="571594" y="2972197"/>
            <a:ext cx="1484318" cy="931886"/>
          </a:xfrm>
          <a:prstGeom prst="irregularSeal2">
            <a:avLst/>
          </a:prstGeom>
          <a:solidFill>
            <a:srgbClr val="FFC000"/>
          </a:solidFill>
          <a:ln w="12700" cmpd="dbl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reccia a destra 27"/>
          <p:cNvSpPr/>
          <p:nvPr/>
        </p:nvSpPr>
        <p:spPr>
          <a:xfrm>
            <a:off x="2196865" y="3114677"/>
            <a:ext cx="978408" cy="484632"/>
          </a:xfrm>
          <a:prstGeom prst="rightArrow">
            <a:avLst/>
          </a:prstGeom>
          <a:solidFill>
            <a:srgbClr val="FFC000"/>
          </a:solidFill>
          <a:ln w="2222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3327181" y="4285224"/>
            <a:ext cx="5752748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Le imprenditorie di genere analizzate singolarmente, cioè senza tener conto di eventuali imprese  che siano contemporaneamente femminili e giovanili e/o straniere, ecc. (femminile, giovanile e straniera) hanno pesi diversi; le imprese a maggioranza straniera si fermano al 3,2%, così come quelle femminili non vanno oltre il 12,9%.  Le imprese giovanili sono invece 2.000, arrivando a incidere per quasi il 20%.</a:t>
            </a:r>
            <a:endParaRPr lang="it-IT" altLang="it-IT" sz="1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Esplosione 2 29"/>
          <p:cNvSpPr/>
          <p:nvPr/>
        </p:nvSpPr>
        <p:spPr>
          <a:xfrm>
            <a:off x="580548" y="4614292"/>
            <a:ext cx="1484318" cy="931886"/>
          </a:xfrm>
          <a:prstGeom prst="irregularSeal2">
            <a:avLst/>
          </a:prstGeom>
          <a:solidFill>
            <a:schemeClr val="accent1">
              <a:lumMod val="50000"/>
            </a:schemeClr>
          </a:solidFill>
          <a:ln w="127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reccia a destra 30"/>
          <p:cNvSpPr/>
          <p:nvPr/>
        </p:nvSpPr>
        <p:spPr>
          <a:xfrm>
            <a:off x="2224869" y="4792590"/>
            <a:ext cx="978408" cy="48463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Picture 3" descr="logo_CCIAA_base_4c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985" y="6400800"/>
            <a:ext cx="143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84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14749</TotalTime>
  <Words>671</Words>
  <Application>Microsoft Office PowerPoint</Application>
  <PresentationFormat>Presentazione su schermo (4:3)</PresentationFormat>
  <Paragraphs>50</Paragraphs>
  <Slides>9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Struttura predefinita</vt:lpstr>
      <vt:lpstr>Dati sulle startup iscritte al Registro delle Imprese</vt:lpstr>
      <vt:lpstr>Presentazione standard di PowerPoint</vt:lpstr>
      <vt:lpstr>Il peso delle startup sui singoli territori</vt:lpstr>
      <vt:lpstr>Il peso delle startup in Toscana</vt:lpstr>
      <vt:lpstr>Distribuzione delle startup per gruppi di attività</vt:lpstr>
      <vt:lpstr>Distribuzione delle startup per forma giuridica</vt:lpstr>
      <vt:lpstr>Dimensione economico-finanziaria</vt:lpstr>
      <vt:lpstr>Presentazione standard di PowerPoint</vt:lpstr>
      <vt:lpstr>Presentazione standard di PowerPoint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User</dc:creator>
  <cp:lastModifiedBy>Silvio Calandi</cp:lastModifiedBy>
  <cp:revision>718</cp:revision>
  <cp:lastPrinted>2014-03-25T13:43:08Z</cp:lastPrinted>
  <dcterms:created xsi:type="dcterms:W3CDTF">2007-06-04T13:36:10Z</dcterms:created>
  <dcterms:modified xsi:type="dcterms:W3CDTF">2019-03-08T07:07:53Z</dcterms:modified>
</cp:coreProperties>
</file>