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769" r:id="rId4"/>
    <p:sldId id="739" r:id="rId5"/>
    <p:sldId id="758" r:id="rId6"/>
    <p:sldId id="763" r:id="rId7"/>
    <p:sldId id="759" r:id="rId8"/>
    <p:sldId id="761" r:id="rId9"/>
    <p:sldId id="755" r:id="rId10"/>
    <p:sldId id="756" r:id="rId11"/>
    <p:sldId id="770" r:id="rId12"/>
    <p:sldId id="747" r:id="rId13"/>
    <p:sldId id="748" r:id="rId14"/>
    <p:sldId id="749" r:id="rId15"/>
    <p:sldId id="750" r:id="rId16"/>
    <p:sldId id="751" r:id="rId17"/>
    <p:sldId id="752" r:id="rId18"/>
    <p:sldId id="753" r:id="rId19"/>
    <p:sldId id="764" r:id="rId20"/>
    <p:sldId id="740" r:id="rId2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3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9D7DE6-B92B-4FDA-9444-4A2AADCD2CAC}" type="doc">
      <dgm:prSet loTypeId="urn:microsoft.com/office/officeart/2005/8/layout/matrix3" loCatId="matrix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7CED990-773D-4187-9610-47BCDD56D544}">
      <dgm:prSet/>
      <dgm:spPr/>
      <dgm:t>
        <a:bodyPr/>
        <a:lstStyle/>
        <a:p>
          <a:r>
            <a:rPr lang="it-IT" b="1" dirty="0"/>
            <a:t>Transizione digitale</a:t>
          </a:r>
          <a:endParaRPr lang="en-US" b="1" dirty="0"/>
        </a:p>
      </dgm:t>
    </dgm:pt>
    <dgm:pt modelId="{55A2E8D5-48C8-487F-B907-892130081427}" type="parTrans" cxnId="{0135D71B-BE8D-4309-B453-E86B94720D2E}">
      <dgm:prSet/>
      <dgm:spPr/>
      <dgm:t>
        <a:bodyPr/>
        <a:lstStyle/>
        <a:p>
          <a:endParaRPr lang="en-US"/>
        </a:p>
      </dgm:t>
    </dgm:pt>
    <dgm:pt modelId="{EE7F05A7-9E38-411F-8538-7BA7F2753509}" type="sibTrans" cxnId="{0135D71B-BE8D-4309-B453-E86B94720D2E}">
      <dgm:prSet/>
      <dgm:spPr/>
      <dgm:t>
        <a:bodyPr/>
        <a:lstStyle/>
        <a:p>
          <a:endParaRPr lang="en-US"/>
        </a:p>
      </dgm:t>
    </dgm:pt>
    <dgm:pt modelId="{1604D924-3EE3-499F-A6FF-8755DE04EBAE}">
      <dgm:prSet/>
      <dgm:spPr/>
      <dgm:t>
        <a:bodyPr/>
        <a:lstStyle/>
        <a:p>
          <a:r>
            <a:rPr lang="it-IT" b="1" dirty="0"/>
            <a:t>Competitività delle imprese</a:t>
          </a:r>
          <a:endParaRPr lang="en-US" b="1" dirty="0"/>
        </a:p>
      </dgm:t>
    </dgm:pt>
    <dgm:pt modelId="{EE7D0D8F-2A05-4E83-BA5A-9396FC2AC54F}" type="parTrans" cxnId="{7F715CCC-B702-4922-9C05-D116CE8BA815}">
      <dgm:prSet/>
      <dgm:spPr/>
      <dgm:t>
        <a:bodyPr/>
        <a:lstStyle/>
        <a:p>
          <a:endParaRPr lang="en-US"/>
        </a:p>
      </dgm:t>
    </dgm:pt>
    <dgm:pt modelId="{E710FFA0-8840-46BA-9CB8-2A03CE46C64E}" type="sibTrans" cxnId="{7F715CCC-B702-4922-9C05-D116CE8BA815}">
      <dgm:prSet/>
      <dgm:spPr/>
      <dgm:t>
        <a:bodyPr/>
        <a:lstStyle/>
        <a:p>
          <a:endParaRPr lang="en-US"/>
        </a:p>
      </dgm:t>
    </dgm:pt>
    <dgm:pt modelId="{3330EE7B-1D3C-4862-AD25-83E50BD693CD}">
      <dgm:prSet/>
      <dgm:spPr/>
      <dgm:t>
        <a:bodyPr/>
        <a:lstStyle/>
        <a:p>
          <a:r>
            <a:rPr lang="it-IT" b="1" dirty="0"/>
            <a:t>Cultura e turismo</a:t>
          </a:r>
          <a:endParaRPr lang="en-US" b="1" dirty="0"/>
        </a:p>
      </dgm:t>
    </dgm:pt>
    <dgm:pt modelId="{38096272-F65D-42C0-B6DA-25FB053AC85D}" type="parTrans" cxnId="{EF74D1F8-31A8-4657-A577-5B0CE53CB63A}">
      <dgm:prSet/>
      <dgm:spPr/>
      <dgm:t>
        <a:bodyPr/>
        <a:lstStyle/>
        <a:p>
          <a:endParaRPr lang="en-US"/>
        </a:p>
      </dgm:t>
    </dgm:pt>
    <dgm:pt modelId="{29272567-A4F9-41AD-ADE0-EB17EA6DA2A0}" type="sibTrans" cxnId="{EF74D1F8-31A8-4657-A577-5B0CE53CB63A}">
      <dgm:prSet/>
      <dgm:spPr/>
      <dgm:t>
        <a:bodyPr/>
        <a:lstStyle/>
        <a:p>
          <a:endParaRPr lang="en-US"/>
        </a:p>
      </dgm:t>
    </dgm:pt>
    <dgm:pt modelId="{A45D1A17-CB06-4891-8093-F3D27995471D}">
      <dgm:prSet/>
      <dgm:spPr/>
      <dgm:t>
        <a:bodyPr/>
        <a:lstStyle/>
        <a:p>
          <a:r>
            <a:rPr lang="it-IT" b="1" dirty="0"/>
            <a:t>Sviluppo del territorio</a:t>
          </a:r>
          <a:endParaRPr lang="en-US" b="1" dirty="0"/>
        </a:p>
      </dgm:t>
    </dgm:pt>
    <dgm:pt modelId="{8E8B7FFD-6BE2-4AF4-B806-C4A1E67FB1B4}" type="parTrans" cxnId="{F177B3AA-E9A4-4F74-86D5-F9708DA0D311}">
      <dgm:prSet/>
      <dgm:spPr/>
      <dgm:t>
        <a:bodyPr/>
        <a:lstStyle/>
        <a:p>
          <a:endParaRPr lang="en-US"/>
        </a:p>
      </dgm:t>
    </dgm:pt>
    <dgm:pt modelId="{1F53A6FF-07FE-46E2-A9C6-6D01E6BA40F9}" type="sibTrans" cxnId="{F177B3AA-E9A4-4F74-86D5-F9708DA0D311}">
      <dgm:prSet/>
      <dgm:spPr/>
      <dgm:t>
        <a:bodyPr/>
        <a:lstStyle/>
        <a:p>
          <a:endParaRPr lang="en-US"/>
        </a:p>
      </dgm:t>
    </dgm:pt>
    <dgm:pt modelId="{F8765BAC-DDE8-4A7C-A7C5-3FD5501FC3B7}">
      <dgm:prSet/>
      <dgm:spPr/>
      <dgm:t>
        <a:bodyPr/>
        <a:lstStyle/>
        <a:p>
          <a:endParaRPr lang="it-IT"/>
        </a:p>
      </dgm:t>
    </dgm:pt>
    <dgm:pt modelId="{8A48A4FA-006A-4E03-866E-3684790D3935}" type="parTrans" cxnId="{26737677-0FAE-45E3-9F9D-1D78A69C12FA}">
      <dgm:prSet/>
      <dgm:spPr/>
      <dgm:t>
        <a:bodyPr/>
        <a:lstStyle/>
        <a:p>
          <a:endParaRPr lang="it-IT"/>
        </a:p>
      </dgm:t>
    </dgm:pt>
    <dgm:pt modelId="{AA185512-26DC-43F3-B4E2-EFC0308A4F93}" type="sibTrans" cxnId="{26737677-0FAE-45E3-9F9D-1D78A69C12FA}">
      <dgm:prSet/>
      <dgm:spPr/>
      <dgm:t>
        <a:bodyPr/>
        <a:lstStyle/>
        <a:p>
          <a:endParaRPr lang="it-IT"/>
        </a:p>
      </dgm:t>
    </dgm:pt>
    <dgm:pt modelId="{20219B5A-0FE5-4431-B126-F85AD5B4457C}">
      <dgm:prSet/>
      <dgm:spPr/>
      <dgm:t>
        <a:bodyPr/>
        <a:lstStyle/>
        <a:p>
          <a:endParaRPr lang="it-IT"/>
        </a:p>
      </dgm:t>
    </dgm:pt>
    <dgm:pt modelId="{6B2A4C54-28BD-49C3-91F9-DDD0C057F76F}" type="parTrans" cxnId="{703C6327-7ACC-458F-BA9C-34376874E412}">
      <dgm:prSet/>
      <dgm:spPr/>
      <dgm:t>
        <a:bodyPr/>
        <a:lstStyle/>
        <a:p>
          <a:endParaRPr lang="it-IT"/>
        </a:p>
      </dgm:t>
    </dgm:pt>
    <dgm:pt modelId="{35B88DED-0467-45ED-B9DD-6AE5BB186009}" type="sibTrans" cxnId="{703C6327-7ACC-458F-BA9C-34376874E412}">
      <dgm:prSet/>
      <dgm:spPr/>
      <dgm:t>
        <a:bodyPr/>
        <a:lstStyle/>
        <a:p>
          <a:endParaRPr lang="it-IT"/>
        </a:p>
      </dgm:t>
    </dgm:pt>
    <dgm:pt modelId="{7EDE08B3-C58F-49F5-BCD5-D9613DE2F815}" type="pres">
      <dgm:prSet presAssocID="{6F9D7DE6-B92B-4FDA-9444-4A2AADCD2CAC}" presName="matrix" presStyleCnt="0">
        <dgm:presLayoutVars>
          <dgm:chMax val="1"/>
          <dgm:dir/>
          <dgm:resizeHandles val="exact"/>
        </dgm:presLayoutVars>
      </dgm:prSet>
      <dgm:spPr/>
    </dgm:pt>
    <dgm:pt modelId="{1A014D2D-8402-4CB2-A724-5194E9E076B6}" type="pres">
      <dgm:prSet presAssocID="{6F9D7DE6-B92B-4FDA-9444-4A2AADCD2CAC}" presName="diamond" presStyleLbl="bgShp" presStyleIdx="0" presStyleCnt="1" custLinFactNeighborX="4638" custLinFactNeighborY="422"/>
      <dgm:spPr/>
    </dgm:pt>
    <dgm:pt modelId="{9BF1B4E8-59F8-4130-A533-85144B146491}" type="pres">
      <dgm:prSet presAssocID="{6F9D7DE6-B92B-4FDA-9444-4A2AADCD2CA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8D9EE14-5503-4316-AA43-51FBCF1153A1}" type="pres">
      <dgm:prSet presAssocID="{6F9D7DE6-B92B-4FDA-9444-4A2AADCD2CAC}" presName="quad2" presStyleLbl="node1" presStyleIdx="1" presStyleCnt="4" custLinFactNeighborX="-1622" custLinFactNeighborY="-541">
        <dgm:presLayoutVars>
          <dgm:chMax val="0"/>
          <dgm:chPref val="0"/>
          <dgm:bulletEnabled val="1"/>
        </dgm:presLayoutVars>
      </dgm:prSet>
      <dgm:spPr/>
    </dgm:pt>
    <dgm:pt modelId="{F5B0FB32-F412-4C5E-ADE9-AABBCA4BF140}" type="pres">
      <dgm:prSet presAssocID="{6F9D7DE6-B92B-4FDA-9444-4A2AADCD2CA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49E9D2C-EF70-42FA-A9B4-EF054BBE06CF}" type="pres">
      <dgm:prSet presAssocID="{6F9D7DE6-B92B-4FDA-9444-4A2AADCD2CAC}" presName="quad4" presStyleLbl="node1" presStyleIdx="3" presStyleCnt="4" custLinFactNeighborY="-2448">
        <dgm:presLayoutVars>
          <dgm:chMax val="0"/>
          <dgm:chPref val="0"/>
          <dgm:bulletEnabled val="1"/>
        </dgm:presLayoutVars>
      </dgm:prSet>
      <dgm:spPr/>
    </dgm:pt>
  </dgm:ptLst>
  <dgm:cxnLst>
    <dgm:cxn modelId="{0135D71B-BE8D-4309-B453-E86B94720D2E}" srcId="{6F9D7DE6-B92B-4FDA-9444-4A2AADCD2CAC}" destId="{C7CED990-773D-4187-9610-47BCDD56D544}" srcOrd="0" destOrd="0" parTransId="{55A2E8D5-48C8-487F-B907-892130081427}" sibTransId="{EE7F05A7-9E38-411F-8538-7BA7F2753509}"/>
    <dgm:cxn modelId="{703C6327-7ACC-458F-BA9C-34376874E412}" srcId="{6F9D7DE6-B92B-4FDA-9444-4A2AADCD2CAC}" destId="{20219B5A-0FE5-4431-B126-F85AD5B4457C}" srcOrd="5" destOrd="0" parTransId="{6B2A4C54-28BD-49C3-91F9-DDD0C057F76F}" sibTransId="{35B88DED-0467-45ED-B9DD-6AE5BB186009}"/>
    <dgm:cxn modelId="{E1FD7728-5E48-421B-A37F-F474C79928D5}" type="presOf" srcId="{6F9D7DE6-B92B-4FDA-9444-4A2AADCD2CAC}" destId="{7EDE08B3-C58F-49F5-BCD5-D9613DE2F815}" srcOrd="0" destOrd="0" presId="urn:microsoft.com/office/officeart/2005/8/layout/matrix3"/>
    <dgm:cxn modelId="{CAAD2637-73C2-444A-88E1-ADA807A142B2}" type="presOf" srcId="{3330EE7B-1D3C-4862-AD25-83E50BD693CD}" destId="{F5B0FB32-F412-4C5E-ADE9-AABBCA4BF140}" srcOrd="0" destOrd="0" presId="urn:microsoft.com/office/officeart/2005/8/layout/matrix3"/>
    <dgm:cxn modelId="{BD31776F-4375-4188-8A2D-210D920A4F09}" type="presOf" srcId="{A45D1A17-CB06-4891-8093-F3D27995471D}" destId="{B49E9D2C-EF70-42FA-A9B4-EF054BBE06CF}" srcOrd="0" destOrd="0" presId="urn:microsoft.com/office/officeart/2005/8/layout/matrix3"/>
    <dgm:cxn modelId="{26737677-0FAE-45E3-9F9D-1D78A69C12FA}" srcId="{6F9D7DE6-B92B-4FDA-9444-4A2AADCD2CAC}" destId="{F8765BAC-DDE8-4A7C-A7C5-3FD5501FC3B7}" srcOrd="4" destOrd="0" parTransId="{8A48A4FA-006A-4E03-866E-3684790D3935}" sibTransId="{AA185512-26DC-43F3-B4E2-EFC0308A4F93}"/>
    <dgm:cxn modelId="{F177B3AA-E9A4-4F74-86D5-F9708DA0D311}" srcId="{6F9D7DE6-B92B-4FDA-9444-4A2AADCD2CAC}" destId="{A45D1A17-CB06-4891-8093-F3D27995471D}" srcOrd="3" destOrd="0" parTransId="{8E8B7FFD-6BE2-4AF4-B806-C4A1E67FB1B4}" sibTransId="{1F53A6FF-07FE-46E2-A9C6-6D01E6BA40F9}"/>
    <dgm:cxn modelId="{7F715CCC-B702-4922-9C05-D116CE8BA815}" srcId="{6F9D7DE6-B92B-4FDA-9444-4A2AADCD2CAC}" destId="{1604D924-3EE3-499F-A6FF-8755DE04EBAE}" srcOrd="1" destOrd="0" parTransId="{EE7D0D8F-2A05-4E83-BA5A-9396FC2AC54F}" sibTransId="{E710FFA0-8840-46BA-9CB8-2A03CE46C64E}"/>
    <dgm:cxn modelId="{0D2EB2E9-F528-472B-9F09-5AA5A6272864}" type="presOf" srcId="{1604D924-3EE3-499F-A6FF-8755DE04EBAE}" destId="{48D9EE14-5503-4316-AA43-51FBCF1153A1}" srcOrd="0" destOrd="0" presId="urn:microsoft.com/office/officeart/2005/8/layout/matrix3"/>
    <dgm:cxn modelId="{07CBCEF1-ABA2-4C05-A669-E4764F4ED054}" type="presOf" srcId="{C7CED990-773D-4187-9610-47BCDD56D544}" destId="{9BF1B4E8-59F8-4130-A533-85144B146491}" srcOrd="0" destOrd="0" presId="urn:microsoft.com/office/officeart/2005/8/layout/matrix3"/>
    <dgm:cxn modelId="{EF74D1F8-31A8-4657-A577-5B0CE53CB63A}" srcId="{6F9D7DE6-B92B-4FDA-9444-4A2AADCD2CAC}" destId="{3330EE7B-1D3C-4862-AD25-83E50BD693CD}" srcOrd="2" destOrd="0" parTransId="{38096272-F65D-42C0-B6DA-25FB053AC85D}" sibTransId="{29272567-A4F9-41AD-ADE0-EB17EA6DA2A0}"/>
    <dgm:cxn modelId="{933C7D1E-C2A0-47AE-87E9-484F24AF4721}" type="presParOf" srcId="{7EDE08B3-C58F-49F5-BCD5-D9613DE2F815}" destId="{1A014D2D-8402-4CB2-A724-5194E9E076B6}" srcOrd="0" destOrd="0" presId="urn:microsoft.com/office/officeart/2005/8/layout/matrix3"/>
    <dgm:cxn modelId="{22531103-C80D-4320-9FE2-86D3F93B905D}" type="presParOf" srcId="{7EDE08B3-C58F-49F5-BCD5-D9613DE2F815}" destId="{9BF1B4E8-59F8-4130-A533-85144B146491}" srcOrd="1" destOrd="0" presId="urn:microsoft.com/office/officeart/2005/8/layout/matrix3"/>
    <dgm:cxn modelId="{0A2D58E1-0BA7-48EA-8163-63C02E572B4A}" type="presParOf" srcId="{7EDE08B3-C58F-49F5-BCD5-D9613DE2F815}" destId="{48D9EE14-5503-4316-AA43-51FBCF1153A1}" srcOrd="2" destOrd="0" presId="urn:microsoft.com/office/officeart/2005/8/layout/matrix3"/>
    <dgm:cxn modelId="{336F030F-30C6-45F2-82BD-48339BA50283}" type="presParOf" srcId="{7EDE08B3-C58F-49F5-BCD5-D9613DE2F815}" destId="{F5B0FB32-F412-4C5E-ADE9-AABBCA4BF140}" srcOrd="3" destOrd="0" presId="urn:microsoft.com/office/officeart/2005/8/layout/matrix3"/>
    <dgm:cxn modelId="{F4A8F257-E6E1-4997-AD61-54DF658E613E}" type="presParOf" srcId="{7EDE08B3-C58F-49F5-BCD5-D9613DE2F815}" destId="{B49E9D2C-EF70-42FA-A9B4-EF054BBE06C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14D2D-8402-4CB2-A724-5194E9E076B6}">
      <dsp:nvSpPr>
        <dsp:cNvPr id="0" name=""/>
        <dsp:cNvSpPr/>
      </dsp:nvSpPr>
      <dsp:spPr>
        <a:xfrm>
          <a:off x="3411448" y="0"/>
          <a:ext cx="4929260" cy="492926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F1B4E8-59F8-4130-A533-85144B146491}">
      <dsp:nvSpPr>
        <dsp:cNvPr id="0" name=""/>
        <dsp:cNvSpPr/>
      </dsp:nvSpPr>
      <dsp:spPr>
        <a:xfrm>
          <a:off x="3651108" y="468279"/>
          <a:ext cx="1922411" cy="19224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Transizione digitale</a:t>
          </a:r>
          <a:endParaRPr lang="en-US" sz="2100" b="1" kern="1200" dirty="0"/>
        </a:p>
      </dsp:txBody>
      <dsp:txXfrm>
        <a:off x="3744952" y="562123"/>
        <a:ext cx="1734723" cy="1734723"/>
      </dsp:txXfrm>
    </dsp:sp>
    <dsp:sp modelId="{48D9EE14-5503-4316-AA43-51FBCF1153A1}">
      <dsp:nvSpPr>
        <dsp:cNvPr id="0" name=""/>
        <dsp:cNvSpPr/>
      </dsp:nvSpPr>
      <dsp:spPr>
        <a:xfrm>
          <a:off x="5690216" y="457879"/>
          <a:ext cx="1922411" cy="19224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Competitività delle imprese</a:t>
          </a:r>
          <a:endParaRPr lang="en-US" sz="2100" b="1" kern="1200" dirty="0"/>
        </a:p>
      </dsp:txBody>
      <dsp:txXfrm>
        <a:off x="5784060" y="551723"/>
        <a:ext cx="1734723" cy="1734723"/>
      </dsp:txXfrm>
    </dsp:sp>
    <dsp:sp modelId="{F5B0FB32-F412-4C5E-ADE9-AABBCA4BF140}">
      <dsp:nvSpPr>
        <dsp:cNvPr id="0" name=""/>
        <dsp:cNvSpPr/>
      </dsp:nvSpPr>
      <dsp:spPr>
        <a:xfrm>
          <a:off x="3651108" y="2538568"/>
          <a:ext cx="1922411" cy="19224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Cultura e turismo</a:t>
          </a:r>
          <a:endParaRPr lang="en-US" sz="2100" b="1" kern="1200" dirty="0"/>
        </a:p>
      </dsp:txBody>
      <dsp:txXfrm>
        <a:off x="3744952" y="2632412"/>
        <a:ext cx="1734723" cy="1734723"/>
      </dsp:txXfrm>
    </dsp:sp>
    <dsp:sp modelId="{B49E9D2C-EF70-42FA-A9B4-EF054BBE06CF}">
      <dsp:nvSpPr>
        <dsp:cNvPr id="0" name=""/>
        <dsp:cNvSpPr/>
      </dsp:nvSpPr>
      <dsp:spPr>
        <a:xfrm>
          <a:off x="5721397" y="2491508"/>
          <a:ext cx="1922411" cy="19224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Sviluppo del territorio</a:t>
          </a:r>
          <a:endParaRPr lang="en-US" sz="2100" b="1" kern="1200" dirty="0"/>
        </a:p>
      </dsp:txBody>
      <dsp:txXfrm>
        <a:off x="5815241" y="2585352"/>
        <a:ext cx="1734723" cy="17347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05B992-5E29-D2F6-1221-119B598AE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BF16FB0-35EE-71BC-9294-D7671A37A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4C8326-68BE-30A6-1336-F12644E5D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3BD408-F104-34E7-1082-41EF10D81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E8AAF2-FAB0-D0D1-C490-3C3CAF34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06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BB3AE-CC99-F6EB-3F89-316990DE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7B2FB01-B71E-179C-7645-7E5DE09B2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A9F3FE-C3B2-6972-3D20-505DE783A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E080FF-8CF0-F1E3-B75C-046BA868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D2DF33-B73B-08F8-6795-928AC7974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77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3F431BC-C996-D97E-F13F-C6CF9C0A24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65DE6CD-146D-AE86-1791-113A015AF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A00669-491B-5E13-BF6A-3E85B727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FC034F-5F82-9A8A-93F4-8AA89A345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AC16F5-835A-DC1C-32BF-C42C47210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24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E88A66-6623-C5B6-852F-D4183B338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2CA720-EF50-4138-E104-DF3B1D718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88E645-E17C-2864-0A93-F6462358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F6FAD5-35AD-2542-4941-9EF23B413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3953BB-144F-EA4B-2C32-7D5B81AE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97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30FF42-4429-9CF6-58E7-5BDFCEA3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DEE6A3-A25F-B4F2-107B-C254AFE80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90C7B7-27CA-723A-1A39-6C6057320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704497-7BBB-5A6A-47F8-6D6CAE8D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791066-2ED7-8DE6-00E7-CF6BB93A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85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E88F7-E8AF-C4C4-D9D3-2E94A032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35ACB-111E-45E0-1ECC-7E80550AE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945FA5-94DA-59E7-2884-3725613C1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1BF19B2-FA05-E3E8-B60C-E903B668B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B012DC-5F20-713F-2592-26D741225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FB86AB-3F6A-CF2A-E8D1-37ABE7EAD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57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77A0AD-52A6-EED3-C958-BDBFC34D8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4D37-B92B-BE73-FCF3-FB49A2138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1FF3E1-A0FF-6C88-A2BD-F3CCB348B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3AB9E14-9E99-A99A-EB49-C2FA8B6B4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2E669D4-7E3A-399D-F8D8-07A52A133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9DC95F8-B8C1-7EF8-EFD2-8CD2045C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6A0668-336C-44D5-3350-9EEAFB20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A5EE767-9C98-FC1C-8073-6D0426FD6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2555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26DFB1-617B-6EC1-A936-8B0D71527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F9CCF2A-984A-876E-3EFD-7C0D5760B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6BED127-3650-9BAE-552E-6076677A2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7416C30-C9AA-2781-F195-5C7973302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97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3D082C2-143C-B7A1-80BA-19A1679EF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CCBA971-90E7-B0FA-491E-C7CC8A17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CD55C5-A14B-45C3-2787-55642694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53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31EAB9-4A53-0733-B753-2810C148C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B0BC4-4B0B-9FC7-2816-EF58E4597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A05A88-8AA0-9D82-9CA5-3238D9221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D302ED-A407-2C8E-5D82-8205585F5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585256B-CEC3-1D63-2D67-C6924E2CB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679948-7CDE-F3D3-2136-59129BC12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40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DC6657-A9BE-80F7-9989-C515AB12B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0966495-5672-C513-0A23-10DEA290F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C6CEA68-DE0F-5EB1-35C9-08809078A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825429-AFA8-6CC8-6909-204C4AD2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EFBE0F-06E3-5260-B086-9C70B57C8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B52E64-4914-C06D-0668-67D286EC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20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169F316-2999-E44A-6950-7D2129C34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581C91-59D2-171E-A6E6-6B4E10DF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B5A417-5582-92D6-3D3C-526A5859F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8BC3C-2C19-4222-85E1-CA60CF6767A5}" type="datetimeFigureOut">
              <a:rPr lang="it-IT" smtClean="0"/>
              <a:t>15/06/2026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E1E41A-9E4F-CBA6-5BE2-F948D576B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1E1E1C-49F8-EFEF-7B00-F8411FE1C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29E6C-3656-45D1-A4CE-31D469CFEB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01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3.emf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A7F3DB71-1F8C-7737-FD0F-943C41CB7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CAD7187-8E7C-8A5F-CC93-02BA8AD4CF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842" y="86426"/>
            <a:ext cx="2211374" cy="7176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0394AA5E-572D-0C74-1664-1556BA37E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999" y="2691970"/>
            <a:ext cx="10028530" cy="913126"/>
          </a:xfrm>
        </p:spPr>
        <p:txBody>
          <a:bodyPr>
            <a:normAutofit fontScale="90000"/>
          </a:bodyPr>
          <a:lstStyle/>
          <a:p>
            <a:pPr algn="l"/>
            <a:r>
              <a:rPr lang="it-IT" i="1" dirty="0">
                <a:latin typeface="Arial (Titoli)"/>
              </a:rPr>
              <a:t>L’evoluzione degli esercizi storici fiorentini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858CBDEA-5AB7-0281-3353-D81A4107B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627" y="3949510"/>
            <a:ext cx="7480041" cy="1694239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Principali dinamiche e criticità</a:t>
            </a:r>
          </a:p>
          <a:p>
            <a:pPr algn="l"/>
            <a:endParaRPr lang="it-IT" dirty="0">
              <a:highlight>
                <a:srgbClr val="FFFF00"/>
              </a:highlight>
            </a:endParaRPr>
          </a:p>
          <a:p>
            <a:pPr algn="l"/>
            <a:endParaRPr lang="it-IT" dirty="0">
              <a:highlight>
                <a:srgbClr val="FFFF00"/>
              </a:highlight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E8AF9442-A134-A2A9-B76C-4F4B2AB7EF19}"/>
              </a:ext>
            </a:extLst>
          </p:cNvPr>
          <p:cNvSpPr txBox="1">
            <a:spLocks/>
          </p:cNvSpPr>
          <p:nvPr/>
        </p:nvSpPr>
        <p:spPr>
          <a:xfrm>
            <a:off x="542925" y="582334"/>
            <a:ext cx="7480041" cy="13268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000" b="1" dirty="0">
                <a:latin typeface="Arial Narrow" panose="020B0606020202030204" pitchFamily="34" charset="0"/>
              </a:rPr>
              <a:t>lunedì 15 giugno 2026</a:t>
            </a:r>
          </a:p>
          <a:p>
            <a:pPr algn="l"/>
            <a:r>
              <a:rPr lang="it-IT" sz="2000" i="1" dirty="0">
                <a:latin typeface="Arial Narrow" panose="020B0606020202030204" pitchFamily="34" charset="0"/>
              </a:rPr>
              <a:t>Auditorium della Camera di Commercio </a:t>
            </a:r>
          </a:p>
          <a:p>
            <a:pPr algn="l"/>
            <a:r>
              <a:rPr lang="it-IT" sz="2000" i="1" dirty="0">
                <a:latin typeface="Arial Narrow" panose="020B0606020202030204" pitchFamily="34" charset="0"/>
              </a:rPr>
              <a:t>Firenze Piazza Mentana, 1</a:t>
            </a:r>
          </a:p>
          <a:p>
            <a:pPr algn="l"/>
            <a:endParaRPr lang="it-IT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26830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C99BF-E785-FDD2-3D1C-6C6CF4FCA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6308C32E-CFD8-B11D-704E-744BCA120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22520787-FAA1-4C1C-7A57-BD617BB3429F}"/>
              </a:ext>
            </a:extLst>
          </p:cNvPr>
          <p:cNvSpPr txBox="1">
            <a:spLocks/>
          </p:cNvSpPr>
          <p:nvPr/>
        </p:nvSpPr>
        <p:spPr>
          <a:xfrm>
            <a:off x="4852187" y="-194192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L’Area Unesco nel contesto europeo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84ECA8CC-747F-B02F-9544-722465566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7742272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dati Istat-Frame Territoriale, World Travel &amp; </a:t>
            </a:r>
            <a:r>
              <a:rPr kumimoji="1" lang="it-IT" altLang="it-IT" sz="900" b="1" dirty="0" err="1">
                <a:solidFill>
                  <a:schemeClr val="tx2">
                    <a:lumMod val="50000"/>
                  </a:schemeClr>
                </a:solidFill>
              </a:rPr>
              <a:t>Tourism</a:t>
            </a: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kumimoji="1" lang="it-IT" altLang="it-IT" sz="900" b="1" dirty="0" err="1">
                <a:solidFill>
                  <a:schemeClr val="tx2">
                    <a:lumMod val="50000"/>
                  </a:schemeClr>
                </a:solidFill>
              </a:rPr>
              <a:t>Council</a:t>
            </a: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 (WTTC</a:t>
            </a:r>
            <a:r>
              <a:rPr kumimoji="1" lang="it-IT" altLang="it-IT" sz="900" b="1">
                <a:solidFill>
                  <a:schemeClr val="tx2">
                    <a:lumMod val="50000"/>
                  </a:schemeClr>
                </a:solidFill>
              </a:rPr>
              <a:t>), Eurostat, </a:t>
            </a: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CCIAA Venezia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DCD1AB6-1CDE-16DA-62A7-CFC25CB6EB59}"/>
              </a:ext>
            </a:extLst>
          </p:cNvPr>
          <p:cNvSpPr txBox="1"/>
          <p:nvPr/>
        </p:nvSpPr>
        <p:spPr>
          <a:xfrm>
            <a:off x="107949" y="5129555"/>
            <a:ext cx="5232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Firenze UNESCO si colloca tra Barcellona e Venezia/Praga: più labour-intensive di Amsterdam/Vienna, meno produttiva per addetto. In linea la specializzazione degli addetti nel turismo anche se inferiore a Venezia, Praga e Vienna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486193C9-1A99-BC18-C818-F0ECD7657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49" y="498853"/>
            <a:ext cx="11692467" cy="4551988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B1615634-0F68-AD84-DF17-E9B7A8B60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7238" y="5051730"/>
            <a:ext cx="2760004" cy="1480585"/>
          </a:xfrm>
          <a:prstGeom prst="rect">
            <a:avLst/>
          </a:prstGeom>
        </p:spPr>
      </p:pic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0E33A9B6-365A-1367-BF78-376D34DD0181}"/>
              </a:ext>
            </a:extLst>
          </p:cNvPr>
          <p:cNvSpPr/>
          <p:nvPr/>
        </p:nvSpPr>
        <p:spPr>
          <a:xfrm>
            <a:off x="5791200" y="5503333"/>
            <a:ext cx="736600" cy="4826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377CFC54-5D34-462B-A574-BE4259CC6FBC}"/>
              </a:ext>
            </a:extLst>
          </p:cNvPr>
          <p:cNvSpPr/>
          <p:nvPr/>
        </p:nvSpPr>
        <p:spPr>
          <a:xfrm>
            <a:off x="2230763" y="4561091"/>
            <a:ext cx="584200" cy="41110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EF4E469A-F24F-32DB-E327-BFB6B642052C}"/>
              </a:ext>
            </a:extLst>
          </p:cNvPr>
          <p:cNvSpPr/>
          <p:nvPr/>
        </p:nvSpPr>
        <p:spPr>
          <a:xfrm>
            <a:off x="6093038" y="4582732"/>
            <a:ext cx="584200" cy="41110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0DCC4E3A-7035-8729-F3E1-8D2EBA00C332}"/>
              </a:ext>
            </a:extLst>
          </p:cNvPr>
          <p:cNvSpPr/>
          <p:nvPr/>
        </p:nvSpPr>
        <p:spPr>
          <a:xfrm>
            <a:off x="9314310" y="4569110"/>
            <a:ext cx="584200" cy="41110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3113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0D4EB-5AE1-4441-C968-E8CBA4B4D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9067039-278D-B259-5022-159D872BC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02D7A30D-9C85-FEFA-DFA0-7DE07E029819}"/>
              </a:ext>
            </a:extLst>
          </p:cNvPr>
          <p:cNvSpPr txBox="1">
            <a:spLocks/>
          </p:cNvSpPr>
          <p:nvPr/>
        </p:nvSpPr>
        <p:spPr>
          <a:xfrm>
            <a:off x="566351" y="-55986"/>
            <a:ext cx="1051560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Turismo: le ultime stime disponibili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8CDD6A9A-47AF-F978-ED20-FD88BDEBF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1" y="5383753"/>
            <a:ext cx="9307136" cy="1200329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Le presenze evidenziano una stabilizzazione, in ambito regionale, caratterizzandosi per un +0,3% in termini tendenziali, ma con un differenziale positivo sul 2019 (+5%): l’intonazione stagnante nell’ultimo anno risente fortemente dell’apporto negativo della componente domestica rispetto ai turisti stranieri. 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2979AA0-AD7A-3463-183D-2BA726C4E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610350"/>
            <a:ext cx="2743200" cy="26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IRPET, Regione Toscana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2EEBEF4-8A8B-137A-7B62-4C7BB37CC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410" y="889559"/>
            <a:ext cx="9307137" cy="4400751"/>
          </a:xfrm>
          <a:prstGeom prst="rect">
            <a:avLst/>
          </a:prstGeom>
        </p:spPr>
      </p:pic>
      <p:sp>
        <p:nvSpPr>
          <p:cNvPr id="2" name="Ovale 1">
            <a:extLst>
              <a:ext uri="{FF2B5EF4-FFF2-40B4-BE49-F238E27FC236}">
                <a16:creationId xmlns:a16="http://schemas.microsoft.com/office/drawing/2014/main" id="{B3810E0D-FFDE-2810-0961-78D6D9817576}"/>
              </a:ext>
            </a:extLst>
          </p:cNvPr>
          <p:cNvSpPr/>
          <p:nvPr/>
        </p:nvSpPr>
        <p:spPr>
          <a:xfrm>
            <a:off x="9709542" y="196063"/>
            <a:ext cx="2327460" cy="1187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Presenze ufficiali Firenze al 2025 13,3 milioni (fonte RT)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D6A10B65-C182-C1FB-09F2-411080F56DBA}"/>
              </a:ext>
            </a:extLst>
          </p:cNvPr>
          <p:cNvSpPr/>
          <p:nvPr/>
        </p:nvSpPr>
        <p:spPr>
          <a:xfrm>
            <a:off x="9709542" y="1550073"/>
            <a:ext cx="2327460" cy="18332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Presenze soggiorni breve termine (piattaforme on line) 2025 circa 5  milioni (Eurostat)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CD3D1F29-05A1-E0CE-B5C1-10CC95DF6F5E}"/>
              </a:ext>
            </a:extLst>
          </p:cNvPr>
          <p:cNvSpPr/>
          <p:nvPr/>
        </p:nvSpPr>
        <p:spPr>
          <a:xfrm>
            <a:off x="9709542" y="3995928"/>
            <a:ext cx="2327460" cy="7498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P. Ufficiali + soggiorni b/t</a:t>
            </a:r>
          </a:p>
          <a:p>
            <a:pPr algn="ctr"/>
            <a:r>
              <a:rPr lang="it-IT" sz="1600" dirty="0"/>
              <a:t>18,3 milioni</a:t>
            </a:r>
            <a:endParaRPr lang="it-IT" dirty="0"/>
          </a:p>
        </p:txBody>
      </p:sp>
      <p:sp>
        <p:nvSpPr>
          <p:cNvPr id="10" name="Freccia in giù 9">
            <a:extLst>
              <a:ext uri="{FF2B5EF4-FFF2-40B4-BE49-F238E27FC236}">
                <a16:creationId xmlns:a16="http://schemas.microsoft.com/office/drawing/2014/main" id="{B0B9B1FB-D671-CF3D-11A4-075DBD62D646}"/>
              </a:ext>
            </a:extLst>
          </p:cNvPr>
          <p:cNvSpPr/>
          <p:nvPr/>
        </p:nvSpPr>
        <p:spPr>
          <a:xfrm>
            <a:off x="10608096" y="3474720"/>
            <a:ext cx="530352" cy="42976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877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634034-7F00-2C28-99B2-B9F2D3714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EA7140F5-C6E1-C54D-0781-E68587D556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FA517ECC-647D-7C6B-B00B-FD97D778009B}"/>
              </a:ext>
            </a:extLst>
          </p:cNvPr>
          <p:cNvSpPr txBox="1">
            <a:spLocks/>
          </p:cNvSpPr>
          <p:nvPr/>
        </p:nvSpPr>
        <p:spPr>
          <a:xfrm>
            <a:off x="436819" y="-52458"/>
            <a:ext cx="1051560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3600" dirty="0">
                <a:solidFill>
                  <a:schemeClr val="tx2">
                    <a:lumMod val="50000"/>
                  </a:schemeClr>
                </a:solidFill>
                <a:latin typeface="Arial (Titoli)"/>
              </a:rPr>
              <a:t>Retribuzioni e prezzi al consumo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158DA73C-66D1-4A7A-E352-3598DF988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369629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 : elaborazioni su dati Istat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DE05AF0-0076-1C94-0F15-32C4F7581125}"/>
              </a:ext>
            </a:extLst>
          </p:cNvPr>
          <p:cNvSpPr txBox="1"/>
          <p:nvPr/>
        </p:nvSpPr>
        <p:spPr>
          <a:xfrm>
            <a:off x="6935638" y="1006989"/>
            <a:ext cx="4750532" cy="3693319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eaLnBrk="1" hangingPunct="1">
              <a:spcBef>
                <a:spcPct val="50000"/>
              </a:spcBef>
              <a:defRPr>
                <a:solidFill>
                  <a:schemeClr val="tx2">
                    <a:lumMod val="50000"/>
                  </a:schemeClr>
                </a:solidFill>
                <a:latin typeface="Arial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just">
              <a:spcBef>
                <a:spcPts val="0"/>
              </a:spcBef>
            </a:pPr>
            <a:r>
              <a:rPr lang="it-IT" dirty="0"/>
              <a:t>Le retribuzioni in termini nominali sono cresciute meno dell’inflazione nel periodo 2019/25.</a:t>
            </a:r>
          </a:p>
          <a:p>
            <a:pPr algn="just">
              <a:spcBef>
                <a:spcPts val="0"/>
              </a:spcBef>
            </a:pPr>
            <a:endParaRPr lang="it-IT" dirty="0"/>
          </a:p>
          <a:p>
            <a:pPr algn="just">
              <a:spcBef>
                <a:spcPts val="0"/>
              </a:spcBef>
            </a:pPr>
            <a:r>
              <a:rPr lang="it-IT" dirty="0"/>
              <a:t>L’inflazione nel periodo 2019-2025 ha fatto segnare un +19,7% (carrello della spesa +26,4%) mentre le retribuzioni nominali hanno fatto registrare un +16,5% con una perdita di circa 3,2 punti percentuali (dato che sintetizza perdite ben più ampie in alcuni settori come il terziario a basso valore aggiunto despecializzato e il settore costruzioni).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91E6667-5CEB-6B67-F03B-D9036653CA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38" y="912098"/>
            <a:ext cx="6056219" cy="571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1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E2217-FED4-BA45-EF03-75FBD1439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D51FC0B8-BDE0-1B70-7C0D-4B6824F32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90E9DAF2-8B92-B629-3021-AFC8AAF15518}"/>
              </a:ext>
            </a:extLst>
          </p:cNvPr>
          <p:cNvSpPr txBox="1">
            <a:spLocks/>
          </p:cNvSpPr>
          <p:nvPr/>
        </p:nvSpPr>
        <p:spPr>
          <a:xfrm>
            <a:off x="107949" y="-65017"/>
            <a:ext cx="1142002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latin typeface="Arial (Titoli)"/>
              </a:rPr>
              <a:t>Stili di consumo 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1666A714-56B2-CAB3-E055-1DD4C095D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CCIAA Fi su dati World Line </a:t>
            </a:r>
            <a:r>
              <a:rPr kumimoji="1" lang="it-IT" altLang="it-IT" sz="1000" b="1" dirty="0" err="1">
                <a:solidFill>
                  <a:schemeClr val="tx2">
                    <a:lumMod val="50000"/>
                  </a:schemeClr>
                </a:solidFill>
              </a:rPr>
              <a:t>Axepta</a:t>
            </a:r>
            <a:endParaRPr kumimoji="1" lang="it-IT" altLang="it-IT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B6B40B-1CBA-5BAA-5FE7-C536F9E0A860}"/>
              </a:ext>
            </a:extLst>
          </p:cNvPr>
          <p:cNvSpPr txBox="1"/>
          <p:nvPr/>
        </p:nvSpPr>
        <p:spPr>
          <a:xfrm>
            <a:off x="107949" y="5010691"/>
            <a:ext cx="9614549" cy="1477328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eaLnBrk="1" hangingPunct="1">
              <a:spcBef>
                <a:spcPct val="50000"/>
              </a:spcBef>
              <a:defRPr>
                <a:solidFill>
                  <a:schemeClr val="tx2">
                    <a:lumMod val="50000"/>
                  </a:schemeClr>
                </a:solidFill>
                <a:latin typeface="Arial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just">
              <a:spcBef>
                <a:spcPts val="0"/>
              </a:spcBef>
            </a:pPr>
            <a:r>
              <a:rPr lang="it-IT" dirty="0"/>
              <a:t>I dati World Line – </a:t>
            </a:r>
            <a:r>
              <a:rPr lang="it-IT" dirty="0" err="1"/>
              <a:t>Axepta</a:t>
            </a:r>
            <a:r>
              <a:rPr lang="it-IT" dirty="0"/>
              <a:t> </a:t>
            </a:r>
            <a:r>
              <a:rPr lang="it-IT" dirty="0" err="1"/>
              <a:t>mensilizzati</a:t>
            </a:r>
            <a:r>
              <a:rPr lang="it-IT" dirty="0"/>
              <a:t> consentono di notare come, in termini nominali, la dinamica a partire dall’inizio del secondo semestre sia iniziata a diminuire (-2,7%) per andare a deteriorarsi in modo graduale, ma sempre più intenso (-6% a settembre e -8,3% a dicembre), generando una percezione di criticità che sta interessando il mercato interno: è anche vero che è proprio l’incertezza costante a frenare le intenzioni d’acquisto delle famiglie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6106BAE-6F33-4045-C751-16C36A164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168" y="871823"/>
            <a:ext cx="7790533" cy="393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310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6A1C26-DAE2-E4FC-A485-307F1C1AB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71014121-2178-F151-8A92-FCF0E3365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9B8F70F-6912-380A-4295-2737E8077A5F}"/>
              </a:ext>
            </a:extLst>
          </p:cNvPr>
          <p:cNvSpPr txBox="1">
            <a:spLocks/>
          </p:cNvSpPr>
          <p:nvPr/>
        </p:nvSpPr>
        <p:spPr>
          <a:xfrm>
            <a:off x="436819" y="-136437"/>
            <a:ext cx="1051560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3200" dirty="0">
                <a:solidFill>
                  <a:schemeClr val="tx2">
                    <a:lumMod val="50000"/>
                  </a:schemeClr>
                </a:solidFill>
                <a:latin typeface="Arial (Titoli)"/>
              </a:rPr>
              <a:t>I consumi: dinamica settimanale dei pagamenti digitali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7EA4705A-EA09-2427-013F-ECD541FA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369629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 : CCIAA Fi su dati World Line </a:t>
            </a:r>
            <a:r>
              <a:rPr kumimoji="1" lang="it-IT" altLang="it-IT" sz="1000" b="1" dirty="0" err="1">
                <a:solidFill>
                  <a:schemeClr val="tx2">
                    <a:lumMod val="50000"/>
                  </a:schemeClr>
                </a:solidFill>
              </a:rPr>
              <a:t>Axepta</a:t>
            </a:r>
            <a:endParaRPr kumimoji="1" lang="it-IT" altLang="it-IT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EB7A3A-FF8E-9C30-3084-05BDFCB21F73}"/>
              </a:ext>
            </a:extLst>
          </p:cNvPr>
          <p:cNvSpPr txBox="1"/>
          <p:nvPr/>
        </p:nvSpPr>
        <p:spPr>
          <a:xfrm>
            <a:off x="8734425" y="824611"/>
            <a:ext cx="3199276" cy="452431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eaLnBrk="1" hangingPunct="1">
              <a:spcBef>
                <a:spcPct val="50000"/>
              </a:spcBef>
              <a:defRPr>
                <a:solidFill>
                  <a:schemeClr val="tx2">
                    <a:lumMod val="50000"/>
                  </a:schemeClr>
                </a:solidFill>
                <a:latin typeface="Arial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just">
              <a:spcBef>
                <a:spcPts val="0"/>
              </a:spcBef>
            </a:pPr>
            <a:r>
              <a:rPr lang="it-IT" dirty="0"/>
              <a:t>L’evoluzione dei consumi nel 2025 ha mostrato un andamento che ha deluso le aspettative (rallentamento inflazione adeguato, ma salari lenti): proveniamo da un periodo in cui i consumi sono cresciuti ancora meno del reddito disponibile reale, tale da riflettere comportamenti di tipo cautelativo delle famiglie.</a:t>
            </a:r>
          </a:p>
          <a:p>
            <a:pPr algn="just">
              <a:spcBef>
                <a:spcPts val="0"/>
              </a:spcBef>
            </a:pPr>
            <a:r>
              <a:rPr lang="it-IT" dirty="0"/>
              <a:t>Per il 2026 dovrebbe continuare la fase di normalizzazione e di moderazione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FFD79AF-8A7A-8291-55DB-A6309D8F0E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282" y="791276"/>
            <a:ext cx="8537265" cy="578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538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2EBBB-AEAD-4319-4DC8-169FE9B56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B00C07E-964E-E701-086B-5932D90D13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6909D4E-A54E-C2FC-3C00-B267F5347D80}"/>
              </a:ext>
            </a:extLst>
          </p:cNvPr>
          <p:cNvSpPr txBox="1">
            <a:spLocks/>
          </p:cNvSpPr>
          <p:nvPr/>
        </p:nvSpPr>
        <p:spPr>
          <a:xfrm>
            <a:off x="233048" y="-18472"/>
            <a:ext cx="1142002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latin typeface="Arial (Titoli)"/>
              </a:rPr>
              <a:t>Propensione al risparmio e stili di consumo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BC4AAAE2-3152-844D-F5C2-77FC3857B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CCIAA Fi su dati Istat e Tagliacarne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896C66C-9788-AAB5-2C8C-BAD11D2ADF65}"/>
              </a:ext>
            </a:extLst>
          </p:cNvPr>
          <p:cNvSpPr txBox="1"/>
          <p:nvPr/>
        </p:nvSpPr>
        <p:spPr>
          <a:xfrm>
            <a:off x="7924804" y="1130656"/>
            <a:ext cx="4015677" cy="4770537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eaLnBrk="1" hangingPunct="1">
              <a:spcBef>
                <a:spcPct val="50000"/>
              </a:spcBef>
              <a:defRPr>
                <a:solidFill>
                  <a:schemeClr val="tx2">
                    <a:lumMod val="50000"/>
                  </a:schemeClr>
                </a:solidFill>
                <a:latin typeface="Arial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just">
              <a:spcBef>
                <a:spcPts val="0"/>
              </a:spcBef>
            </a:pPr>
            <a:r>
              <a:rPr lang="it-IT" sz="1600" dirty="0"/>
              <a:t>Nel 2025-2026, gli stili di consumo mostrano crescente prudenza, con una crescita moderata dei consumi nel 2025 (+1%) e il 70% del budget familiare assorbito da spese obbligate (casa, alimentari, salute). Il consumatore è più selettivo, attento al risparmio e alla sostenibilità, guidato non solo dal prezzo ma dal valore dell'acquisto. Secondo i dati Istat nell’ultimo biennio sono aumentate sensibilmente le vendite nei discount alimentari che divengono una opportunità strategica importante per gli acquisti di beni essenziali rispetto alla GDO tradizionale: si tratta di strutture che offrono sempre di più un rapporto qualità – prezzo migliorato e una costante e maggior attenzione al ruolo del marchio del distributore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5270333-C1AF-7DC1-77E6-CD6379EDDD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73" y="1089433"/>
            <a:ext cx="7744031" cy="5258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4916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276854-5CF9-75FF-3257-7606A939E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E541E0C4-2A05-4A10-54CC-9D2D398DE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C5C02A7A-AD66-1CD8-E1B2-F769654AE6AB}"/>
              </a:ext>
            </a:extLst>
          </p:cNvPr>
          <p:cNvSpPr txBox="1">
            <a:spLocks/>
          </p:cNvSpPr>
          <p:nvPr/>
        </p:nvSpPr>
        <p:spPr>
          <a:xfrm>
            <a:off x="251520" y="-167954"/>
            <a:ext cx="11420020" cy="1001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Esposizione della spesa per consumi agli shock 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EAFEF642-5A40-DDB7-6FCA-7958C7863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CCIAA Fi su dati Istat indagine sui consumi delle famiglie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D4F1A8D-4206-F65A-D23A-4DA40109F427}"/>
              </a:ext>
            </a:extLst>
          </p:cNvPr>
          <p:cNvSpPr txBox="1"/>
          <p:nvPr/>
        </p:nvSpPr>
        <p:spPr>
          <a:xfrm>
            <a:off x="9108503" y="1001857"/>
            <a:ext cx="2814557" cy="4247317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eaLnBrk="1" hangingPunct="1">
              <a:spcBef>
                <a:spcPct val="50000"/>
              </a:spcBef>
              <a:defRPr>
                <a:solidFill>
                  <a:schemeClr val="tx2">
                    <a:lumMod val="50000"/>
                  </a:schemeClr>
                </a:solidFill>
                <a:latin typeface="Arial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just">
              <a:spcBef>
                <a:spcPts val="0"/>
              </a:spcBef>
            </a:pPr>
            <a:r>
              <a:rPr lang="it-IT" dirty="0"/>
              <a:t>La quota di spesa esposta agli shock è intorno ai 2/5 (Toscana: 39,2% pari a circa €1.200 mensili su una media di €3.200) e riguarda proprio le tre voci (alimentare, abitazioni, trasporti) a maggior rischio di aumento in caso di accelerazione dei prezzi al consumo dovuta al rincaro dei prodotti energetici. </a:t>
            </a:r>
          </a:p>
          <a:p>
            <a:pPr algn="just">
              <a:spcBef>
                <a:spcPts val="0"/>
              </a:spcBef>
            </a:pP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2CA68BB-FB1A-D8C3-675F-5CCF0D295F63}"/>
              </a:ext>
            </a:extLst>
          </p:cNvPr>
          <p:cNvSpPr txBox="1"/>
          <p:nvPr/>
        </p:nvSpPr>
        <p:spPr>
          <a:xfrm>
            <a:off x="2547472" y="759243"/>
            <a:ext cx="4924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latin typeface="Arial Narrow" panose="020B0606020202030204" pitchFamily="34" charset="0"/>
              </a:rPr>
              <a:t>Spesa media mensile familiare (in euro correnti) – anno 2024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F51B01B-273F-6ACF-E0DB-59AB9BB03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76" y="1042119"/>
            <a:ext cx="9071992" cy="5630321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8B0EE16-3B1A-8A50-AB26-3EF3D08E31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9028" y="4531351"/>
            <a:ext cx="1973580" cy="80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33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6F1795-4A5C-13E0-1BA0-FEA13AE69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8B69400-ECAF-C5D3-A5C4-F26E8E06F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C9A1C689-AA5D-D8EA-A993-735553431C48}"/>
              </a:ext>
            </a:extLst>
          </p:cNvPr>
          <p:cNvSpPr txBox="1">
            <a:spLocks/>
          </p:cNvSpPr>
          <p:nvPr/>
        </p:nvSpPr>
        <p:spPr>
          <a:xfrm>
            <a:off x="531845" y="383787"/>
            <a:ext cx="10515600" cy="4653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latin typeface="Arial (Titoli)"/>
              </a:rPr>
              <a:t>La domanda di lavoro per trimestre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6D2B98A-2A9B-E909-0296-B63739B5E6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6309320"/>
            <a:ext cx="9105644" cy="576064"/>
          </a:xfrm>
          <a:prstGeom prst="rect">
            <a:avLst/>
          </a:prstGeom>
        </p:spPr>
      </p:pic>
      <p:sp>
        <p:nvSpPr>
          <p:cNvPr id="4" name="Text Box 7">
            <a:extLst>
              <a:ext uri="{FF2B5EF4-FFF2-40B4-BE49-F238E27FC236}">
                <a16:creationId xmlns:a16="http://schemas.microsoft.com/office/drawing/2014/main" id="{5D002C85-33BA-91A8-09E6-BF51ED54E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42176"/>
            <a:ext cx="3930316" cy="243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Indagine Unioncamere Excelsior; CCIAA Firenze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BBDBE09-5DE9-0D58-9FF5-71031C5547DD}"/>
              </a:ext>
            </a:extLst>
          </p:cNvPr>
          <p:cNvSpPr txBox="1"/>
          <p:nvPr/>
        </p:nvSpPr>
        <p:spPr>
          <a:xfrm>
            <a:off x="55404" y="4661953"/>
            <a:ext cx="954579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6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I dati dei trimestri “a scorrimento” danno conto della tenuta della domanda di lavoro nonostante l’assestamento verso la normalizzazione e una maggiore aderenza  alla moderazione della crescita; non emerge instabilità occupazionale, ma </a:t>
            </a:r>
            <a:r>
              <a:rPr lang="it-IT" sz="1600" u="sng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risulta una discreta capacità di assorbire e di reagire agli shock esterni.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Tendenza alla normalizzazione del mercato del lavoro locale, con un orientamento al riequilibrio di domanda e offerta di lavoro. Il differenziale tra la curva di domanda di lavoro e quella di offerta si sta riducendo; stabilizzazione della difficoltà di reperimento. Moderata e fisiologica risalita della disoccupazione tra fine 2025 e inizio 2026. Modesta decelerazione congiunturale per i primi effetti del conflitto mediorientale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11C403CC-0261-89C1-E47F-E60346783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8329" y="773943"/>
            <a:ext cx="43924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 sz="1600" b="1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Assunzioni previste per trimestre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58E59FC-27F8-283C-F838-F48358EA2D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612" y="896565"/>
            <a:ext cx="9330939" cy="3853070"/>
          </a:xfrm>
          <a:prstGeom prst="rect">
            <a:avLst/>
          </a:prstGeom>
        </p:spPr>
      </p:pic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0671D3CF-1A78-E3CB-4B20-71F6DAB2ABC9}"/>
              </a:ext>
            </a:extLst>
          </p:cNvPr>
          <p:cNvSpPr/>
          <p:nvPr/>
        </p:nvSpPr>
        <p:spPr>
          <a:xfrm rot="1829952">
            <a:off x="8499059" y="907413"/>
            <a:ext cx="505993" cy="33855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215CDF5D-0CF4-82AF-B197-995F8B444325}"/>
              </a:ext>
            </a:extLst>
          </p:cNvPr>
          <p:cNvSpPr/>
          <p:nvPr/>
        </p:nvSpPr>
        <p:spPr>
          <a:xfrm>
            <a:off x="9517552" y="1381918"/>
            <a:ext cx="2327460" cy="1187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Primi effetti: modesta decelerazione congiunturale</a:t>
            </a:r>
          </a:p>
        </p:txBody>
      </p:sp>
    </p:spTree>
    <p:extLst>
      <p:ext uri="{BB962C8B-B14F-4D97-AF65-F5344CB8AC3E}">
        <p14:creationId xmlns:p14="http://schemas.microsoft.com/office/powerpoint/2010/main" val="3463755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4B05C0-C842-C862-79B8-B619B4283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07FB8CDE-B13E-9930-B079-759F2EC226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63130F82-1C0A-01EA-297D-AE309D160F57}"/>
              </a:ext>
            </a:extLst>
          </p:cNvPr>
          <p:cNvSpPr txBox="1"/>
          <p:nvPr/>
        </p:nvSpPr>
        <p:spPr>
          <a:xfrm>
            <a:off x="7005644" y="903949"/>
            <a:ext cx="488155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E’ lecito aspettarsi una riduzione a scopo “cautelativo” delle assunzioni</a:t>
            </a:r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</a:rPr>
              <a:t>. L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 imprese potrebbero preferire limitare le possibilità di assunzione o non assumere affatto piuttosto che rischiare costi di licenziamento futuri in un clima di deterioramento potenziale del ciclo economico (oltre 2 mila in meno nel baseline e poco meno di 6 mila in quello moderato sul 2025). Nello scenario peggiore il divario aumenterebbe in termini di assunzioni mancate, con un rischio geopolitico percepito piuttosto incisivo e un turn over molto limitato, con ripercussioni possibili sull’aumento di ore di cassa integrazione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54243FB-1BC8-6A21-E0D9-B0A26A1FEE1E}"/>
              </a:ext>
            </a:extLst>
          </p:cNvPr>
          <p:cNvSpPr txBox="1">
            <a:spLocks/>
          </p:cNvSpPr>
          <p:nvPr/>
        </p:nvSpPr>
        <p:spPr>
          <a:xfrm>
            <a:off x="371475" y="311503"/>
            <a:ext cx="10515600" cy="5039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La domanda di lavoro a Firenze e l’impatto del conflitto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39933C4F-2C38-2218-7DB1-0E100521C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610350"/>
            <a:ext cx="2743200" cy="260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Indagine Excelsior CCIAA Firenze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B0D618B2-37AD-D8D6-1D42-C22A6605C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16" y="798989"/>
            <a:ext cx="6714956" cy="5738364"/>
          </a:xfrm>
          <a:prstGeom prst="rect">
            <a:avLst/>
          </a:prstGeom>
        </p:spPr>
      </p:pic>
      <p:sp>
        <p:nvSpPr>
          <p:cNvPr id="7" name="Ovale 6">
            <a:extLst>
              <a:ext uri="{FF2B5EF4-FFF2-40B4-BE49-F238E27FC236}">
                <a16:creationId xmlns:a16="http://schemas.microsoft.com/office/drawing/2014/main" id="{6A3BC979-E97E-3A40-1087-8D7F694DD384}"/>
              </a:ext>
            </a:extLst>
          </p:cNvPr>
          <p:cNvSpPr/>
          <p:nvPr/>
        </p:nvSpPr>
        <p:spPr>
          <a:xfrm>
            <a:off x="37670" y="3593105"/>
            <a:ext cx="6957489" cy="503958"/>
          </a:xfrm>
          <a:prstGeom prst="ellipse">
            <a:avLst/>
          </a:prstGeom>
          <a:noFill/>
          <a:ln w="222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201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4200E-5759-FA04-A633-A81F001AB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6B12C7B3-86FD-10D7-0348-D6D13CC74F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3518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D2A9B86C-C63D-AC1B-44CF-588C230487C4}"/>
              </a:ext>
            </a:extLst>
          </p:cNvPr>
          <p:cNvSpPr txBox="1">
            <a:spLocks/>
          </p:cNvSpPr>
          <p:nvPr/>
        </p:nvSpPr>
        <p:spPr>
          <a:xfrm>
            <a:off x="610466" y="519321"/>
            <a:ext cx="10515600" cy="87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Cosa fa la Camera di Commercio di Firenze </a:t>
            </a:r>
          </a:p>
          <a:p>
            <a:r>
              <a:rPr lang="it-IT" sz="3200" dirty="0">
                <a:latin typeface="Arial (Titoli)"/>
              </a:rPr>
              <a:t>(</a:t>
            </a:r>
            <a:r>
              <a:rPr lang="it-IT" sz="3200" i="1" dirty="0">
                <a:latin typeface="Arial (Titoli)"/>
              </a:rPr>
              <a:t>oltre ai compiti istituzionali</a:t>
            </a:r>
            <a:r>
              <a:rPr lang="it-IT" sz="3200" dirty="0">
                <a:latin typeface="Arial (Titoli)"/>
              </a:rPr>
              <a:t>)</a:t>
            </a:r>
          </a:p>
        </p:txBody>
      </p:sp>
      <p:graphicFrame>
        <p:nvGraphicFramePr>
          <p:cNvPr id="3" name="Segnaposto contenuto 2">
            <a:extLst>
              <a:ext uri="{FF2B5EF4-FFF2-40B4-BE49-F238E27FC236}">
                <a16:creationId xmlns:a16="http://schemas.microsoft.com/office/drawing/2014/main" id="{FDA6F637-4CF8-D3E1-CA40-A814F9D5E3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841881"/>
              </p:ext>
            </p:extLst>
          </p:nvPr>
        </p:nvGraphicFramePr>
        <p:xfrm>
          <a:off x="145473" y="1253331"/>
          <a:ext cx="11294918" cy="4929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2FCB16CC-4065-CCE4-03B4-099F54C0EB28}"/>
              </a:ext>
            </a:extLst>
          </p:cNvPr>
          <p:cNvSpPr txBox="1"/>
          <p:nvPr/>
        </p:nvSpPr>
        <p:spPr>
          <a:xfrm>
            <a:off x="7848602" y="1859340"/>
            <a:ext cx="4343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Sicurezza sedi aziendali</a:t>
            </a:r>
          </a:p>
          <a:p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Supporto alla costituzione di nuove imprese</a:t>
            </a:r>
          </a:p>
          <a:p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Progettualità specifiche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C7E97CE-36FB-84D0-E7F1-73DC2C987A0E}"/>
              </a:ext>
            </a:extLst>
          </p:cNvPr>
          <p:cNvSpPr txBox="1"/>
          <p:nvPr/>
        </p:nvSpPr>
        <p:spPr>
          <a:xfrm>
            <a:off x="-1" y="1859340"/>
            <a:ext cx="36783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Nuovi bandi a sostegno della transizione sostenibile e dello sviluppo delle micro, piccole e medie imprese turistiche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E66434C-5E82-3BF0-5942-BA4263215B3F}"/>
              </a:ext>
            </a:extLst>
          </p:cNvPr>
          <p:cNvSpPr txBox="1"/>
          <p:nvPr/>
        </p:nvSpPr>
        <p:spPr>
          <a:xfrm>
            <a:off x="0" y="3751489"/>
            <a:ext cx="36783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Carnevale di Firenze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50 giorni di cinema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Illuminazione natalizia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Firenze città del restauro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Fondazione Palazzo Strozzi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BTO</a:t>
            </a:r>
          </a:p>
          <a:p>
            <a:pPr algn="r"/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Progetto restauro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3FF66C0-DFC5-162F-81F3-333D239A829E}"/>
              </a:ext>
            </a:extLst>
          </p:cNvPr>
          <p:cNvSpPr txBox="1"/>
          <p:nvPr/>
        </p:nvSpPr>
        <p:spPr>
          <a:xfrm>
            <a:off x="7848601" y="3892402"/>
            <a:ext cx="4343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Costituzione di nuove imprese</a:t>
            </a:r>
          </a:p>
          <a:p>
            <a:r>
              <a:rPr lang="it-IT" sz="2400" b="1" dirty="0">
                <a:solidFill>
                  <a:schemeClr val="accent2">
                    <a:lumMod val="75000"/>
                  </a:schemeClr>
                </a:solidFill>
              </a:rPr>
              <a:t>Logistica integrata per il centro storico</a:t>
            </a:r>
          </a:p>
        </p:txBody>
      </p:sp>
    </p:spTree>
    <p:extLst>
      <p:ext uri="{BB962C8B-B14F-4D97-AF65-F5344CB8AC3E}">
        <p14:creationId xmlns:p14="http://schemas.microsoft.com/office/powerpoint/2010/main" val="412381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FF65EF-3490-789A-3F63-02BFA0D4C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6E731716-61D9-987C-FE2B-4C43A30D31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311D9883-55F6-C6B0-7CB7-14BA6C377908}"/>
              </a:ext>
            </a:extLst>
          </p:cNvPr>
          <p:cNvSpPr txBox="1">
            <a:spLocks/>
          </p:cNvSpPr>
          <p:nvPr/>
        </p:nvSpPr>
        <p:spPr>
          <a:xfrm>
            <a:off x="353187" y="254867"/>
            <a:ext cx="10515600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  <a:cs typeface="Arial" panose="020B0604020202020204" pitchFamily="34" charset="0"/>
              </a:rPr>
              <a:t>Quadro macroeconomico Area Metropolitana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32CA5414-5567-3A09-5258-5DC666B11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2268" y="963241"/>
            <a:ext cx="87216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macroeconomici caratteristici per la città metropolitana di Firenze*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70A91EC-7241-7F42-69B7-75E9969BD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066" y="1517239"/>
            <a:ext cx="8243624" cy="432378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7EEC2FE9-41C0-DBCA-6B3F-55F2AC9A7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CCIAA Fi su dati Prometeia</a:t>
            </a:r>
          </a:p>
        </p:txBody>
      </p:sp>
    </p:spTree>
    <p:extLst>
      <p:ext uri="{BB962C8B-B14F-4D97-AF65-F5344CB8AC3E}">
        <p14:creationId xmlns:p14="http://schemas.microsoft.com/office/powerpoint/2010/main" val="2672114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234D0B-A51C-3A79-AF36-4409C743B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1D6143B-8FB1-8169-4340-0547FD0DF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pic>
        <p:nvPicPr>
          <p:cNvPr id="2" name="Picture 20">
            <a:extLst>
              <a:ext uri="{FF2B5EF4-FFF2-40B4-BE49-F238E27FC236}">
                <a16:creationId xmlns:a16="http://schemas.microsoft.com/office/drawing/2014/main" id="{7B777E01-E83F-FD6A-4904-0DFBF2363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15"/>
          <a:stretch>
            <a:fillRect/>
          </a:stretch>
        </p:blipFill>
        <p:spPr bwMode="auto">
          <a:xfrm>
            <a:off x="3409069" y="159700"/>
            <a:ext cx="5909095" cy="659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04AB0AB7-A30D-DD75-D1BC-4702B550A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802" y="2084388"/>
            <a:ext cx="86423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000" b="1" dirty="0">
                <a:solidFill>
                  <a:srgbClr val="002060"/>
                </a:solidFill>
                <a:latin typeface="Arial" charset="0"/>
              </a:rPr>
              <a:t>Grazie per l’attenzione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1B2E1C9-AFCD-94C6-C1EF-09941AC74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473" y="4365104"/>
            <a:ext cx="6624637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r>
              <a:rPr lang="it-IT" altLang="it-IT" sz="1400" b="1" u="sng" dirty="0">
                <a:solidFill>
                  <a:srgbClr val="002060"/>
                </a:solidFill>
                <a:latin typeface="Arial" charset="0"/>
              </a:rPr>
              <a:t>Per approfondimenti</a:t>
            </a:r>
          </a:p>
          <a:p>
            <a:pPr eaLnBrk="0" hangingPunct="0"/>
            <a:endParaRPr lang="it-IT" altLang="it-IT" sz="1400" b="1" u="sng" dirty="0">
              <a:solidFill>
                <a:srgbClr val="002060"/>
              </a:solidFill>
              <a:latin typeface="Arial" charset="0"/>
            </a:endParaRPr>
          </a:p>
          <a:p>
            <a:pPr eaLnBrk="0" hangingPunct="0"/>
            <a:endParaRPr lang="it-IT" altLang="it-IT" sz="1400" dirty="0">
              <a:solidFill>
                <a:srgbClr val="002060"/>
              </a:solidFill>
              <a:latin typeface="Arial" charset="0"/>
            </a:endParaRPr>
          </a:p>
          <a:p>
            <a:pPr eaLnBrk="0" hangingPunct="0"/>
            <a:r>
              <a:rPr lang="it-IT" altLang="it-IT" sz="1400" b="1" dirty="0">
                <a:solidFill>
                  <a:srgbClr val="002060"/>
                </a:solidFill>
                <a:latin typeface="Arial" charset="0"/>
              </a:rPr>
              <a:t>CAMERA DI COMMERCIO DI FIRENZE – Ufficio Studi e Statistica</a:t>
            </a:r>
          </a:p>
          <a:p>
            <a:pPr eaLnBrk="0" hangingPunct="0"/>
            <a:endParaRPr lang="it-IT" altLang="it-IT" sz="1400" dirty="0">
              <a:solidFill>
                <a:srgbClr val="002060"/>
              </a:solidFill>
              <a:latin typeface="Arial" charset="0"/>
            </a:endParaRPr>
          </a:p>
          <a:p>
            <a:pPr eaLnBrk="0" hangingPunct="0"/>
            <a:r>
              <a:rPr lang="it-IT" altLang="it-IT" sz="1400" dirty="0">
                <a:solidFill>
                  <a:srgbClr val="002060"/>
                </a:solidFill>
                <a:latin typeface="Arial" charset="0"/>
              </a:rPr>
              <a:t>www.fi.camcom.gov.it</a:t>
            </a:r>
          </a:p>
          <a:p>
            <a:pPr eaLnBrk="0" hangingPunct="0"/>
            <a:endParaRPr lang="it-IT" altLang="it-IT" sz="1400" dirty="0">
              <a:solidFill>
                <a:srgbClr val="002060"/>
              </a:solidFill>
              <a:latin typeface="Arial" charset="0"/>
            </a:endParaRPr>
          </a:p>
          <a:p>
            <a:pPr eaLnBrk="0" hangingPunct="0"/>
            <a:r>
              <a:rPr lang="it-IT" altLang="it-IT" sz="1400" dirty="0">
                <a:solidFill>
                  <a:srgbClr val="002060"/>
                </a:solidFill>
                <a:latin typeface="Arial" charset="0"/>
              </a:rPr>
              <a:t>statistica@fi.camcom.it</a:t>
            </a:r>
          </a:p>
        </p:txBody>
      </p:sp>
    </p:spTree>
    <p:extLst>
      <p:ext uri="{BB962C8B-B14F-4D97-AF65-F5344CB8AC3E}">
        <p14:creationId xmlns:p14="http://schemas.microsoft.com/office/powerpoint/2010/main" val="2439251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D2239-65AB-ECED-820C-399956350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C412F9DB-BC29-4201-F3BD-51C5D675D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EBB39E84-F058-1127-1945-9FD6E8CCE1DB}"/>
              </a:ext>
            </a:extLst>
          </p:cNvPr>
          <p:cNvSpPr txBox="1">
            <a:spLocks/>
          </p:cNvSpPr>
          <p:nvPr/>
        </p:nvSpPr>
        <p:spPr>
          <a:xfrm>
            <a:off x="371475" y="137168"/>
            <a:ext cx="10515600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Quadro macroeconomico Area Metropolitana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1B5F1BBE-B46B-373B-562B-784061FCA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844" y="726557"/>
            <a:ext cx="87216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Effetti del conflitto mediorientale su crescita e prezzi</a:t>
            </a:r>
            <a:endParaRPr lang="it-IT" altLang="it-IT" sz="1800" b="1" i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riangolo isoscele 6">
            <a:extLst>
              <a:ext uri="{FF2B5EF4-FFF2-40B4-BE49-F238E27FC236}">
                <a16:creationId xmlns:a16="http://schemas.microsoft.com/office/drawing/2014/main" id="{5A0B0827-4496-A171-0E8C-495FDAA7634F}"/>
              </a:ext>
            </a:extLst>
          </p:cNvPr>
          <p:cNvSpPr/>
          <p:nvPr/>
        </p:nvSpPr>
        <p:spPr>
          <a:xfrm rot="16200000">
            <a:off x="5984329" y="3225426"/>
            <a:ext cx="460376" cy="407147"/>
          </a:xfrm>
          <a:prstGeom prst="triangle">
            <a:avLst/>
          </a:prstGeom>
          <a:solidFill>
            <a:srgbClr val="0033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E4214ADC-9E84-B7F7-DC58-627E76BB4E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497" y="1496866"/>
            <a:ext cx="4967775" cy="362109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F5450E55-B732-6918-3253-BECAD6882C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19" y="1064482"/>
            <a:ext cx="5071018" cy="5526952"/>
          </a:xfrm>
          <a:prstGeom prst="rect">
            <a:avLst/>
          </a:prstGeom>
        </p:spPr>
      </p:pic>
      <p:sp>
        <p:nvSpPr>
          <p:cNvPr id="10" name="Text Box 7">
            <a:extLst>
              <a:ext uri="{FF2B5EF4-FFF2-40B4-BE49-F238E27FC236}">
                <a16:creationId xmlns:a16="http://schemas.microsoft.com/office/drawing/2014/main" id="{CB51EF56-C95A-B40A-EC1C-7E9C4C0AA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6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1000" b="1" dirty="0">
                <a:solidFill>
                  <a:schemeClr val="tx2">
                    <a:lumMod val="50000"/>
                  </a:schemeClr>
                </a:solidFill>
              </a:rPr>
              <a:t>Fonte: CCIAA Fi su dati Prometeia, UPB, Banca d’Italia, FMI e REF</a:t>
            </a:r>
          </a:p>
        </p:txBody>
      </p:sp>
    </p:spTree>
    <p:extLst>
      <p:ext uri="{BB962C8B-B14F-4D97-AF65-F5344CB8AC3E}">
        <p14:creationId xmlns:p14="http://schemas.microsoft.com/office/powerpoint/2010/main" val="367903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C52295-BA8F-2DE4-DF8A-E129C9AEC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9F84A71-6E32-5E25-1055-EB21ECBD8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08D86164-E53B-2CD9-1770-B4AAE711FB05}"/>
              </a:ext>
            </a:extLst>
          </p:cNvPr>
          <p:cNvSpPr txBox="1">
            <a:spLocks/>
          </p:cNvSpPr>
          <p:nvPr/>
        </p:nvSpPr>
        <p:spPr>
          <a:xfrm>
            <a:off x="371475" y="210320"/>
            <a:ext cx="10515600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latin typeface="Arial (Titoli)"/>
              </a:rPr>
              <a:t>La struttura del sistema imprenditoriale fiorentino</a:t>
            </a: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E890DD4D-4109-7D9F-4272-020713341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6597650"/>
            <a:ext cx="427355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100" b="1" dirty="0">
                <a:solidFill>
                  <a:srgbClr val="10253F"/>
                </a:solidFill>
                <a:latin typeface="Calibri" pitchFamily="34" charset="0"/>
              </a:rPr>
              <a:t>Fonte: elaborazioni su dati Infocamere</a:t>
            </a:r>
          </a:p>
        </p:txBody>
      </p:sp>
      <p:sp>
        <p:nvSpPr>
          <p:cNvPr id="16" name="Connettore 15">
            <a:extLst>
              <a:ext uri="{FF2B5EF4-FFF2-40B4-BE49-F238E27FC236}">
                <a16:creationId xmlns:a16="http://schemas.microsoft.com/office/drawing/2014/main" id="{9E41D33F-1009-42FC-FA70-46988EF47E9D}"/>
              </a:ext>
            </a:extLst>
          </p:cNvPr>
          <p:cNvSpPr>
            <a:spLocks noChangeAspect="1"/>
          </p:cNvSpPr>
          <p:nvPr/>
        </p:nvSpPr>
        <p:spPr>
          <a:xfrm>
            <a:off x="338081" y="1562782"/>
            <a:ext cx="2412886" cy="1923563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Iscrizioni di imprese</a:t>
            </a:r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5.591</a:t>
            </a:r>
          </a:p>
        </p:txBody>
      </p:sp>
      <p:sp>
        <p:nvSpPr>
          <p:cNvPr id="17" name="Connettore 16">
            <a:extLst>
              <a:ext uri="{FF2B5EF4-FFF2-40B4-BE49-F238E27FC236}">
                <a16:creationId xmlns:a16="http://schemas.microsoft.com/office/drawing/2014/main" id="{207C9D38-7872-2762-8A71-995D5BC66472}"/>
              </a:ext>
            </a:extLst>
          </p:cNvPr>
          <p:cNvSpPr>
            <a:spLocks noChangeAspect="1"/>
          </p:cNvSpPr>
          <p:nvPr/>
        </p:nvSpPr>
        <p:spPr>
          <a:xfrm>
            <a:off x="6416475" y="1562782"/>
            <a:ext cx="2412887" cy="1923563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Cessazioni di imprese </a:t>
            </a:r>
          </a:p>
          <a:p>
            <a:pPr algn="ctr"/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4.991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C4B50356-C95E-5488-DCB5-25EEE2C9C927}"/>
              </a:ext>
            </a:extLst>
          </p:cNvPr>
          <p:cNvSpPr/>
          <p:nvPr/>
        </p:nvSpPr>
        <p:spPr>
          <a:xfrm>
            <a:off x="3003464" y="2050628"/>
            <a:ext cx="3160514" cy="1018331"/>
          </a:xfrm>
          <a:prstGeom prst="rect">
            <a:avLst/>
          </a:prstGeom>
          <a:effectLst>
            <a:softEdge rad="50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Saldo positivo </a:t>
            </a:r>
          </a:p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+604 imprese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70ACBCD0-3D4D-8E49-2204-908A0F289F80}"/>
              </a:ext>
            </a:extLst>
          </p:cNvPr>
          <p:cNvSpPr/>
          <p:nvPr/>
        </p:nvSpPr>
        <p:spPr>
          <a:xfrm>
            <a:off x="216932" y="851747"/>
            <a:ext cx="3237528" cy="408562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Ultimi dodici mesi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36C18B92-1B54-23A8-3884-B122DC986877}"/>
              </a:ext>
            </a:extLst>
          </p:cNvPr>
          <p:cNvSpPr/>
          <p:nvPr/>
        </p:nvSpPr>
        <p:spPr>
          <a:xfrm>
            <a:off x="5796136" y="860197"/>
            <a:ext cx="3237528" cy="438349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Ultimi dodici mesi</a:t>
            </a:r>
          </a:p>
        </p:txBody>
      </p:sp>
      <p:sp>
        <p:nvSpPr>
          <p:cNvPr id="21" name="Freccia a destra 20">
            <a:extLst>
              <a:ext uri="{FF2B5EF4-FFF2-40B4-BE49-F238E27FC236}">
                <a16:creationId xmlns:a16="http://schemas.microsoft.com/office/drawing/2014/main" id="{E597B837-AE94-1478-F9BB-F1ACBA710E31}"/>
              </a:ext>
            </a:extLst>
          </p:cNvPr>
          <p:cNvSpPr/>
          <p:nvPr/>
        </p:nvSpPr>
        <p:spPr>
          <a:xfrm>
            <a:off x="3831398" y="906448"/>
            <a:ext cx="1728194" cy="26064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0CDB8247-A5B5-D7AC-D26E-DCB1E07C6E89}"/>
              </a:ext>
            </a:extLst>
          </p:cNvPr>
          <p:cNvSpPr/>
          <p:nvPr/>
        </p:nvSpPr>
        <p:spPr>
          <a:xfrm>
            <a:off x="2870319" y="3154270"/>
            <a:ext cx="3335235" cy="361862"/>
          </a:xfrm>
          <a:prstGeom prst="rect">
            <a:avLst/>
          </a:prstGeom>
          <a:solidFill>
            <a:srgbClr val="A50021"/>
          </a:solidFill>
          <a:ln>
            <a:solidFill>
              <a:srgbClr val="003399"/>
            </a:solidFill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ptos Black" panose="020F0502020204030204" pitchFamily="34" charset="0"/>
              </a:rPr>
              <a:t>Forme giuridiche a Firenze</a:t>
            </a:r>
          </a:p>
        </p:txBody>
      </p:sp>
      <p:sp>
        <p:nvSpPr>
          <p:cNvPr id="23" name="Freccia in giù 22">
            <a:extLst>
              <a:ext uri="{FF2B5EF4-FFF2-40B4-BE49-F238E27FC236}">
                <a16:creationId xmlns:a16="http://schemas.microsoft.com/office/drawing/2014/main" id="{4D1C77BF-9A64-8759-E87B-8EEB0B4BAA13}"/>
              </a:ext>
            </a:extLst>
          </p:cNvPr>
          <p:cNvSpPr/>
          <p:nvPr/>
        </p:nvSpPr>
        <p:spPr>
          <a:xfrm>
            <a:off x="4163979" y="3597323"/>
            <a:ext cx="623565" cy="23706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6854BF5D-EE68-477B-E253-9AE938BA2EBF}"/>
              </a:ext>
            </a:extLst>
          </p:cNvPr>
          <p:cNvSpPr/>
          <p:nvPr/>
        </p:nvSpPr>
        <p:spPr>
          <a:xfrm>
            <a:off x="2881729" y="1452851"/>
            <a:ext cx="3335235" cy="496109"/>
          </a:xfrm>
          <a:prstGeom prst="rect">
            <a:avLst/>
          </a:prstGeom>
          <a:solidFill>
            <a:srgbClr val="A50021"/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ptos Black" panose="020F0502020204030204" pitchFamily="34" charset="0"/>
              </a:rPr>
              <a:t>115.042 unità attive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0C78DA7-BD2E-F0E9-B758-C818B66DCF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9579" y="3486345"/>
            <a:ext cx="5058156" cy="330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400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77E29-283E-2AE9-8691-E60A36AC0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BDD7E95-0FDD-1FC4-50A8-3590E80C5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34802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F60EE307-A0C8-86C6-45D7-DD5FA26482BB}"/>
              </a:ext>
            </a:extLst>
          </p:cNvPr>
          <p:cNvSpPr txBox="1">
            <a:spLocks/>
          </p:cNvSpPr>
          <p:nvPr/>
        </p:nvSpPr>
        <p:spPr>
          <a:xfrm>
            <a:off x="5016542" y="134802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L’Area Unesco</a:t>
            </a:r>
          </a:p>
          <a:p>
            <a:r>
              <a:rPr lang="it-IT" sz="2800" b="1" dirty="0">
                <a:latin typeface="Arial (Titoli)"/>
              </a:rPr>
              <a:t>demografia imprenditoriale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A2547074-B280-C134-3E32-CF72BA367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5026026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dati Infocamere, registro delle imprese, comune di Firenze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25E4DB1-805A-FA96-1784-755CAB65B84A}"/>
              </a:ext>
            </a:extLst>
          </p:cNvPr>
          <p:cNvSpPr/>
          <p:nvPr/>
        </p:nvSpPr>
        <p:spPr>
          <a:xfrm>
            <a:off x="1832653" y="4842153"/>
            <a:ext cx="1102836" cy="447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+11,8%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D5224A6-91E4-2AC4-8E64-CB798D30F41A}"/>
              </a:ext>
            </a:extLst>
          </p:cNvPr>
          <p:cNvSpPr/>
          <p:nvPr/>
        </p:nvSpPr>
        <p:spPr>
          <a:xfrm>
            <a:off x="4686466" y="4852534"/>
            <a:ext cx="1102836" cy="447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+7,0%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F47D86D-8AC7-CE95-5A1A-9B467BF12698}"/>
              </a:ext>
            </a:extLst>
          </p:cNvPr>
          <p:cNvSpPr txBox="1"/>
          <p:nvPr/>
        </p:nvSpPr>
        <p:spPr>
          <a:xfrm>
            <a:off x="6428583" y="1678600"/>
            <a:ext cx="54140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imprese (sedi e unità locali) che insistono all’interno del perimetro dell’area Unesco vedono – nell’arco temporale indicato – una crescita che risente della forte crescita delle imprese del settore alloggio e ristorazione. </a:t>
            </a:r>
          </a:p>
          <a:p>
            <a:pPr algn="just"/>
            <a:endParaRPr lang="it-IT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Negli anni l’area è stata – inoltre – attraversata da un mutamento profondo che ne ha trasformato il profilo. </a:t>
            </a:r>
            <a:r>
              <a:rPr lang="it-IT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 esempio, se nel 2009 le attività artigiane incidevano per il 15,1%, a inizio 2026 evidenzia una discesa al 9,8%.</a:t>
            </a:r>
          </a:p>
          <a:p>
            <a:pPr algn="just"/>
            <a:endParaRPr lang="it-IT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 seguito un approfondimento su due aree chiave: commercio al dettaglio e alloggio-ristorazione</a:t>
            </a:r>
            <a:endParaRPr lang="it-IT" sz="1400" b="1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F970499-A23B-A666-7B2B-654DFAF21F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07" y="695976"/>
            <a:ext cx="6079176" cy="411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19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25A33-C1D1-9C84-FECB-7ECFE2BB0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FA04524-88F2-E7CF-3C33-457E729934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5005"/>
          <a:stretch>
            <a:fillRect/>
          </a:stretch>
        </p:blipFill>
        <p:spPr>
          <a:xfrm>
            <a:off x="8622792" y="2533808"/>
            <a:ext cx="2761488" cy="3558205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A51CB15F-7F3C-9C57-BE1C-DAB1193C91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1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5EA491F9-4C60-77D1-1A58-3FC0A9A04D18}"/>
              </a:ext>
            </a:extLst>
          </p:cNvPr>
          <p:cNvSpPr txBox="1">
            <a:spLocks/>
          </p:cNvSpPr>
          <p:nvPr/>
        </p:nvSpPr>
        <p:spPr>
          <a:xfrm>
            <a:off x="4852187" y="-194192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Il commercio di vicinato e l’artigianato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A782C62E-1F47-F1AA-5F14-74E89E0ED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5026026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dati Infocamere, registro delle imprese, comune di Firenze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8FB2B03-1178-92B2-9464-41025C182F8B}"/>
              </a:ext>
            </a:extLst>
          </p:cNvPr>
          <p:cNvSpPr txBox="1"/>
          <p:nvPr/>
        </p:nvSpPr>
        <p:spPr>
          <a:xfrm>
            <a:off x="107949" y="692835"/>
            <a:ext cx="119221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dati più recenti indicano come – nell’area Unesco – siano presenti 14.793 unità imprenditoriali attive.</a:t>
            </a:r>
          </a:p>
          <a:p>
            <a:pPr algn="just"/>
            <a:endParaRPr lang="it-IT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All’interno dell’area Unesco si contano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3.687 attività commerciali </a:t>
            </a:r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(che dal 2025 includono però – nelle specializzazioni merceologiche – anche le attività svolte sotto forma di commercio ambulante).</a:t>
            </a:r>
          </a:p>
          <a:p>
            <a:pPr algn="just"/>
            <a:endParaRPr lang="it-IT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commercio di vicinato in area Unesco mostra una variazione di </a:t>
            </a:r>
            <a:r>
              <a:rPr lang="it-IT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580 imprese in meno rispetto al 2014</a:t>
            </a:r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it-IT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All’interno del comparto il dato di confronto – sugli ultimi dieci anni per l’intero territorio comunale – evidenzia il calo di svariate specializzazioni merceologiche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B251998-FE64-55A3-B0F3-8CD823EBA1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207" y="3112014"/>
            <a:ext cx="7883648" cy="3129279"/>
          </a:xfrm>
          <a:prstGeom prst="rect">
            <a:avLst/>
          </a:prstGeom>
        </p:spPr>
      </p:pic>
      <p:sp>
        <p:nvSpPr>
          <p:cNvPr id="14" name="Rettangolo 13">
            <a:extLst>
              <a:ext uri="{FF2B5EF4-FFF2-40B4-BE49-F238E27FC236}">
                <a16:creationId xmlns:a16="http://schemas.microsoft.com/office/drawing/2014/main" id="{3E86DE61-DA72-9A05-D9EE-5BCC8E63F09C}"/>
              </a:ext>
            </a:extLst>
          </p:cNvPr>
          <p:cNvSpPr/>
          <p:nvPr/>
        </p:nvSpPr>
        <p:spPr>
          <a:xfrm>
            <a:off x="9860411" y="5361074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-27,7%</a:t>
            </a:r>
          </a:p>
        </p:txBody>
      </p:sp>
    </p:spTree>
    <p:extLst>
      <p:ext uri="{BB962C8B-B14F-4D97-AF65-F5344CB8AC3E}">
        <p14:creationId xmlns:p14="http://schemas.microsoft.com/office/powerpoint/2010/main" val="203982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8C4DF-3028-65AB-72E2-1F8D395B0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4E9092F8-BE89-06CE-3537-B1379F084E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0294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AC7EAB09-3529-6726-4C16-5D58C974B512}"/>
              </a:ext>
            </a:extLst>
          </p:cNvPr>
          <p:cNvSpPr txBox="1">
            <a:spLocks/>
          </p:cNvSpPr>
          <p:nvPr/>
        </p:nvSpPr>
        <p:spPr>
          <a:xfrm>
            <a:off x="4823612" y="20620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L’Area Unesco: </a:t>
            </a:r>
          </a:p>
          <a:p>
            <a:r>
              <a:rPr lang="it-IT" sz="2800" b="1" dirty="0">
                <a:latin typeface="Arial (Titoli)"/>
              </a:rPr>
              <a:t>servizi ricettivi e di ristorazione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9E5EDB8B-F589-1AFD-CAA7-18AB1945F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5026026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dati Infocamere, registro delle imprese, comune di Firenze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96D99B1-C48A-75CE-BBCC-556E2EFD7513}"/>
              </a:ext>
            </a:extLst>
          </p:cNvPr>
          <p:cNvSpPr txBox="1"/>
          <p:nvPr/>
        </p:nvSpPr>
        <p:spPr>
          <a:xfrm>
            <a:off x="582760" y="5445278"/>
            <a:ext cx="8481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Nel corso di 16 anni i servizi ricettivi sono cresciuti in maniera sostenuta, soprattutto le attività di alloggio non alberghiero, che nell’area Unesco sono passate da 270 a 1.240, mentre tra le attività di ristorazione e somministrazione, balza agli occhi la crescita delle attività di ristorazione.</a:t>
            </a:r>
            <a:endParaRPr lang="it-IT" sz="1400" b="1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71AF39D-ABBE-24DC-1280-1C9B313C28B7}"/>
              </a:ext>
            </a:extLst>
          </p:cNvPr>
          <p:cNvSpPr/>
          <p:nvPr/>
        </p:nvSpPr>
        <p:spPr>
          <a:xfrm>
            <a:off x="2796610" y="4881514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+105,1%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CC96E32-8ADC-48F3-7850-40E3EFB603B6}"/>
              </a:ext>
            </a:extLst>
          </p:cNvPr>
          <p:cNvSpPr/>
          <p:nvPr/>
        </p:nvSpPr>
        <p:spPr>
          <a:xfrm>
            <a:off x="4826011" y="4881514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+12,1%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D7713EB9-F8BC-1331-8489-54615576A898}"/>
              </a:ext>
            </a:extLst>
          </p:cNvPr>
          <p:cNvSpPr/>
          <p:nvPr/>
        </p:nvSpPr>
        <p:spPr>
          <a:xfrm>
            <a:off x="6965141" y="4844308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+359,3%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5FB4E552-6056-19A0-0431-DA075CD43D32}"/>
              </a:ext>
            </a:extLst>
          </p:cNvPr>
          <p:cNvSpPr/>
          <p:nvPr/>
        </p:nvSpPr>
        <p:spPr>
          <a:xfrm>
            <a:off x="8755911" y="4864133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+114,3%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6D0922FA-2992-5B4F-6668-AF564D448BD0}"/>
              </a:ext>
            </a:extLst>
          </p:cNvPr>
          <p:cNvGrpSpPr/>
          <p:nvPr/>
        </p:nvGrpSpPr>
        <p:grpSpPr>
          <a:xfrm>
            <a:off x="1312992" y="950096"/>
            <a:ext cx="9147744" cy="3894211"/>
            <a:chOff x="609773" y="1007469"/>
            <a:chExt cx="7066656" cy="3738790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14216F40-EB55-8E6D-1417-09B3DAF10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24185"/>
            <a:stretch>
              <a:fillRect/>
            </a:stretch>
          </p:blipFill>
          <p:spPr>
            <a:xfrm>
              <a:off x="1371600" y="1007469"/>
              <a:ext cx="6304829" cy="3738789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2047BE9C-3523-499B-BE8F-62C04E6AF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r="90839"/>
            <a:stretch>
              <a:fillRect/>
            </a:stretch>
          </p:blipFill>
          <p:spPr>
            <a:xfrm>
              <a:off x="609773" y="1007470"/>
              <a:ext cx="761827" cy="37387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767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C60DB-1889-523B-F480-3B10B9279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>
            <a:extLst>
              <a:ext uri="{FF2B5EF4-FFF2-40B4-BE49-F238E27FC236}">
                <a16:creationId xmlns:a16="http://schemas.microsoft.com/office/drawing/2014/main" id="{69DB7DDF-157C-FBFD-2C7A-4C5D02B74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394C6BE2-9E59-4A7B-A5C1-C4E8F3A8B157}"/>
              </a:ext>
            </a:extLst>
          </p:cNvPr>
          <p:cNvSpPr txBox="1">
            <a:spLocks/>
          </p:cNvSpPr>
          <p:nvPr/>
        </p:nvSpPr>
        <p:spPr>
          <a:xfrm>
            <a:off x="4823612" y="20620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L’Area Unesco: </a:t>
            </a:r>
          </a:p>
          <a:p>
            <a:r>
              <a:rPr lang="it-IT" sz="2800" b="1" dirty="0">
                <a:latin typeface="Arial (Titoli)"/>
              </a:rPr>
              <a:t>La popolazione residente nel centro storico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11ABF0D5-CB1A-799D-5258-8E9A020B0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5026026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open data comune di Firenze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AFF3A43B-C40E-93D5-9974-1B8894463C0A}"/>
              </a:ext>
            </a:extLst>
          </p:cNvPr>
          <p:cNvSpPr/>
          <p:nvPr/>
        </p:nvSpPr>
        <p:spPr>
          <a:xfrm>
            <a:off x="2840447" y="4668416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-25,4%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0E84833-EB40-BA85-4387-28C2E519575F}"/>
              </a:ext>
            </a:extLst>
          </p:cNvPr>
          <p:cNvSpPr/>
          <p:nvPr/>
        </p:nvSpPr>
        <p:spPr>
          <a:xfrm>
            <a:off x="4442337" y="4668416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-13,9%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961CBE69-70F6-2F6B-AF73-D6042BC2AE1C}"/>
              </a:ext>
            </a:extLst>
          </p:cNvPr>
          <p:cNvSpPr/>
          <p:nvPr/>
        </p:nvSpPr>
        <p:spPr>
          <a:xfrm>
            <a:off x="6270731" y="4643598"/>
            <a:ext cx="990151" cy="319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10,6%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49373C74-326D-76F9-54C0-D746C5BDAD4D}"/>
              </a:ext>
            </a:extLst>
          </p:cNvPr>
          <p:cNvSpPr txBox="1"/>
          <p:nvPr/>
        </p:nvSpPr>
        <p:spPr>
          <a:xfrm>
            <a:off x="107949" y="5140114"/>
            <a:ext cx="8481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popolazione residente nel centro storico è passata – in dodici anni – da 68.000 a poco meno di 62.000, per un’incidenza sul totale della popolazione fiorentina che è passata dal  18,8% al 17,4%.</a:t>
            </a:r>
          </a:p>
          <a:p>
            <a:pPr algn="just"/>
            <a:endParaRPr lang="it-IT" sz="600" b="1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4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 il 2012 e maggio 2026 si è ridisegnata la composizione per classi di età.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D2F2C66-95A8-FD30-E7AA-6FA67A6B6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690" y="761531"/>
            <a:ext cx="6037931" cy="388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3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C26CA-638B-6750-C51D-FAE8534E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F4743FC-5343-6990-5D6E-2A8F5207E2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AA40DA14-A9B0-1E6F-20E1-D0F697B7196B}"/>
              </a:ext>
            </a:extLst>
          </p:cNvPr>
          <p:cNvSpPr txBox="1">
            <a:spLocks/>
          </p:cNvSpPr>
          <p:nvPr/>
        </p:nvSpPr>
        <p:spPr>
          <a:xfrm>
            <a:off x="4852187" y="-194192"/>
            <a:ext cx="6669638" cy="693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latin typeface="Arial (Titoli)"/>
              </a:rPr>
              <a:t>L’Area Unesco: alcuni dati di struttura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1DEDC426-3960-4CD5-EC2F-B544C8D93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9" y="6610350"/>
            <a:ext cx="4489929" cy="24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1320" dir="2319588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tx1"/>
              </a:buClr>
            </a:pPr>
            <a:r>
              <a:rPr kumimoji="1" lang="it-IT" altLang="it-IT" sz="900" b="1" dirty="0">
                <a:solidFill>
                  <a:schemeClr val="tx2">
                    <a:lumMod val="50000"/>
                  </a:schemeClr>
                </a:solidFill>
              </a:rPr>
              <a:t>Fonte: elaborazioni Cciaa Firenze su dati Istat-Frame Territoriale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A1418A3-753D-A9E3-4A9D-1F0FE25B39A5}"/>
              </a:ext>
            </a:extLst>
          </p:cNvPr>
          <p:cNvSpPr txBox="1"/>
          <p:nvPr/>
        </p:nvSpPr>
        <p:spPr>
          <a:xfrm>
            <a:off x="331076" y="4700821"/>
            <a:ext cx="88319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L'area UNESCO concentra circa il 26% dell'occupazione e del valore aggiunto dell'intero comune pur coprendo una porzione limitata del territorio </a:t>
            </a:r>
            <a:r>
              <a:rPr lang="it-IT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5km</a:t>
            </a:r>
            <a:r>
              <a:rPr lang="it-IT" sz="1400" b="1" baseline="30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it-IT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rispetto ai 102 </a:t>
            </a:r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dell’intero territorio comunale. La specializzazione in turismo, ristorazione, commercio al dettaglio e servizi culturali si riflette in un'intensità lavorativa (costo del lavoro / Valore Aggiunto = 50,9%) significativamente più elevata rispetto alla media comunale (44,8%), segnalando un </a:t>
            </a:r>
            <a:r>
              <a:rPr lang="it-IT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tessuto produttivo ad alta intensità di manodopera</a:t>
            </a:r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2F2490E-EAFB-EE6D-68EE-14638D2DB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0561" y="1681868"/>
            <a:ext cx="4129248" cy="20313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34F3F12-30D3-4822-3385-9AAD1D1736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74" y="736876"/>
            <a:ext cx="4896612" cy="3860673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BC391AA-B658-6F88-85D0-5D1898AF1C5D}"/>
              </a:ext>
            </a:extLst>
          </p:cNvPr>
          <p:cNvSpPr txBox="1"/>
          <p:nvPr/>
        </p:nvSpPr>
        <p:spPr>
          <a:xfrm>
            <a:off x="9534404" y="1795368"/>
            <a:ext cx="19874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margine dato dal valore aggiunto su ricavi (32,5%) è leggermente superiore alla media comunale (31,8%), il che indica una </a:t>
            </a:r>
            <a:r>
              <a:rPr lang="it-IT" sz="14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buona capacità di trattenere valore sul territorio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6D44977C-A1B8-48D7-8DC9-DDEA0A26B084}"/>
              </a:ext>
            </a:extLst>
          </p:cNvPr>
          <p:cNvSpPr/>
          <p:nvPr/>
        </p:nvSpPr>
        <p:spPr>
          <a:xfrm>
            <a:off x="7175185" y="3411441"/>
            <a:ext cx="477408" cy="301752"/>
          </a:xfrm>
          <a:prstGeom prst="ellipse">
            <a:avLst/>
          </a:prstGeom>
          <a:noFill/>
          <a:ln w="25400">
            <a:solidFill>
              <a:schemeClr val="accent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B74A4B2C-697F-DE4A-46AD-9DA69CD65227}"/>
              </a:ext>
            </a:extLst>
          </p:cNvPr>
          <p:cNvSpPr/>
          <p:nvPr/>
        </p:nvSpPr>
        <p:spPr>
          <a:xfrm>
            <a:off x="7175185" y="2203568"/>
            <a:ext cx="477408" cy="301752"/>
          </a:xfrm>
          <a:prstGeom prst="ellipse">
            <a:avLst/>
          </a:prstGeom>
          <a:noFill/>
          <a:ln w="25400">
            <a:solidFill>
              <a:schemeClr val="accent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288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1653</Words>
  <Application>Microsoft Office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Aptos Black</vt:lpstr>
      <vt:lpstr>Arial</vt:lpstr>
      <vt:lpstr>Arial (Titoli)</vt:lpstr>
      <vt:lpstr>Arial Narrow</vt:lpstr>
      <vt:lpstr>Calibri</vt:lpstr>
      <vt:lpstr>Calibri Light</vt:lpstr>
      <vt:lpstr>Tema di Office</vt:lpstr>
      <vt:lpstr>L’evoluzione degli esercizi storici fiorentini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Cecilia Turchi</dc:creator>
  <cp:lastModifiedBy>Antonella  Berti</cp:lastModifiedBy>
  <cp:revision>51</cp:revision>
  <cp:lastPrinted>2026-06-12T08:29:54Z</cp:lastPrinted>
  <dcterms:created xsi:type="dcterms:W3CDTF">2026-05-12T08:55:23Z</dcterms:created>
  <dcterms:modified xsi:type="dcterms:W3CDTF">2026-06-15T11:14:49Z</dcterms:modified>
</cp:coreProperties>
</file>