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  <p:sldMasterId id="2147483654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797675" cy="9926638"/>
  <p:embeddedFontLst>
    <p:embeddedFont>
      <p:font typeface="Open Sans" panose="020B060402020202020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Comic Sans MS" panose="030F0702030302020204" pitchFamily="66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E881878-6483-41FC-8BED-AE7DDF2DA7B6}">
  <a:tblStyle styleId="{5E881878-6483-41FC-8BED-AE7DDF2DA7B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2617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4fccb89b29_0_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" name="Google Shape;38;g4fccb89b29_0_75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7fe99a6d5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57fe99a6d5_0_14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7fe99a6d5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57fe99a6d5_0_9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7fe99a6d5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g57fe99a6d5_0_13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4fccb89b29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5" name="Google Shape;155;g4fccb89b29_0_90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57fe99a6d5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" name="Google Shape;51;g57fe99a6d5_0_2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7fe99a6d5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g57fe99a6d5_0_4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7fe99a6d5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" name="Google Shape;68;g57fe99a6d5_0_5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57ada6c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" name="Google Shape;93;g557ada6c56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7fe99a6d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57fe99a6d5_0_1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7fe99a6d5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57fe99a6d5_0_11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7fe99a6d5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g57fe99a6d5_0_12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58524" y="4521013"/>
            <a:ext cx="2168250" cy="49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82925" y="4429625"/>
            <a:ext cx="1089183" cy="67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9075" y="4444041"/>
            <a:ext cx="2202921" cy="64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9">
            <a:alphaModFix/>
          </a:blip>
          <a:srcRect l="11052" t="14544" r="10731" b="16717"/>
          <a:stretch/>
        </p:blipFill>
        <p:spPr>
          <a:xfrm>
            <a:off x="7512275" y="4427672"/>
            <a:ext cx="1340064" cy="68104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/>
          <p:nvPr/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6"/>
          <p:cNvSpPr txBox="1"/>
          <p:nvPr/>
        </p:nvSpPr>
        <p:spPr>
          <a:xfrm>
            <a:off x="3124200" y="4683919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6"/>
          <p:cNvSpPr txBox="1"/>
          <p:nvPr/>
        </p:nvSpPr>
        <p:spPr>
          <a:xfrm>
            <a:off x="6553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ntoimpresadigitale.camcom.it/selfdigitalassessment/index.php/797291?lang=i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ab.cba.mit.edu/about/charte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unioncamere.gov.it/P42A3764C3669S3692/elenco-dei-centri-di-trasferimento-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8"/>
          <p:cNvCxnSpPr/>
          <p:nvPr/>
        </p:nvCxnSpPr>
        <p:spPr>
          <a:xfrm rot="10800000" flipH="1">
            <a:off x="1533150" y="833075"/>
            <a:ext cx="6077700" cy="24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1" name="Google Shape;4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8524" y="4521013"/>
            <a:ext cx="2168250" cy="49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82925" y="4429625"/>
            <a:ext cx="1089183" cy="67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075" y="4444041"/>
            <a:ext cx="2202921" cy="64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8"/>
          <p:cNvPicPr preferRelativeResize="0"/>
          <p:nvPr/>
        </p:nvPicPr>
        <p:blipFill rotWithShape="1">
          <a:blip r:embed="rId6">
            <a:alphaModFix/>
          </a:blip>
          <a:srcRect l="11052" t="14544" r="10731" b="16717"/>
          <a:stretch/>
        </p:blipFill>
        <p:spPr>
          <a:xfrm>
            <a:off x="7512275" y="4427672"/>
            <a:ext cx="1340064" cy="68104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8"/>
          <p:cNvSpPr txBox="1"/>
          <p:nvPr/>
        </p:nvSpPr>
        <p:spPr>
          <a:xfrm>
            <a:off x="6300" y="94900"/>
            <a:ext cx="9131400" cy="18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>
                <a:latin typeface="Century Gothic"/>
                <a:ea typeface="Century Gothic"/>
                <a:cs typeface="Century Gothic"/>
                <a:sym typeface="Century Gothic"/>
              </a:rPr>
              <a:t>Punto Impresa Digitale</a:t>
            </a:r>
            <a:endParaRPr sz="3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3A81B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latin typeface="Century Gothic"/>
                <a:ea typeface="Century Gothic"/>
                <a:cs typeface="Century Gothic"/>
                <a:sym typeface="Century Gothic"/>
              </a:rPr>
              <a:t>DISCIPLINARE PER L’EROGAZIONE DI VOUCHER DIGITALI I4.0 </a:t>
            </a:r>
            <a:endParaRPr sz="24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latin typeface="Century Gothic"/>
                <a:ea typeface="Century Gothic"/>
                <a:cs typeface="Century Gothic"/>
                <a:sym typeface="Century Gothic"/>
              </a:rPr>
              <a:t>Anno 2019 - Misura B</a:t>
            </a:r>
            <a:endParaRPr sz="24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i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888888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" name="Google Shape;46;p8" descr="Risultati immagini per VOUCHER DIGITALE I4.0"/>
          <p:cNvPicPr preferRelativeResize="0"/>
          <p:nvPr/>
        </p:nvPicPr>
        <p:blipFill rotWithShape="1">
          <a:blip r:embed="rId7">
            <a:alphaModFix/>
          </a:blip>
          <a:srcRect b="18213"/>
          <a:stretch/>
        </p:blipFill>
        <p:spPr>
          <a:xfrm>
            <a:off x="2374800" y="2149113"/>
            <a:ext cx="4373764" cy="21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8"/>
          <p:cNvSpPr/>
          <p:nvPr/>
        </p:nvSpPr>
        <p:spPr>
          <a:xfrm>
            <a:off x="5399080" y="3521844"/>
            <a:ext cx="1370100" cy="794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" name="Google Shape;48;p8"/>
          <p:cNvCxnSpPr/>
          <p:nvPr/>
        </p:nvCxnSpPr>
        <p:spPr>
          <a:xfrm rot="10800000">
            <a:off x="6299" y="4325987"/>
            <a:ext cx="9131400" cy="5100"/>
          </a:xfrm>
          <a:prstGeom prst="straightConnector1">
            <a:avLst/>
          </a:prstGeom>
          <a:noFill/>
          <a:ln w="9525" cap="flat" cmpd="sng">
            <a:solidFill>
              <a:srgbClr val="5E93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9" name="Google Shape;129;p18"/>
          <p:cNvCxnSpPr/>
          <p:nvPr/>
        </p:nvCxnSpPr>
        <p:spPr>
          <a:xfrm rot="10800000">
            <a:off x="6299" y="4402187"/>
            <a:ext cx="9131400" cy="5100"/>
          </a:xfrm>
          <a:prstGeom prst="straightConnector1">
            <a:avLst/>
          </a:prstGeom>
          <a:noFill/>
          <a:ln w="9525" cap="flat" cmpd="sng">
            <a:solidFill>
              <a:srgbClr val="5E93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0" name="Google Shape;130;p18"/>
          <p:cNvSpPr txBox="1"/>
          <p:nvPr/>
        </p:nvSpPr>
        <p:spPr>
          <a:xfrm>
            <a:off x="24750" y="686700"/>
            <a:ext cx="4486200" cy="3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>
                <a:solidFill>
                  <a:srgbClr val="007BC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SELFI 4.0</a:t>
            </a:r>
            <a:r>
              <a:rPr lang="it-IT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un’</a:t>
            </a:r>
            <a:r>
              <a:rPr lang="it-IT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autovalutazione</a:t>
            </a:r>
            <a:r>
              <a:rPr lang="it-IT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che può dire in pochi minuti «</a:t>
            </a:r>
            <a:r>
              <a:rPr lang="it-IT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quanto digitale</a:t>
            </a:r>
            <a:r>
              <a:rPr lang="it-IT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» sia la tua azienda. Un </a:t>
            </a:r>
            <a:r>
              <a:rPr lang="it-IT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report</a:t>
            </a:r>
            <a:r>
              <a:rPr lang="it-IT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 facile comprensione e ben dettagliato </a:t>
            </a:r>
            <a:r>
              <a:rPr lang="it-IT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 arriva</a:t>
            </a:r>
            <a:r>
              <a:rPr lang="it-IT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direttamente via mail. </a:t>
            </a: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●"/>
            </a:pPr>
            <a:r>
              <a:rPr lang="it-IT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durata: 10-15 minuti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●"/>
            </a:pPr>
            <a:r>
              <a:rPr lang="it-IT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autonomia (tramite questo </a:t>
            </a:r>
            <a:r>
              <a:rPr lang="it-IT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link</a:t>
            </a:r>
            <a:r>
              <a:rPr lang="it-IT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o con il supporto di un Digital Promoter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●"/>
            </a:pPr>
            <a:r>
              <a:rPr lang="it-IT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“fotografa” il grado di maturità digitale dell’azienda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●"/>
            </a:pPr>
            <a:r>
              <a:rPr lang="it-IT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fornisce suggerimenti per migliorare il grado di maturità digitale dell’azienda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" name="Google Shape;131;p18"/>
          <p:cNvSpPr/>
          <p:nvPr/>
        </p:nvSpPr>
        <p:spPr>
          <a:xfrm>
            <a:off x="0" y="0"/>
            <a:ext cx="9144000" cy="72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8"/>
          <p:cNvSpPr/>
          <p:nvPr/>
        </p:nvSpPr>
        <p:spPr>
          <a:xfrm>
            <a:off x="6300" y="294175"/>
            <a:ext cx="91314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24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FASE DI RENDICONTAZIONE</a:t>
            </a:r>
            <a:endParaRPr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3" name="Google Shape;133;p18"/>
          <p:cNvPicPr preferRelativeResize="0"/>
          <p:nvPr/>
        </p:nvPicPr>
        <p:blipFill rotWithShape="1">
          <a:blip r:embed="rId4">
            <a:alphaModFix/>
          </a:blip>
          <a:srcRect r="4780"/>
          <a:stretch/>
        </p:blipFill>
        <p:spPr>
          <a:xfrm>
            <a:off x="4546100" y="1186500"/>
            <a:ext cx="4486350" cy="2438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Google Shape;138;p19"/>
          <p:cNvCxnSpPr/>
          <p:nvPr/>
        </p:nvCxnSpPr>
        <p:spPr>
          <a:xfrm rot="10800000">
            <a:off x="6299" y="4402187"/>
            <a:ext cx="9131400" cy="5100"/>
          </a:xfrm>
          <a:prstGeom prst="straightConnector1">
            <a:avLst/>
          </a:prstGeom>
          <a:noFill/>
          <a:ln w="9525" cap="flat" cmpd="sng">
            <a:solidFill>
              <a:srgbClr val="5E93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9" name="Google Shape;139;p19"/>
          <p:cNvSpPr/>
          <p:nvPr/>
        </p:nvSpPr>
        <p:spPr>
          <a:xfrm>
            <a:off x="0" y="0"/>
            <a:ext cx="9144000" cy="72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9"/>
          <p:cNvSpPr/>
          <p:nvPr/>
        </p:nvSpPr>
        <p:spPr>
          <a:xfrm>
            <a:off x="6300" y="294175"/>
            <a:ext cx="91314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24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FASE DI RENDICONTAZIONE</a:t>
            </a:r>
            <a:endParaRPr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9"/>
          <p:cNvSpPr txBox="1"/>
          <p:nvPr/>
        </p:nvSpPr>
        <p:spPr>
          <a:xfrm>
            <a:off x="3896100" y="803125"/>
            <a:ext cx="5181600" cy="3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●"/>
            </a:pPr>
            <a:r>
              <a:rPr lang="it-IT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supporto di un Digital promoter del PID che si recherà direttamente presso l’impresa </a:t>
            </a:r>
            <a:endParaRPr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●"/>
            </a:pPr>
            <a:r>
              <a:rPr lang="it-IT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un’analisi più approfondita dei processi produttivi </a:t>
            </a:r>
            <a:endParaRPr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●"/>
            </a:pPr>
            <a:r>
              <a:rPr lang="it-IT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report finale con indicazione del livello di digitalizzazione ottenuto in ciascun processo analizzato </a:t>
            </a:r>
            <a:endParaRPr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●"/>
            </a:pPr>
            <a:r>
              <a:rPr lang="it-IT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suggerimenti in merito alle tecnologie e/o alle strutture tecnologiche specializzate alle quali rivolgersi per implementare le soluzioni consigliate </a:t>
            </a:r>
            <a:endParaRPr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È necessario </a:t>
            </a:r>
            <a:r>
              <a:rPr lang="it-IT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fissare un appuntamento con un Digital promoter della propria Camera di commercio </a:t>
            </a:r>
            <a:r>
              <a:rPr lang="it-IT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contattando gli uffici PID.</a:t>
            </a:r>
            <a:endParaRPr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2" name="Google Shape;14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99" y="1825438"/>
            <a:ext cx="1362450" cy="14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9"/>
          <p:cNvSpPr txBox="1"/>
          <p:nvPr/>
        </p:nvSpPr>
        <p:spPr>
          <a:xfrm>
            <a:off x="1428750" y="2196663"/>
            <a:ext cx="2543100" cy="9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valutazione guidata del grado di maturità digitale dell’impresa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8" name="Google Shape;148;p20"/>
          <p:cNvCxnSpPr/>
          <p:nvPr/>
        </p:nvCxnSpPr>
        <p:spPr>
          <a:xfrm rot="10800000">
            <a:off x="6299" y="4402187"/>
            <a:ext cx="9131400" cy="5100"/>
          </a:xfrm>
          <a:prstGeom prst="straightConnector1">
            <a:avLst/>
          </a:prstGeom>
          <a:noFill/>
          <a:ln w="9525" cap="flat" cmpd="sng">
            <a:solidFill>
              <a:srgbClr val="5E93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9" name="Google Shape;149;p20"/>
          <p:cNvSpPr/>
          <p:nvPr/>
        </p:nvSpPr>
        <p:spPr>
          <a:xfrm>
            <a:off x="0" y="-76200"/>
            <a:ext cx="9144000" cy="72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0"/>
          <p:cNvSpPr/>
          <p:nvPr/>
        </p:nvSpPr>
        <p:spPr>
          <a:xfrm>
            <a:off x="6304" y="99750"/>
            <a:ext cx="9131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30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TEMATICHE DI RIFERIMENTO I 4.0</a:t>
            </a:r>
            <a:endParaRPr sz="3000"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20"/>
          <p:cNvSpPr txBox="1"/>
          <p:nvPr/>
        </p:nvSpPr>
        <p:spPr>
          <a:xfrm>
            <a:off x="3150" y="3852888"/>
            <a:ext cx="91251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>
                <a:latin typeface="Century Gothic"/>
                <a:ea typeface="Century Gothic"/>
                <a:cs typeface="Century Gothic"/>
                <a:sym typeface="Century Gothic"/>
              </a:rPr>
              <a:t>COINVOLGERE GLI ALTRI ATTORI DI RIFERIMENTO DEL NETWORK I 4.0: digital innovation hub,  e competence center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52" name="Google Shape;152;p20"/>
          <p:cNvGraphicFramePr/>
          <p:nvPr/>
        </p:nvGraphicFramePr>
        <p:xfrm>
          <a:off x="280450" y="764550"/>
          <a:ext cx="8681425" cy="3110835"/>
        </p:xfrm>
        <a:graphic>
          <a:graphicData uri="http://schemas.openxmlformats.org/drawingml/2006/table">
            <a:tbl>
              <a:tblPr>
                <a:noFill/>
                <a:tableStyleId>{5E881878-6483-41FC-8BED-AE7DDF2DA7B6}</a:tableStyleId>
              </a:tblPr>
              <a:tblGrid>
                <a:gridCol w="210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0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SETTORE ECONOMICO</a:t>
                      </a:r>
                      <a:endParaRPr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TECNOLOGIE 4.0 CON POSSIBILITÀ DI APPLICAZIONE</a:t>
                      </a:r>
                      <a:endParaRPr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INDUSTRIA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advanced manufactoring solution, industrial internet, cyber security etc 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ARTIGIANATO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augmented reality, additive manufactoring, </a:t>
                      </a:r>
                      <a:r>
                        <a:rPr lang="it-IT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cyber security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4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AGRICOLTURA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horizontal and vertical integration, big data e analytic, </a:t>
                      </a:r>
                      <a:r>
                        <a:rPr lang="it-IT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advanced manufactoring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COMMERCIO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big data e data analytic, </a:t>
                      </a:r>
                      <a:r>
                        <a:rPr lang="it-IT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industrial internet, cyber security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SERVIZI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augmented reality, big data e analytic, cyber security, ecc</a:t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EDILIZIA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simulation, </a:t>
                      </a:r>
                      <a:r>
                        <a:rPr lang="it-IT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augmented reality, cyber security, ecc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/>
          <p:nvPr/>
        </p:nvSpPr>
        <p:spPr>
          <a:xfrm>
            <a:off x="0" y="0"/>
            <a:ext cx="12567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sz="3800" b="1" i="0" u="none" strike="noStrike" cap="none">
              <a:solidFill>
                <a:srgbClr val="77777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8" name="Google Shape;158;p21"/>
          <p:cNvSpPr/>
          <p:nvPr/>
        </p:nvSpPr>
        <p:spPr>
          <a:xfrm>
            <a:off x="-17725" y="0"/>
            <a:ext cx="9212100" cy="829200"/>
          </a:xfrm>
          <a:prstGeom prst="rect">
            <a:avLst/>
          </a:prstGeom>
          <a:solidFill>
            <a:srgbClr val="007E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1"/>
          <p:cNvSpPr/>
          <p:nvPr/>
        </p:nvSpPr>
        <p:spPr>
          <a:xfrm>
            <a:off x="-125" y="81600"/>
            <a:ext cx="9144000" cy="1030200"/>
          </a:xfrm>
          <a:prstGeom prst="rect">
            <a:avLst/>
          </a:prstGeom>
          <a:solidFill>
            <a:srgbClr val="007EB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GRAZIE PER L’ATTENZIONE!</a:t>
            </a:r>
            <a:endParaRPr sz="3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NOSTRI CONTATTI</a:t>
            </a:r>
            <a:endParaRPr sz="24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0" name="Google Shape;16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026" y="2308362"/>
            <a:ext cx="2764088" cy="177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1" descr="Immagine correlat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92313" y="2031750"/>
            <a:ext cx="365125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1" descr="Risultati immagini per phone ic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92313" y="2685801"/>
            <a:ext cx="365125" cy="36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1"/>
          <p:cNvSpPr txBox="1"/>
          <p:nvPr/>
        </p:nvSpPr>
        <p:spPr>
          <a:xfrm>
            <a:off x="4257438" y="2069850"/>
            <a:ext cx="3292500" cy="4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puntoimpresadigitale@fi.camcom.it</a:t>
            </a:r>
            <a:endParaRPr/>
          </a:p>
        </p:txBody>
      </p:sp>
      <p:sp>
        <p:nvSpPr>
          <p:cNvPr id="164" name="Google Shape;164;p21"/>
          <p:cNvSpPr txBox="1"/>
          <p:nvPr/>
        </p:nvSpPr>
        <p:spPr>
          <a:xfrm>
            <a:off x="4257450" y="2723900"/>
            <a:ext cx="1306500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055/239 2161</a:t>
            </a:r>
            <a:endParaRPr/>
          </a:p>
        </p:txBody>
      </p:sp>
      <p:pic>
        <p:nvPicPr>
          <p:cNvPr id="165" name="Google Shape;165;p21" descr="Risultati immagini per facebook ic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92325" y="3333500"/>
            <a:ext cx="365125" cy="36382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1"/>
          <p:cNvSpPr txBox="1"/>
          <p:nvPr/>
        </p:nvSpPr>
        <p:spPr>
          <a:xfrm>
            <a:off x="4257450" y="3351904"/>
            <a:ext cx="4129200" cy="4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facebook.com/PuntoImpresaDigitaleFirenze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3892329" y="3987375"/>
            <a:ext cx="365125" cy="355257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1"/>
          <p:cNvSpPr txBox="1"/>
          <p:nvPr/>
        </p:nvSpPr>
        <p:spPr>
          <a:xfrm>
            <a:off x="4257450" y="3967588"/>
            <a:ext cx="4220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www.fi.camcom.gov.it/punto-impresa-digitale</a:t>
            </a:r>
            <a:endParaRPr/>
          </a:p>
        </p:txBody>
      </p:sp>
      <p:cxnSp>
        <p:nvCxnSpPr>
          <p:cNvPr id="169" name="Google Shape;169;p21"/>
          <p:cNvCxnSpPr/>
          <p:nvPr/>
        </p:nvCxnSpPr>
        <p:spPr>
          <a:xfrm>
            <a:off x="3531675" y="1416588"/>
            <a:ext cx="8100" cy="35544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Google Shape;53;p9"/>
          <p:cNvCxnSpPr/>
          <p:nvPr/>
        </p:nvCxnSpPr>
        <p:spPr>
          <a:xfrm rot="10800000">
            <a:off x="6299" y="4402187"/>
            <a:ext cx="9131400" cy="5100"/>
          </a:xfrm>
          <a:prstGeom prst="straightConnector1">
            <a:avLst/>
          </a:prstGeom>
          <a:noFill/>
          <a:ln w="9525" cap="flat" cmpd="sng">
            <a:solidFill>
              <a:srgbClr val="5E93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" name="Google Shape;54;p9"/>
          <p:cNvSpPr/>
          <p:nvPr/>
        </p:nvSpPr>
        <p:spPr>
          <a:xfrm>
            <a:off x="0" y="0"/>
            <a:ext cx="9144000" cy="72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INFORMAZIONI GENERALI</a:t>
            </a:r>
            <a:endParaRPr sz="3000"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9"/>
          <p:cNvSpPr txBox="1"/>
          <p:nvPr/>
        </p:nvSpPr>
        <p:spPr>
          <a:xfrm>
            <a:off x="142275" y="1229100"/>
            <a:ext cx="8904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PERCENTUALE DI CONTRIBUZIONE: 50</a:t>
            </a:r>
            <a:r>
              <a:rPr lang="it-IT" sz="180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% DELLE SPESE AMMISSIBILI,  SU BASE FATTURE QUIETANZATE</a:t>
            </a:r>
            <a:endParaRPr sz="1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9"/>
          <p:cNvSpPr txBox="1"/>
          <p:nvPr/>
        </p:nvSpPr>
        <p:spPr>
          <a:xfrm>
            <a:off x="115675" y="1916325"/>
            <a:ext cx="8931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MINIMO DI SPESA</a:t>
            </a:r>
            <a:r>
              <a:rPr lang="it-IT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€ 5.000,00 iva esclusa</a:t>
            </a:r>
            <a:endParaRPr sz="1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MASSIMALE </a:t>
            </a:r>
            <a:r>
              <a:rPr lang="it-IT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 CONTRIBUTO EROGATO: € 10.000</a:t>
            </a:r>
            <a:endParaRPr sz="1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9"/>
          <p:cNvSpPr txBox="1"/>
          <p:nvPr/>
        </p:nvSpPr>
        <p:spPr>
          <a:xfrm>
            <a:off x="142275" y="765250"/>
            <a:ext cx="8206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STANZIAMENTO </a:t>
            </a:r>
            <a:r>
              <a:rPr lang="it-IT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TOT: € 444.000 .</a:t>
            </a:r>
            <a:endParaRPr sz="1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9"/>
          <p:cNvSpPr txBox="1"/>
          <p:nvPr/>
        </p:nvSpPr>
        <p:spPr>
          <a:xfrm>
            <a:off x="142275" y="2588875"/>
            <a:ext cx="8995500" cy="17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TEMPISTICHE: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Domande ricevibili dal </a:t>
            </a:r>
            <a:r>
              <a:rPr lang="it-IT" sz="18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 MAGGIO</a:t>
            </a:r>
            <a:r>
              <a:rPr lang="it-IT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fino al </a:t>
            </a:r>
            <a:r>
              <a:rPr lang="it-IT" sz="18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30 GIUGNO 2019</a:t>
            </a:r>
            <a:endParaRPr sz="1800" b="1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Spese sostenute a partire dal </a:t>
            </a:r>
            <a:r>
              <a:rPr lang="it-IT" sz="18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01 GENNAIO 2019 fino al 90° giorno successivo alla Determinazione </a:t>
            </a:r>
            <a:r>
              <a:rPr lang="it-IT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 approvazione dei progetti e delle domande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Tempi di istruttoria 60 giorni dal ricevimento della PEC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Tempi di rendicontazione 90 giorni dal provvedimento di ammissibilità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Google Shape;63;p10"/>
          <p:cNvCxnSpPr/>
          <p:nvPr/>
        </p:nvCxnSpPr>
        <p:spPr>
          <a:xfrm rot="10800000">
            <a:off x="6299" y="4402187"/>
            <a:ext cx="9131400" cy="5100"/>
          </a:xfrm>
          <a:prstGeom prst="straightConnector1">
            <a:avLst/>
          </a:prstGeom>
          <a:noFill/>
          <a:ln w="9525" cap="flat" cmpd="sng">
            <a:solidFill>
              <a:srgbClr val="5E93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4" name="Google Shape;64;p10"/>
          <p:cNvSpPr/>
          <p:nvPr/>
        </p:nvSpPr>
        <p:spPr>
          <a:xfrm>
            <a:off x="0" y="0"/>
            <a:ext cx="9144000" cy="72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30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 PUÒ FARE DOMANDA?</a:t>
            </a:r>
            <a:endParaRPr sz="3000" b="1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p10"/>
          <p:cNvSpPr/>
          <p:nvPr/>
        </p:nvSpPr>
        <p:spPr>
          <a:xfrm>
            <a:off x="52725" y="995700"/>
            <a:ext cx="9015300" cy="3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Microimprese, piccole imprese e medie imprese </a:t>
            </a:r>
            <a:r>
              <a:rPr lang="it-IT" sz="2000" b="1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(come definite dall’allegato 1 </a:t>
            </a:r>
            <a:r>
              <a:rPr lang="it-IT" sz="20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Regolamento UE </a:t>
            </a:r>
            <a:r>
              <a:rPr lang="it-IT" sz="2000" b="1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651/2014) </a:t>
            </a:r>
            <a:endParaRPr sz="2000" b="1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730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entury Gothic"/>
              <a:buChar char="•"/>
            </a:pPr>
            <a:r>
              <a:rPr lang="it-IT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 sede e/o unità locale nella Città Metropolitana di Firenze, </a:t>
            </a:r>
            <a:endParaRPr sz="16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730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entury Gothic"/>
              <a:buChar char="•"/>
            </a:pPr>
            <a:r>
              <a:rPr lang="it-IT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attive e in regola con l’iscrizione al Registro Imprese e/o al REA</a:t>
            </a:r>
            <a:endParaRPr sz="16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730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entury Gothic"/>
              <a:buChar char="•"/>
            </a:pPr>
            <a:r>
              <a:rPr lang="it-IT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regola con il Diritto </a:t>
            </a:r>
            <a:r>
              <a:rPr lang="it-IT" sz="1600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Annuale</a:t>
            </a:r>
            <a:endParaRPr sz="18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2000" b="1" dirty="0" smtClea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ATTENZIONE: LA DOMANDA SARA’ DIRETTEMENTE ARCHIVIATA</a:t>
            </a:r>
          </a:p>
          <a:p>
            <a:pPr lvl="0" algn="ctr"/>
            <a:r>
              <a:rPr lang="it-IT" sz="2000" b="1" dirty="0">
                <a:latin typeface="Century Gothic"/>
                <a:ea typeface="Century Gothic"/>
                <a:cs typeface="Century Gothic"/>
                <a:sym typeface="Century Gothic"/>
              </a:rPr>
              <a:t>SE L’IMPRESA NON </a:t>
            </a:r>
            <a:r>
              <a:rPr lang="it-IT" sz="20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DOVESSE RISULTARE </a:t>
            </a:r>
            <a:r>
              <a:rPr lang="it-IT" sz="2000" b="1" dirty="0">
                <a:latin typeface="Century Gothic"/>
                <a:ea typeface="Century Gothic"/>
                <a:cs typeface="Century Gothic"/>
                <a:sym typeface="Century Gothic"/>
              </a:rPr>
              <a:t>IN REGOLA CON IL DURC</a:t>
            </a:r>
            <a:endParaRPr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>
            <a:off x="0" y="0"/>
            <a:ext cx="9144000" cy="873000"/>
          </a:xfrm>
          <a:prstGeom prst="rect">
            <a:avLst/>
          </a:prstGeom>
          <a:solidFill>
            <a:srgbClr val="007E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1"/>
          <p:cNvSpPr/>
          <p:nvPr/>
        </p:nvSpPr>
        <p:spPr>
          <a:xfrm>
            <a:off x="21275" y="23571"/>
            <a:ext cx="6720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24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COSA SI FINANZIA</a:t>
            </a:r>
            <a:endParaRPr sz="24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11"/>
          <p:cNvSpPr txBox="1"/>
          <p:nvPr/>
        </p:nvSpPr>
        <p:spPr>
          <a:xfrm>
            <a:off x="0" y="442200"/>
            <a:ext cx="47364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CC0000"/>
                </a:solidFill>
              </a:rPr>
              <a:t>ELENCO 1 </a:t>
            </a:r>
            <a:endParaRPr sz="1800" b="1">
              <a:solidFill>
                <a:srgbClr val="CC0000"/>
              </a:solidFill>
            </a:endParaRPr>
          </a:p>
        </p:txBody>
      </p:sp>
      <p:sp>
        <p:nvSpPr>
          <p:cNvPr id="73" name="Google Shape;73;p11"/>
          <p:cNvSpPr txBox="1"/>
          <p:nvPr/>
        </p:nvSpPr>
        <p:spPr>
          <a:xfrm>
            <a:off x="4757675" y="873000"/>
            <a:ext cx="4386300" cy="24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utilizzo di </a:t>
            </a:r>
            <a:r>
              <a:rPr lang="it-IT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altre tecnologie digitali propedeutiche o complementari </a:t>
            </a:r>
            <a:r>
              <a:rPr lang="it-IT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quelle previste all’ Elenco 1, limitatamente ai servizi di </a:t>
            </a:r>
            <a:r>
              <a:rPr lang="it-IT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consulenza e formazione: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•sistemi di e-commerce</a:t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•sistemi di pagamento mobile e/o via Internet</a:t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•sistemi EDI, electronic data interchange</a:t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•geolocalizzazione</a:t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•tecnologie per l’in-store customer experience</a:t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•system integration applicata all’automazione dei processi</a:t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1"/>
          <p:cNvSpPr txBox="1"/>
          <p:nvPr/>
        </p:nvSpPr>
        <p:spPr>
          <a:xfrm>
            <a:off x="21275" y="873000"/>
            <a:ext cx="4736400" cy="4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Utilizzo di </a:t>
            </a:r>
            <a:r>
              <a:rPr lang="it-IT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tecnologie</a:t>
            </a:r>
            <a:r>
              <a:rPr lang="it-IT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inclusa la pianificazione o </a:t>
            </a:r>
            <a:r>
              <a:rPr lang="it-IT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progettazione</a:t>
            </a:r>
            <a:r>
              <a:rPr lang="it-IT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dei relativi Interventi </a:t>
            </a:r>
            <a:endParaRPr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•soluzioni per la manifattura avanzata</a:t>
            </a:r>
            <a:endParaRPr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•manifattura additiva</a:t>
            </a:r>
            <a:endParaRPr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•soluzioni tecnologiche per la navigazione </a:t>
            </a:r>
            <a:r>
              <a:rPr lang="it-IT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immersiva</a:t>
            </a:r>
            <a:r>
              <a:rPr lang="it-IT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interattiva e partecipativa dell’ambiente reale e nell’ambiente reale </a:t>
            </a:r>
            <a:r>
              <a:rPr lang="it-IT" sz="1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it-IT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realtà aumentata e realtà virtuale e ricostruzioni 3D)</a:t>
            </a:r>
            <a:endParaRPr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•simulazione</a:t>
            </a:r>
            <a:endParaRPr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•integrazione verticale e orizzontale</a:t>
            </a:r>
            <a:endParaRPr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•Industrial Internet e </a:t>
            </a:r>
            <a:r>
              <a:rPr lang="it-IT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IoT</a:t>
            </a:r>
            <a:endParaRPr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</a:t>
            </a:r>
            <a:r>
              <a:rPr lang="it-IT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cloud</a:t>
            </a:r>
            <a:endParaRPr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</a:t>
            </a:r>
            <a:r>
              <a:rPr lang="it-IT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cybersicurezza</a:t>
            </a:r>
            <a:r>
              <a:rPr lang="it-IT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 business </a:t>
            </a:r>
            <a:r>
              <a:rPr lang="it-IT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continuity</a:t>
            </a:r>
            <a:endParaRPr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•Big data e </a:t>
            </a:r>
            <a:r>
              <a:rPr lang="it-IT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analytics</a:t>
            </a:r>
            <a:endParaRPr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•Soluzioni tecnologiche digitali di filiera finalizzate alla </a:t>
            </a:r>
            <a:r>
              <a:rPr lang="it-IT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supply</a:t>
            </a:r>
            <a:r>
              <a:rPr lang="it-IT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chain</a:t>
            </a:r>
            <a:r>
              <a:rPr lang="it-IT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lang="it-IT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drop</a:t>
            </a:r>
            <a:r>
              <a:rPr lang="it-IT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shipping</a:t>
            </a:r>
            <a:r>
              <a:rPr lang="it-IT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•software, piattaforme e applicazioni digitali per la gestione e il coordinamento della logistica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75" name="Google Shape;75;p11"/>
          <p:cNvSpPr txBox="1"/>
          <p:nvPr/>
        </p:nvSpPr>
        <p:spPr>
          <a:xfrm>
            <a:off x="4792500" y="442200"/>
            <a:ext cx="43041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CC0000"/>
                </a:solidFill>
              </a:rPr>
              <a:t>ELENCO 2</a:t>
            </a:r>
            <a:endParaRPr sz="1800" b="1">
              <a:solidFill>
                <a:srgbClr val="CC0000"/>
              </a:solidFill>
            </a:endParaRPr>
          </a:p>
        </p:txBody>
      </p:sp>
      <p:cxnSp>
        <p:nvCxnSpPr>
          <p:cNvPr id="76" name="Google Shape;76;p11"/>
          <p:cNvCxnSpPr/>
          <p:nvPr/>
        </p:nvCxnSpPr>
        <p:spPr>
          <a:xfrm>
            <a:off x="4750200" y="28475"/>
            <a:ext cx="18900" cy="5190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Google Shape;81;p12"/>
          <p:cNvCxnSpPr/>
          <p:nvPr/>
        </p:nvCxnSpPr>
        <p:spPr>
          <a:xfrm rot="10800000">
            <a:off x="6299" y="4402187"/>
            <a:ext cx="9131400" cy="5100"/>
          </a:xfrm>
          <a:prstGeom prst="straightConnector1">
            <a:avLst/>
          </a:prstGeom>
          <a:noFill/>
          <a:ln w="9525" cap="flat" cmpd="sng">
            <a:solidFill>
              <a:srgbClr val="5E93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2" name="Google Shape;82;p12"/>
          <p:cNvSpPr/>
          <p:nvPr/>
        </p:nvSpPr>
        <p:spPr>
          <a:xfrm>
            <a:off x="0" y="0"/>
            <a:ext cx="9144000" cy="72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1100"/>
            </a:pPr>
            <a:r>
              <a:rPr lang="it-IT" sz="3000" b="1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L’INVESTIMENTO</a:t>
            </a:r>
            <a:endParaRPr lang="it-IT" sz="3000" b="1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12"/>
          <p:cNvSpPr txBox="1"/>
          <p:nvPr/>
        </p:nvSpPr>
        <p:spPr>
          <a:xfrm>
            <a:off x="152400" y="1198170"/>
            <a:ext cx="8868300" cy="2600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chemeClr val="dk1"/>
              </a:buClr>
              <a:buSzPts val="3200"/>
            </a:pPr>
            <a:endParaRPr lang="it-IT" sz="3200" dirty="0" smtClean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>
              <a:buClr>
                <a:schemeClr val="dk1"/>
              </a:buClr>
              <a:buSzPts val="3200"/>
            </a:pPr>
            <a:r>
              <a:rPr lang="it-IT" sz="2800" dirty="0" smtClean="0">
                <a:latin typeface="Century Gothic"/>
                <a:ea typeface="Century Gothic"/>
                <a:cs typeface="Century Gothic"/>
                <a:sym typeface="Century Gothic"/>
              </a:rPr>
              <a:t>Nel bando 2019 è previsto anche l’acquisto di </a:t>
            </a:r>
            <a:r>
              <a:rPr lang="it-IT" sz="28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beni e servizi strumentali</a:t>
            </a:r>
            <a:r>
              <a:rPr lang="it-IT" sz="2800" dirty="0" smtClean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2800" u="sng" dirty="0" smtClean="0">
                <a:latin typeface="Century Gothic"/>
                <a:ea typeface="Century Gothic"/>
                <a:cs typeface="Century Gothic"/>
                <a:sym typeface="Century Gothic"/>
              </a:rPr>
              <a:t>nel limite massimo del 50% delle spese ammissibili </a:t>
            </a:r>
            <a:r>
              <a:rPr lang="it-IT" sz="2800" dirty="0" smtClean="0">
                <a:latin typeface="Century Gothic"/>
                <a:ea typeface="Century Gothic"/>
                <a:cs typeface="Century Gothic"/>
                <a:sym typeface="Century Gothic"/>
              </a:rPr>
              <a:t>funzionali all’acquisizione delle tecnologie abilitanti</a:t>
            </a:r>
            <a:endParaRPr sz="28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/>
          <p:nvPr/>
        </p:nvSpPr>
        <p:spPr>
          <a:xfrm>
            <a:off x="0" y="-52625"/>
            <a:ext cx="9144000" cy="392100"/>
          </a:xfrm>
          <a:prstGeom prst="rect">
            <a:avLst/>
          </a:prstGeom>
          <a:solidFill>
            <a:srgbClr val="007E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21275" y="-52629"/>
            <a:ext cx="6720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2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FORNITORI</a:t>
            </a:r>
            <a:endParaRPr sz="24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-25" y="301975"/>
            <a:ext cx="9144000" cy="4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>
                <a:latin typeface="Century Gothic"/>
                <a:ea typeface="Century Gothic"/>
                <a:cs typeface="Century Gothic"/>
                <a:sym typeface="Century Gothic"/>
              </a:rPr>
              <a:t>L’impresa dovrà avvalersi esclusivamente, per i </a:t>
            </a:r>
            <a:r>
              <a:rPr lang="it-IT" b="1" u="sng">
                <a:latin typeface="Century Gothic"/>
                <a:ea typeface="Century Gothic"/>
                <a:cs typeface="Century Gothic"/>
                <a:sym typeface="Century Gothic"/>
              </a:rPr>
              <a:t>servizi di consulenza e formazione</a:t>
            </a:r>
            <a:r>
              <a:rPr lang="it-IT" b="1">
                <a:latin typeface="Century Gothic"/>
                <a:ea typeface="Century Gothic"/>
                <a:cs typeface="Century Gothic"/>
                <a:sym typeface="Century Gothic"/>
              </a:rPr>
              <a:t>, di uno o più fornitori tra i seguenti: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Century Gothic"/>
              <a:buChar char="●"/>
            </a:pPr>
            <a:r>
              <a:rPr lang="it-IT" sz="11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centri di ricerca e trasferimento tecnologico, Competence center di cui al Piano Industria 4.0, parchi scientifici e tecnologici, centri per l’innovazione, Tecnopoli, cluster tecnologici ed altre strutture per il trasferimento tecnologico, accreditati o riconosciuti da normative o atti amministrativi regionali o nazionali;</a:t>
            </a:r>
            <a:endParaRPr sz="115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Century Gothic"/>
              <a:buChar char="●"/>
            </a:pPr>
            <a:r>
              <a:rPr lang="it-IT" sz="11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incubatori certificati di cui all’art. 25 del D.L. 18 ottobre 2012, n. 179 convertito, con modificazioni, dalla L. 17 dicembre 2012, n. 221 e s.m.i. e incubatori regionali accreditati;</a:t>
            </a:r>
            <a:endParaRPr sz="115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Century Gothic"/>
              <a:buChar char="●"/>
            </a:pPr>
            <a:r>
              <a:rPr lang="it-IT" sz="11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FABLAB, definiti come centri attrezzati per la fabbricazione digitale che rispettino i requisiti internazionali definiti nella FabLab Charter (</a:t>
            </a:r>
            <a:r>
              <a:rPr lang="it-IT" sz="1150" u="sng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http://fab.cba.mit.edu/about/charter</a:t>
            </a:r>
            <a:r>
              <a:rPr lang="it-IT" sz="11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);</a:t>
            </a:r>
            <a:endParaRPr sz="115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Century Gothic"/>
              <a:buChar char="●"/>
            </a:pPr>
            <a:r>
              <a:rPr lang="it-IT" sz="11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centri di trasferimento tecnologico su tematiche Industria 4.0 come definiti dal D.M. 22 maggio 2017 (MiSE) – </a:t>
            </a:r>
            <a:r>
              <a:rPr lang="it-IT" sz="1150" u="sng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http://www.unioncamere.gov.it/P42A3764C3669S3692/elenco-dei-centri-di-trasferimento-</a:t>
            </a:r>
            <a:endParaRPr sz="1150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50" u="sng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tecnologico-industria-4-0-certificati.htm</a:t>
            </a:r>
            <a:r>
              <a:rPr lang="it-IT" sz="11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);</a:t>
            </a:r>
            <a:endParaRPr sz="115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Century Gothic"/>
              <a:buChar char="●"/>
            </a:pPr>
            <a:r>
              <a:rPr lang="it-IT" sz="11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start-up innovative di cui all’art. 25 del D.L. 18 ottobre 2012, n. 179 convertito, con modificazioni, dalla L. 17 dicembre 2012, n. 221 e s.m.i. e PMI innovative di cui all’art. 4 del D.L. 24 gennaio 2015 n. 3, convertito con modificazioni, dalla L. 24 marzo 2015, n. 33;</a:t>
            </a:r>
            <a:endParaRPr sz="115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Century Gothic"/>
              <a:buChar char="●"/>
            </a:pPr>
            <a:r>
              <a:rPr lang="it-IT" sz="11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ulteriori fornitori, </a:t>
            </a:r>
            <a:r>
              <a:rPr lang="it-IT" sz="115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attivi da almeno un anno, che siano in grado di fornire consulenza e formazione</a:t>
            </a:r>
            <a:endParaRPr sz="1150" b="1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5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nelle tematiche di Impresa 4.0 di cui all’art. 2, comma 4, Elenco 1</a:t>
            </a:r>
            <a:r>
              <a:rPr lang="it-IT" sz="11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della parte generale del presente Disciplinare. Il fornitore è tenuto, al riguardo, a produrre una autocertificazione attestante tale condizione da consegnare all’impresa beneficiaria prima della domanda di voucher (modulo “autodichiarazione ulteriori fornitori”). </a:t>
            </a:r>
            <a:endParaRPr sz="115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5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Relativamente </a:t>
            </a:r>
            <a:r>
              <a:rPr lang="it-IT" sz="115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 soli servizi di formazione</a:t>
            </a:r>
            <a:r>
              <a:rPr lang="it-IT" sz="11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l’impresa potrà avvalersi anche di agenzie formative accreditate</a:t>
            </a:r>
            <a:endParaRPr sz="115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dalle Regioni, Università e Scuole di Alta formazione riconosciute dal MIUR, Istituti Tecnici Superiori. Non sono richiesti requisiti specifici per i </a:t>
            </a:r>
            <a:r>
              <a:rPr lang="it-IT" sz="115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soli fornitori di beni e servizi strumentali</a:t>
            </a:r>
            <a:r>
              <a:rPr lang="it-IT" sz="11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15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Google Shape;102;p15"/>
          <p:cNvCxnSpPr/>
          <p:nvPr/>
        </p:nvCxnSpPr>
        <p:spPr>
          <a:xfrm rot="10800000">
            <a:off x="6299" y="4402187"/>
            <a:ext cx="9131400" cy="5100"/>
          </a:xfrm>
          <a:prstGeom prst="straightConnector1">
            <a:avLst/>
          </a:prstGeom>
          <a:noFill/>
          <a:ln w="9525" cap="flat" cmpd="sng">
            <a:solidFill>
              <a:srgbClr val="5E93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3" name="Google Shape;103;p15"/>
          <p:cNvSpPr/>
          <p:nvPr/>
        </p:nvSpPr>
        <p:spPr>
          <a:xfrm>
            <a:off x="0" y="-76200"/>
            <a:ext cx="9144000" cy="72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6304" y="99750"/>
            <a:ext cx="9131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30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MODULISTICA</a:t>
            </a:r>
            <a:endParaRPr sz="3000"/>
          </a:p>
        </p:txBody>
      </p:sp>
      <p:sp>
        <p:nvSpPr>
          <p:cNvPr id="105" name="Google Shape;105;p15"/>
          <p:cNvSpPr txBox="1"/>
          <p:nvPr/>
        </p:nvSpPr>
        <p:spPr>
          <a:xfrm>
            <a:off x="0" y="578730"/>
            <a:ext cx="9131400" cy="31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lphaUcParenR"/>
            </a:pPr>
            <a:r>
              <a:rPr lang="it-IT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PROGETTO GIÀ TERMINATO NEL MOMENTO DI PRESENTAZIONE DELLA DOMANDA</a:t>
            </a: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 modulo di domanda – anche firma autografa</a:t>
            </a:r>
            <a:endParaRPr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 modulo misura B</a:t>
            </a:r>
            <a:endParaRPr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 elenco esaustivo di tutte le fatture allegate, redatto su carta intestata dell’impresa</a:t>
            </a:r>
            <a:endParaRPr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riportante la dicitura “RENDICONTAZIONE VOUCHER DIGITALI I </a:t>
            </a:r>
            <a:r>
              <a:rPr lang="it-IT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4.0 – anno 2019”</a:t>
            </a:r>
            <a:endParaRPr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 fatture </a:t>
            </a:r>
            <a:endParaRPr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 quietanze delle singole fatture (vedi </a:t>
            </a:r>
            <a:r>
              <a:rPr lang="it-IT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appendice disciplinare)</a:t>
            </a:r>
            <a:endParaRPr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 Autodichiarazione del fornitore/dei fornitori prevista alla lettera a) della Scheda,</a:t>
            </a:r>
            <a:endParaRPr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relativamente agli ulteriori fornitori**</a:t>
            </a:r>
            <a:endParaRPr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 </a:t>
            </a:r>
            <a:r>
              <a:rPr lang="it-IT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Relazione finale dell’impresa completa di </a:t>
            </a:r>
            <a:r>
              <a:rPr lang="it-IT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Selfi</a:t>
            </a:r>
            <a:r>
              <a:rPr lang="it-IT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4.0 e Zoom 4.0</a:t>
            </a:r>
            <a:endParaRPr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 nel caso dell’attività formativa, dichiarazione di fine corso e copia dell’attestato di</a:t>
            </a:r>
            <a:endParaRPr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frequenza per almeno l’80% del monte ore complessivo.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90675" y="3628225"/>
            <a:ext cx="89205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** Lettera A scheda: </a:t>
            </a:r>
            <a:r>
              <a:rPr lang="it-IT" sz="15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ULTERIORI FORNITORI </a:t>
            </a:r>
            <a:r>
              <a:rPr lang="it-IT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sono imprese, attive da almeno un anno, che siano in grado di fornire consulenza e formazione nelle tematiche di Impresa </a:t>
            </a:r>
            <a:r>
              <a:rPr lang="it-IT" sz="15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4.0. Per l’acquisto di beni e servizi strumentali non è richiesto </a:t>
            </a:r>
            <a:endParaRPr sz="15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Google Shape;111;p16"/>
          <p:cNvCxnSpPr/>
          <p:nvPr/>
        </p:nvCxnSpPr>
        <p:spPr>
          <a:xfrm rot="10800000">
            <a:off x="6299" y="4402187"/>
            <a:ext cx="9131400" cy="5100"/>
          </a:xfrm>
          <a:prstGeom prst="straightConnector1">
            <a:avLst/>
          </a:prstGeom>
          <a:noFill/>
          <a:ln w="9525" cap="flat" cmpd="sng">
            <a:solidFill>
              <a:srgbClr val="5E93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16"/>
          <p:cNvSpPr/>
          <p:nvPr/>
        </p:nvSpPr>
        <p:spPr>
          <a:xfrm>
            <a:off x="0" y="-76200"/>
            <a:ext cx="9144000" cy="72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6304" y="99750"/>
            <a:ext cx="9131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30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MODULISTICA</a:t>
            </a:r>
            <a:endParaRPr sz="3000"/>
          </a:p>
        </p:txBody>
      </p:sp>
      <p:sp>
        <p:nvSpPr>
          <p:cNvPr id="114" name="Google Shape;114;p16"/>
          <p:cNvSpPr txBox="1"/>
          <p:nvPr/>
        </p:nvSpPr>
        <p:spPr>
          <a:xfrm>
            <a:off x="0" y="648000"/>
            <a:ext cx="9131400" cy="31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 PROGETTO </a:t>
            </a:r>
            <a:r>
              <a:rPr lang="it-IT" sz="19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 ANCORA INIZIATO AL MOMENTO DELLA PRESENTAZIONE      DELLA DOMANDA</a:t>
            </a:r>
            <a:endParaRPr sz="19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 modulo di domanda – anche firma autografa</a:t>
            </a:r>
            <a:endParaRPr sz="15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 modulo misura B</a:t>
            </a:r>
            <a:endParaRPr sz="15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 elenco esaustivo di tutti i preventivi di spesa allegati, redatto su carta intestata</a:t>
            </a:r>
            <a:endParaRPr sz="15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dell’impresa</a:t>
            </a:r>
            <a:endParaRPr sz="15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 preventivi di spesa </a:t>
            </a:r>
            <a:endParaRPr sz="15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 Autodichiarazione del fornitore/dei fornitori prevista alla lettera a) della Scheda</a:t>
            </a:r>
            <a:endParaRPr sz="15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relativamente agli ulteriori fornitori</a:t>
            </a:r>
            <a:endParaRPr sz="15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90675" y="3341063"/>
            <a:ext cx="89205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t-IT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** Lettera A scheda: </a:t>
            </a:r>
            <a:r>
              <a:rPr lang="it-IT" sz="15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ULTERIORI FORNITORI</a:t>
            </a:r>
            <a:r>
              <a:rPr lang="it-IT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sono imprese, attive da almeno un anno, che siano in grado di fornire consulenza e formazione nelle tematiche di Impresa </a:t>
            </a:r>
            <a:r>
              <a:rPr lang="it-IT" sz="15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4.0. </a:t>
            </a:r>
            <a:r>
              <a:rPr lang="it-IT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 l’acquisto di beni e servizi strumentali non è richiesto </a:t>
            </a:r>
            <a:endParaRPr lang="it-IT" sz="15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/>
          <p:nvPr/>
        </p:nvSpPr>
        <p:spPr>
          <a:xfrm>
            <a:off x="0" y="648000"/>
            <a:ext cx="9131400" cy="32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 PROGETTO GIÀ INIZIATO, MA NON ANCORA TERMINATO, NEL MOMENTO DI PRESENTAZIONE DELLA DOMANDA</a:t>
            </a:r>
            <a:endParaRPr sz="19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 modulo di domanda – anche firma autografa</a:t>
            </a:r>
            <a:endParaRPr sz="15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 modulo misura B</a:t>
            </a:r>
            <a:endParaRPr sz="15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 elenco esaustivo di tutti i preventivi e di tutte le fatture allegati, redatto su carta</a:t>
            </a:r>
            <a:endParaRPr sz="15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intestata dell’impresa</a:t>
            </a:r>
            <a:endParaRPr sz="15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 preventivi di spesa, per le spese non ancora sostenute </a:t>
            </a:r>
            <a:endParaRPr sz="15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 fatture, per le spese già sostenute </a:t>
            </a:r>
            <a:endParaRPr sz="15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 quietanze delle singole fatture già pagate (vedi </a:t>
            </a:r>
            <a:r>
              <a:rPr lang="it-IT" sz="15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appendice disciplinare)</a:t>
            </a:r>
            <a:endParaRPr sz="15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 Autodichiarazione del fornitore/ dei fornitori prevista alla lettera a) della Scheda</a:t>
            </a:r>
            <a:endParaRPr sz="15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relativamente agli ulteriori </a:t>
            </a:r>
            <a:r>
              <a:rPr lang="it-IT" sz="15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fornitori</a:t>
            </a: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1" name="Google Shape;121;p17"/>
          <p:cNvCxnSpPr/>
          <p:nvPr/>
        </p:nvCxnSpPr>
        <p:spPr>
          <a:xfrm rot="10800000">
            <a:off x="6299" y="4402187"/>
            <a:ext cx="9131400" cy="5100"/>
          </a:xfrm>
          <a:prstGeom prst="straightConnector1">
            <a:avLst/>
          </a:prstGeom>
          <a:noFill/>
          <a:ln w="9525" cap="flat" cmpd="sng">
            <a:solidFill>
              <a:srgbClr val="5E93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" name="Google Shape;122;p17"/>
          <p:cNvSpPr/>
          <p:nvPr/>
        </p:nvSpPr>
        <p:spPr>
          <a:xfrm>
            <a:off x="0" y="-76200"/>
            <a:ext cx="9144000" cy="72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7"/>
          <p:cNvSpPr/>
          <p:nvPr/>
        </p:nvSpPr>
        <p:spPr>
          <a:xfrm>
            <a:off x="6304" y="99750"/>
            <a:ext cx="9131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30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MODULISTICA</a:t>
            </a:r>
            <a:endParaRPr sz="3000"/>
          </a:p>
        </p:txBody>
      </p:sp>
      <p:sp>
        <p:nvSpPr>
          <p:cNvPr id="124" name="Google Shape;124;p17"/>
          <p:cNvSpPr txBox="1"/>
          <p:nvPr/>
        </p:nvSpPr>
        <p:spPr>
          <a:xfrm>
            <a:off x="0" y="3678077"/>
            <a:ext cx="91251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it-IT" dirty="0">
                <a:latin typeface="Century Gothic"/>
                <a:ea typeface="Century Gothic"/>
                <a:cs typeface="Century Gothic"/>
                <a:sym typeface="Century Gothic"/>
              </a:rPr>
              <a:t>** Lettera A scheda: </a:t>
            </a:r>
            <a:r>
              <a:rPr lang="it-IT" b="1" dirty="0">
                <a:latin typeface="Century Gothic"/>
                <a:ea typeface="Century Gothic"/>
                <a:cs typeface="Century Gothic"/>
                <a:sym typeface="Century Gothic"/>
              </a:rPr>
              <a:t>ULTERIORI FORNITORI</a:t>
            </a:r>
            <a:r>
              <a:rPr lang="it-IT" dirty="0">
                <a:latin typeface="Century Gothic"/>
                <a:ea typeface="Century Gothic"/>
                <a:cs typeface="Century Gothic"/>
                <a:sym typeface="Century Gothic"/>
              </a:rPr>
              <a:t> sono imprese, attive da almeno un anno, che siano in grado di fornire consulenza e formazione nelle tematiche di Impresa </a:t>
            </a:r>
            <a:r>
              <a:rPr lang="it-IT" dirty="0" smtClean="0">
                <a:latin typeface="Century Gothic"/>
                <a:ea typeface="Century Gothic"/>
                <a:cs typeface="Century Gothic"/>
                <a:sym typeface="Century Gothic"/>
              </a:rPr>
              <a:t>4.0. </a:t>
            </a:r>
            <a:r>
              <a:rPr lang="it-IT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 l’acquisto di beni e servizi strumentali non è richiesto</a:t>
            </a:r>
            <a:r>
              <a:rPr lang="it-IT" dirty="0" smtClean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uttura predefinita">
  <a:themeElements>
    <a:clrScheme name="Struttura predefinit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1382</Words>
  <Application>Microsoft Office PowerPoint</Application>
  <PresentationFormat>Presentazione su schermo (16:9)</PresentationFormat>
  <Paragraphs>150</Paragraphs>
  <Slides>13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13</vt:i4>
      </vt:variant>
    </vt:vector>
  </HeadingPairs>
  <TitlesOfParts>
    <vt:vector size="20" baseType="lpstr">
      <vt:lpstr>Arial</vt:lpstr>
      <vt:lpstr>Open Sans</vt:lpstr>
      <vt:lpstr>Calibri</vt:lpstr>
      <vt:lpstr>Century Gothic</vt:lpstr>
      <vt:lpstr>Comic Sans MS</vt:lpstr>
      <vt:lpstr>simple-light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Giulia Foconi</cp:lastModifiedBy>
  <cp:revision>9</cp:revision>
  <cp:lastPrinted>2019-04-17T14:02:25Z</cp:lastPrinted>
  <dcterms:modified xsi:type="dcterms:W3CDTF">2019-04-17T15:00:21Z</dcterms:modified>
</cp:coreProperties>
</file>